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5.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6.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7.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8.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9.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10.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notesSlides/notesSlide11.xml" ContentType="application/vnd.openxmlformats-officedocument.presentationml.notesSlide+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notesSlides/notesSlide51.xml" ContentType="application/vnd.openxmlformats-officedocument.presentationml.notesSlide+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notesSlides/notesSlide52.xml" ContentType="application/vnd.openxmlformats-officedocument.presentationml.notesSlide+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notesSlides/notesSlide53.xml" ContentType="application/vnd.openxmlformats-officedocument.presentationml.notesSlide+xml"/>
  <Override PartName="/ppt/tags/tag437.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notesSlides/notesSlide56.xml" ContentType="application/vnd.openxmlformats-officedocument.presentationml.notesSlide+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notesSlides/notesSlide57.xml" ContentType="application/vnd.openxmlformats-officedocument.presentationml.notesSlide+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notesSlides/notesSlide58.xml" ContentType="application/vnd.openxmlformats-officedocument.presentationml.notesSlide+xml"/>
  <Override PartName="/ppt/tags/tag447.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451.xml" ContentType="application/vnd.openxmlformats-officedocument.presentationml.tags+xml"/>
  <Override PartName="/ppt/notesSlides/notesSlide64.xml" ContentType="application/vnd.openxmlformats-officedocument.presentationml.notesSlide+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notesSlides/notesSlide65.xml" ContentType="application/vnd.openxmlformats-officedocument.presentationml.notesSlide+xml"/>
  <Override PartName="/ppt/tags/tag455.xml" ContentType="application/vnd.openxmlformats-officedocument.presentationml.tags+xml"/>
  <Override PartName="/ppt/tags/tag456.xml" ContentType="application/vnd.openxmlformats-officedocument.presentationml.tags+xml"/>
  <Override PartName="/ppt/notesSlides/notesSlide66.xml" ContentType="application/vnd.openxmlformats-officedocument.presentationml.notesSlide+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notesSlides/notesSlide67.xml" ContentType="application/vnd.openxmlformats-officedocument.presentationml.notesSlide+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notesSlides/notesSlide68.xml" ContentType="application/vnd.openxmlformats-officedocument.presentationml.notesSlide+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notesSlides/notesSlide69.xml" ContentType="application/vnd.openxmlformats-officedocument.presentationml.notesSlide+xml"/>
  <Override PartName="/ppt/tags/tag479.xml" ContentType="application/vnd.openxmlformats-officedocument.presentationml.tags+xml"/>
  <Override PartName="/ppt/tags/tag480.xml" ContentType="application/vnd.openxmlformats-officedocument.presentationml.tags+xml"/>
  <Override PartName="/ppt/notesSlides/notesSlide70.xml" ContentType="application/vnd.openxmlformats-officedocument.presentationml.notesSlide+xml"/>
  <Override PartName="/ppt/tags/tag481.xml" ContentType="application/vnd.openxmlformats-officedocument.presentationml.tags+xml"/>
  <Override PartName="/ppt/tags/tag482.xml" ContentType="application/vnd.openxmlformats-officedocument.presentationml.tags+xml"/>
  <Override PartName="/ppt/notesSlides/notesSlide71.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notesSlides/notesSlide72.xml" ContentType="application/vnd.openxmlformats-officedocument.presentationml.notesSlide+xml"/>
  <Override PartName="/ppt/tags/tag486.xml" ContentType="application/vnd.openxmlformats-officedocument.presentationml.tags+xml"/>
  <Override PartName="/ppt/tags/tag487.xml" ContentType="application/vnd.openxmlformats-officedocument.presentationml.tags+xml"/>
  <Override PartName="/ppt/notesSlides/notesSlide73.xml" ContentType="application/vnd.openxmlformats-officedocument.presentationml.notesSlide+xml"/>
  <Override PartName="/ppt/tags/tag488.xml" ContentType="application/vnd.openxmlformats-officedocument.presentationml.tags+xml"/>
  <Override PartName="/ppt/tags/tag489.xml" ContentType="application/vnd.openxmlformats-officedocument.presentationml.tags+xml"/>
  <Override PartName="/ppt/notesSlides/notesSlide74.xml" ContentType="application/vnd.openxmlformats-officedocument.presentationml.notesSlide+xml"/>
  <Override PartName="/ppt/tags/tag490.xml" ContentType="application/vnd.openxmlformats-officedocument.presentationml.tags+xml"/>
  <Override PartName="/ppt/tags/tag491.xml" ContentType="application/vnd.openxmlformats-officedocument.presentationml.tags+xml"/>
  <Override PartName="/ppt/notesSlides/notesSlide75.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notesSlides/notesSlide76.xml" ContentType="application/vnd.openxmlformats-officedocument.presentationml.notesSlide+xml"/>
  <Override PartName="/ppt/tags/tag494.xml" ContentType="application/vnd.openxmlformats-officedocument.presentationml.tags+xml"/>
  <Override PartName="/ppt/tags/tag495.xml" ContentType="application/vnd.openxmlformats-officedocument.presentationml.tags+xml"/>
  <Override PartName="/ppt/notesSlides/notesSlide77.xml" ContentType="application/vnd.openxmlformats-officedocument.presentationml.notesSlide+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notesSlides/notesSlide78.xml" ContentType="application/vnd.openxmlformats-officedocument.presentationml.notesSlide+xml"/>
  <Override PartName="/ppt/tags/tag503.xml" ContentType="application/vnd.openxmlformats-officedocument.presentationml.tags+xml"/>
  <Override PartName="/ppt/tags/tag504.xml" ContentType="application/vnd.openxmlformats-officedocument.presentationml.tags+xml"/>
  <Override PartName="/ppt/notesSlides/notesSlide79.xml" ContentType="application/vnd.openxmlformats-officedocument.presentationml.notesSlide+xml"/>
  <Override PartName="/ppt/tags/tag505.xml" ContentType="application/vnd.openxmlformats-officedocument.presentationml.tags+xml"/>
  <Override PartName="/ppt/tags/tag506.xml" ContentType="application/vnd.openxmlformats-officedocument.presentationml.tags+xml"/>
  <Override PartName="/ppt/notesSlides/notesSlide80.xml" ContentType="application/vnd.openxmlformats-officedocument.presentationml.notesSlide+xml"/>
  <Override PartName="/ppt/tags/tag507.xml" ContentType="application/vnd.openxmlformats-officedocument.presentationml.tags+xml"/>
  <Override PartName="/ppt/tags/tag508.xml" ContentType="application/vnd.openxmlformats-officedocument.presentationml.tags+xml"/>
  <Override PartName="/ppt/notesSlides/notesSlide81.xml" ContentType="application/vnd.openxmlformats-officedocument.presentationml.notesSlide+xml"/>
  <Override PartName="/ppt/tags/tag509.xml" ContentType="application/vnd.openxmlformats-officedocument.presentationml.tags+xml"/>
  <Override PartName="/ppt/tags/tag510.xml" ContentType="application/vnd.openxmlformats-officedocument.presentationml.tags+xml"/>
  <Override PartName="/ppt/notesSlides/notesSlide82.xml" ContentType="application/vnd.openxmlformats-officedocument.presentationml.notesSlide+xml"/>
  <Override PartName="/ppt/tags/tag511.xml" ContentType="application/vnd.openxmlformats-officedocument.presentationml.tags+xml"/>
  <Override PartName="/ppt/tags/tag512.xml" ContentType="application/vnd.openxmlformats-officedocument.presentationml.tags+xml"/>
  <Override PartName="/ppt/notesSlides/notesSlide83.xml" ContentType="application/vnd.openxmlformats-officedocument.presentationml.notesSlide+xml"/>
  <Override PartName="/ppt/tags/tag513.xml" ContentType="application/vnd.openxmlformats-officedocument.presentationml.tags+xml"/>
  <Override PartName="/ppt/tags/tag514.xml" ContentType="application/vnd.openxmlformats-officedocument.presentationml.tags+xml"/>
  <Override PartName="/ppt/notesSlides/notesSlide84.xml" ContentType="application/vnd.openxmlformats-officedocument.presentationml.notesSlide+xml"/>
  <Override PartName="/ppt/tags/tag515.xml" ContentType="application/vnd.openxmlformats-officedocument.presentationml.tags+xml"/>
  <Override PartName="/ppt/tags/tag516.xml" ContentType="application/vnd.openxmlformats-officedocument.presentationml.tags+xml"/>
  <Override PartName="/ppt/notesSlides/notesSlide85.xml" ContentType="application/vnd.openxmlformats-officedocument.presentationml.notesSlide+xml"/>
  <Override PartName="/ppt/tags/tag517.xml" ContentType="application/vnd.openxmlformats-officedocument.presentationml.tags+xml"/>
  <Override PartName="/ppt/tags/tag518.xml" ContentType="application/vnd.openxmlformats-officedocument.presentationml.tags+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5" r:id="rId3"/>
  </p:sldMasterIdLst>
  <p:notesMasterIdLst>
    <p:notesMasterId r:id="rId168"/>
  </p:notesMasterIdLst>
  <p:sldIdLst>
    <p:sldId id="258" r:id="rId4"/>
    <p:sldId id="461" r:id="rId5"/>
    <p:sldId id="307" r:id="rId6"/>
    <p:sldId id="305" r:id="rId7"/>
    <p:sldId id="468" r:id="rId8"/>
    <p:sldId id="471" r:id="rId9"/>
    <p:sldId id="257" r:id="rId10"/>
    <p:sldId id="284" r:id="rId11"/>
    <p:sldId id="283" r:id="rId12"/>
    <p:sldId id="286" r:id="rId13"/>
    <p:sldId id="287" r:id="rId14"/>
    <p:sldId id="280" r:id="rId15"/>
    <p:sldId id="306" r:id="rId16"/>
    <p:sldId id="260" r:id="rId17"/>
    <p:sldId id="256" r:id="rId18"/>
    <p:sldId id="261" r:id="rId19"/>
    <p:sldId id="262" r:id="rId20"/>
    <p:sldId id="259" r:id="rId21"/>
    <p:sldId id="310" r:id="rId22"/>
    <p:sldId id="311" r:id="rId23"/>
    <p:sldId id="312" r:id="rId24"/>
    <p:sldId id="313" r:id="rId25"/>
    <p:sldId id="314" r:id="rId26"/>
    <p:sldId id="295" r:id="rId27"/>
    <p:sldId id="274" r:id="rId28"/>
    <p:sldId id="277" r:id="rId29"/>
    <p:sldId id="268" r:id="rId30"/>
    <p:sldId id="276" r:id="rId31"/>
    <p:sldId id="278" r:id="rId32"/>
    <p:sldId id="279" r:id="rId33"/>
    <p:sldId id="296" r:id="rId34"/>
    <p:sldId id="282" r:id="rId35"/>
    <p:sldId id="450" r:id="rId36"/>
    <p:sldId id="451" r:id="rId37"/>
    <p:sldId id="292" r:id="rId38"/>
    <p:sldId id="297" r:id="rId39"/>
    <p:sldId id="294" r:id="rId40"/>
    <p:sldId id="290" r:id="rId41"/>
    <p:sldId id="298" r:id="rId42"/>
    <p:sldId id="299" r:id="rId43"/>
    <p:sldId id="300" r:id="rId44"/>
    <p:sldId id="301" r:id="rId45"/>
    <p:sldId id="302" r:id="rId46"/>
    <p:sldId id="452" r:id="rId47"/>
    <p:sldId id="453" r:id="rId48"/>
    <p:sldId id="454" r:id="rId49"/>
    <p:sldId id="455" r:id="rId50"/>
    <p:sldId id="456" r:id="rId51"/>
    <p:sldId id="457" r:id="rId52"/>
    <p:sldId id="458" r:id="rId53"/>
    <p:sldId id="459" r:id="rId54"/>
    <p:sldId id="460" r:id="rId55"/>
    <p:sldId id="386" r:id="rId56"/>
    <p:sldId id="275" r:id="rId57"/>
    <p:sldId id="291" r:id="rId58"/>
    <p:sldId id="303" r:id="rId59"/>
    <p:sldId id="30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272" r:id="rId83"/>
    <p:sldId id="337" r:id="rId84"/>
    <p:sldId id="338" r:id="rId85"/>
    <p:sldId id="339" r:id="rId86"/>
    <p:sldId id="340" r:id="rId87"/>
    <p:sldId id="341" r:id="rId88"/>
    <p:sldId id="342" r:id="rId89"/>
    <p:sldId id="343" r:id="rId90"/>
    <p:sldId id="344" r:id="rId91"/>
    <p:sldId id="269" r:id="rId92"/>
    <p:sldId id="472" r:id="rId93"/>
    <p:sldId id="387" r:id="rId94"/>
    <p:sldId id="388" r:id="rId95"/>
    <p:sldId id="389" r:id="rId96"/>
    <p:sldId id="390" r:id="rId97"/>
    <p:sldId id="396" r:id="rId98"/>
    <p:sldId id="391" r:id="rId99"/>
    <p:sldId id="364" r:id="rId100"/>
    <p:sldId id="369" r:id="rId101"/>
    <p:sldId id="393" r:id="rId102"/>
    <p:sldId id="394" r:id="rId103"/>
    <p:sldId id="397" r:id="rId104"/>
    <p:sldId id="398" r:id="rId105"/>
    <p:sldId id="400" r:id="rId106"/>
    <p:sldId id="399" r:id="rId107"/>
    <p:sldId id="380" r:id="rId108"/>
    <p:sldId id="423" r:id="rId109"/>
    <p:sldId id="401" r:id="rId110"/>
    <p:sldId id="288" r:id="rId111"/>
    <p:sldId id="424" r:id="rId112"/>
    <p:sldId id="425" r:id="rId113"/>
    <p:sldId id="402" r:id="rId114"/>
    <p:sldId id="403" r:id="rId115"/>
    <p:sldId id="404" r:id="rId116"/>
    <p:sldId id="426" r:id="rId117"/>
    <p:sldId id="409" r:id="rId118"/>
    <p:sldId id="407" r:id="rId119"/>
    <p:sldId id="408" r:id="rId120"/>
    <p:sldId id="427" r:id="rId121"/>
    <p:sldId id="428" r:id="rId122"/>
    <p:sldId id="410" r:id="rId123"/>
    <p:sldId id="429" r:id="rId124"/>
    <p:sldId id="430" r:id="rId125"/>
    <p:sldId id="417" r:id="rId126"/>
    <p:sldId id="418" r:id="rId127"/>
    <p:sldId id="431" r:id="rId128"/>
    <p:sldId id="413" r:id="rId129"/>
    <p:sldId id="421" r:id="rId130"/>
    <p:sldId id="415" r:id="rId131"/>
    <p:sldId id="414" r:id="rId132"/>
    <p:sldId id="432" r:id="rId133"/>
    <p:sldId id="433" r:id="rId134"/>
    <p:sldId id="434" r:id="rId135"/>
    <p:sldId id="473" r:id="rId136"/>
    <p:sldId id="435" r:id="rId137"/>
    <p:sldId id="436" r:id="rId138"/>
    <p:sldId id="437" r:id="rId139"/>
    <p:sldId id="438" r:id="rId140"/>
    <p:sldId id="439" r:id="rId141"/>
    <p:sldId id="440" r:id="rId142"/>
    <p:sldId id="441" r:id="rId143"/>
    <p:sldId id="442" r:id="rId144"/>
    <p:sldId id="443" r:id="rId145"/>
    <p:sldId id="444" r:id="rId146"/>
    <p:sldId id="445" r:id="rId147"/>
    <p:sldId id="446" r:id="rId148"/>
    <p:sldId id="447" r:id="rId149"/>
    <p:sldId id="448" r:id="rId150"/>
    <p:sldId id="449" r:id="rId151"/>
    <p:sldId id="267" r:id="rId152"/>
    <p:sldId id="271" r:id="rId153"/>
    <p:sldId id="263" r:id="rId154"/>
    <p:sldId id="264" r:id="rId155"/>
    <p:sldId id="474" r:id="rId156"/>
    <p:sldId id="462" r:id="rId157"/>
    <p:sldId id="265" r:id="rId158"/>
    <p:sldId id="463" r:id="rId159"/>
    <p:sldId id="464" r:id="rId160"/>
    <p:sldId id="475" r:id="rId161"/>
    <p:sldId id="465" r:id="rId162"/>
    <p:sldId id="266" r:id="rId163"/>
    <p:sldId id="466" r:id="rId164"/>
    <p:sldId id="467" r:id="rId165"/>
    <p:sldId id="470" r:id="rId166"/>
    <p:sldId id="469" r:id="rId1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00" autoAdjust="0"/>
    <p:restoredTop sz="81668" autoAdjust="0"/>
  </p:normalViewPr>
  <p:slideViewPr>
    <p:cSldViewPr snapToGrid="0">
      <p:cViewPr varScale="1">
        <p:scale>
          <a:sx n="132" d="100"/>
          <a:sy n="132" d="100"/>
        </p:scale>
        <p:origin x="2952" y="96"/>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70" Type="http://schemas.openxmlformats.org/officeDocument/2006/relationships/viewProps" Target="view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slide" Target="slides/slide16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slide" Target="slides/slide153.xml"/><Relationship Id="rId164" Type="http://schemas.openxmlformats.org/officeDocument/2006/relationships/slide" Target="slides/slide161.xml"/><Relationship Id="rId16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72"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F44905-9ACA-4778-B1E9-CD0C38F14560}" type="datetimeFigureOut">
              <a:rPr lang="en-US" smtClean="0"/>
              <a:t>9/11/2021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9586D1-28AA-4A3F-A6D3-F28C25AD5408}" type="slidenum">
              <a:rPr lang="en-US" smtClean="0"/>
              <a:t>‹#›</a:t>
            </a:fld>
            <a:endParaRPr lang="en-US"/>
          </a:p>
        </p:txBody>
      </p:sp>
    </p:spTree>
    <p:extLst>
      <p:ext uri="{BB962C8B-B14F-4D97-AF65-F5344CB8AC3E}">
        <p14:creationId xmlns:p14="http://schemas.microsoft.com/office/powerpoint/2010/main" val="841908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everyone. It is good to be here and I would like to start by thanking Clarisse for the kind invitation to be here – it’s nice to talk to you and I apologize in advance for the course being in English since most of you and myself share the Portuguese as a common language, but I guess there are several people present that do not and so I feel it might be a </a:t>
            </a:r>
            <a:r>
              <a:rPr lang="en-US" dirty="0" err="1"/>
              <a:t>bether</a:t>
            </a:r>
            <a:r>
              <a:rPr lang="en-US" dirty="0"/>
              <a:t> option to do it in English. Please to the folks in charge, do let me know if you prefer that I do it in Portuguese and I’ll swap into it, no problem at all. And to help further, if you ask me a question in Portuguese, I will reply in Portuguese.</a:t>
            </a:r>
          </a:p>
          <a:p>
            <a:endParaRPr lang="en-US" dirty="0"/>
          </a:p>
          <a:p>
            <a:r>
              <a:rPr lang="en-US" dirty="0"/>
              <a:t>This can act as an upfront disclaimer, but I was a bit surprised to receive the invitation since... </a:t>
            </a:r>
          </a:p>
        </p:txBody>
      </p:sp>
      <p:sp>
        <p:nvSpPr>
          <p:cNvPr id="4" name="Slide Number Placeholder 3"/>
          <p:cNvSpPr>
            <a:spLocks noGrp="1"/>
          </p:cNvSpPr>
          <p:nvPr>
            <p:ph type="sldNum" sz="quarter" idx="5"/>
          </p:nvPr>
        </p:nvSpPr>
        <p:spPr/>
        <p:txBody>
          <a:bodyPr/>
          <a:lstStyle/>
          <a:p>
            <a:fld id="{DB6790DC-3036-4705-AE3A-4F3EC3D31961}" type="slidenum">
              <a:rPr lang="en-US" smtClean="0"/>
              <a:t>1</a:t>
            </a:fld>
            <a:endParaRPr lang="en-US"/>
          </a:p>
        </p:txBody>
      </p:sp>
    </p:spTree>
    <p:extLst>
      <p:ext uri="{BB962C8B-B14F-4D97-AF65-F5344CB8AC3E}">
        <p14:creationId xmlns:p14="http://schemas.microsoft.com/office/powerpoint/2010/main" val="3054993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41288" y="768350"/>
            <a:ext cx="6821487" cy="3836988"/>
          </a:xfrm>
          <a:ln/>
        </p:spPr>
      </p:sp>
      <p:sp>
        <p:nvSpPr>
          <p:cNvPr id="21507"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84108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141288" y="768350"/>
            <a:ext cx="6821487" cy="3836988"/>
          </a:xfrm>
          <a:ln/>
        </p:spPr>
      </p:sp>
      <p:sp>
        <p:nvSpPr>
          <p:cNvPr id="5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latin typeface="Arial" panose="020B0604020202020204" pitchFamily="34" charset="0"/>
            </a:endParaRPr>
          </a:p>
        </p:txBody>
      </p:sp>
    </p:spTree>
    <p:extLst>
      <p:ext uri="{BB962C8B-B14F-4D97-AF65-F5344CB8AC3E}">
        <p14:creationId xmlns:p14="http://schemas.microsoft.com/office/powerpoint/2010/main" val="617550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39700" y="766763"/>
            <a:ext cx="6823075" cy="3838575"/>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24156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230188" y="1109663"/>
            <a:ext cx="9880600" cy="5557837"/>
          </a:xfrm>
          <a:ln/>
        </p:spPr>
      </p:sp>
      <p:sp>
        <p:nvSpPr>
          <p:cNvPr id="5123" name="Rectangle 3"/>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312384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230188" y="1109663"/>
            <a:ext cx="9880600" cy="5557837"/>
          </a:xfrm>
          <a:ln/>
        </p:spPr>
      </p:sp>
      <p:sp>
        <p:nvSpPr>
          <p:cNvPr id="7171"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7172"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4B009D44-AACF-452B-B7A2-592B040EDD92}"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55</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7634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xfrm>
            <a:off x="230188" y="1109663"/>
            <a:ext cx="9880600" cy="5557837"/>
          </a:xfrm>
          <a:ln/>
        </p:spPr>
      </p:sp>
      <p:sp>
        <p:nvSpPr>
          <p:cNvPr id="9219"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9220"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8DD774EB-C6F5-4F01-9C56-E2A0B26E90A0}"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56</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6654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xfrm>
            <a:off x="230188" y="1109663"/>
            <a:ext cx="9880600" cy="5557837"/>
          </a:xfrm>
          <a:ln/>
        </p:spPr>
      </p:sp>
      <p:sp>
        <p:nvSpPr>
          <p:cNvPr id="11267"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11268"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5DF0C835-1326-4A3A-8474-E2F7AC20C487}"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57</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4685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230188" y="1109663"/>
            <a:ext cx="9880600" cy="5557837"/>
          </a:xfrm>
          <a:ln/>
        </p:spPr>
      </p:sp>
      <p:sp>
        <p:nvSpPr>
          <p:cNvPr id="13315"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13316"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54CA3C4B-4613-4DD0-A2F9-3DEB4EB34005}"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58</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9456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xfrm>
            <a:off x="230188" y="1109663"/>
            <a:ext cx="9880600" cy="5557837"/>
          </a:xfrm>
          <a:ln/>
        </p:spPr>
      </p:sp>
      <p:sp>
        <p:nvSpPr>
          <p:cNvPr id="15363"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15364"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549BE276-143C-4860-8E7D-8ABADE857A8F}"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59</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6110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xfrm>
            <a:off x="230188" y="1109663"/>
            <a:ext cx="9880600" cy="5557837"/>
          </a:xfrm>
          <a:ln/>
        </p:spPr>
      </p:sp>
      <p:sp>
        <p:nvSpPr>
          <p:cNvPr id="17411"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17412"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64E7982F-EC8F-40D7-90B2-8342939D6FE6}"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60</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7779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really just a remake of a short-course delivered in 2019 – those were the times, when conferences meant work but also meant nice break moments with fantastic meals with great people. I remember fondly one such meal with Clarisse and a few other colleagues in Cuiabá!</a:t>
            </a:r>
          </a:p>
          <a:p>
            <a:endParaRPr lang="en-US" dirty="0"/>
          </a:p>
          <a:p>
            <a:r>
              <a:rPr lang="en-US" dirty="0"/>
              <a:t>Mind you then this was in person, so unfortunately I suspect this one will be far less interactive and fun. But after over a year on zoom I suspect we are all aware of that. Being as we will be on zoom, I would ask you as much as possible to keep your video on, so that I can get a bit of feedback and don’t feel like I’ve been left alone in the world!</a:t>
            </a:r>
          </a:p>
        </p:txBody>
      </p:sp>
      <p:sp>
        <p:nvSpPr>
          <p:cNvPr id="4" name="Slide Number Placeholder 3"/>
          <p:cNvSpPr>
            <a:spLocks noGrp="1"/>
          </p:cNvSpPr>
          <p:nvPr>
            <p:ph type="sldNum" sz="quarter" idx="5"/>
          </p:nvPr>
        </p:nvSpPr>
        <p:spPr/>
        <p:txBody>
          <a:bodyPr/>
          <a:lstStyle/>
          <a:p>
            <a:fld id="{DB6790DC-3036-4705-AE3A-4F3EC3D31961}" type="slidenum">
              <a:rPr lang="en-US" smtClean="0"/>
              <a:t>2</a:t>
            </a:fld>
            <a:endParaRPr lang="en-US"/>
          </a:p>
        </p:txBody>
      </p:sp>
    </p:spTree>
    <p:extLst>
      <p:ext uri="{BB962C8B-B14F-4D97-AF65-F5344CB8AC3E}">
        <p14:creationId xmlns:p14="http://schemas.microsoft.com/office/powerpoint/2010/main" val="1396345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xfrm>
            <a:off x="230188" y="1109663"/>
            <a:ext cx="9880600" cy="5557837"/>
          </a:xfrm>
          <a:ln/>
        </p:spPr>
      </p:sp>
      <p:sp>
        <p:nvSpPr>
          <p:cNvPr id="19459"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19460" name="Slide Number Placeholder 3"/>
          <p:cNvSpPr txBox="1">
            <a:spLocks noGrp="1"/>
          </p:cNvSpPr>
          <p:nvPr/>
        </p:nvSpPr>
        <p:spPr bwMode="auto">
          <a:xfrm>
            <a:off x="5859578" y="14071540"/>
            <a:ext cx="4479086" cy="74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8557" tIns="69277" rIns="138557" bIns="69277" anchor="b"/>
          <a:lstStyle>
            <a:lvl1pPr defTabSz="954088">
              <a:spcBef>
                <a:spcPct val="30000"/>
              </a:spcBef>
              <a:defRPr sz="1200">
                <a:solidFill>
                  <a:schemeClr val="tx1"/>
                </a:solidFill>
                <a:latin typeface="Arial" panose="020B0604020202020204" pitchFamily="34" charset="0"/>
              </a:defRPr>
            </a:lvl1pPr>
            <a:lvl2pPr marL="742950" indent="-285750" defTabSz="954088">
              <a:spcBef>
                <a:spcPct val="30000"/>
              </a:spcBef>
              <a:defRPr sz="1200">
                <a:solidFill>
                  <a:schemeClr val="tx1"/>
                </a:solidFill>
                <a:latin typeface="Arial" panose="020B0604020202020204" pitchFamily="34" charset="0"/>
              </a:defRPr>
            </a:lvl2pPr>
            <a:lvl3pPr marL="1143000" indent="-228600" defTabSz="954088">
              <a:spcBef>
                <a:spcPct val="30000"/>
              </a:spcBef>
              <a:defRPr sz="1200">
                <a:solidFill>
                  <a:schemeClr val="tx1"/>
                </a:solidFill>
                <a:latin typeface="Arial" panose="020B0604020202020204" pitchFamily="34" charset="0"/>
              </a:defRPr>
            </a:lvl3pPr>
            <a:lvl4pPr marL="1600200" indent="-228600" defTabSz="954088">
              <a:spcBef>
                <a:spcPct val="30000"/>
              </a:spcBef>
              <a:defRPr sz="1200">
                <a:solidFill>
                  <a:schemeClr val="tx1"/>
                </a:solidFill>
                <a:latin typeface="Arial" panose="020B0604020202020204" pitchFamily="34" charset="0"/>
              </a:defRPr>
            </a:lvl4pPr>
            <a:lvl5pPr marL="2057400" indent="-228600" defTabSz="954088">
              <a:spcBef>
                <a:spcPct val="30000"/>
              </a:spcBef>
              <a:defRPr sz="1200">
                <a:solidFill>
                  <a:schemeClr val="tx1"/>
                </a:solidFill>
                <a:latin typeface="Arial" panose="020B0604020202020204" pitchFamily="34" charset="0"/>
              </a:defRPr>
            </a:lvl5pPr>
            <a:lvl6pPr marL="2514600" indent="-228600" defTabSz="9540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540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540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54088"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54088" rtl="0" eaLnBrk="1" fontAlgn="base" latinLnBrk="0" hangingPunct="1">
              <a:lnSpc>
                <a:spcPct val="100000"/>
              </a:lnSpc>
              <a:spcBef>
                <a:spcPct val="0"/>
              </a:spcBef>
              <a:spcAft>
                <a:spcPct val="0"/>
              </a:spcAft>
              <a:buClrTx/>
              <a:buSzTx/>
              <a:buFontTx/>
              <a:buNone/>
              <a:tabLst/>
              <a:defRPr/>
            </a:pPr>
            <a:fld id="{83E12484-0600-4043-823C-D1FBA7444D02}"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54088" rtl="0" eaLnBrk="1" fontAlgn="base" latinLnBrk="0" hangingPunct="1">
                <a:lnSpc>
                  <a:spcPct val="100000"/>
                </a:lnSpc>
                <a:spcBef>
                  <a:spcPct val="0"/>
                </a:spcBef>
                <a:spcAft>
                  <a:spcPct val="0"/>
                </a:spcAft>
                <a:buClrTx/>
                <a:buSzTx/>
                <a:buFontTx/>
                <a:buNone/>
                <a:tabLst/>
                <a:defRPr/>
              </a:pPr>
              <a:t>61</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0160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230188" y="1109663"/>
            <a:ext cx="9880600" cy="5557837"/>
          </a:xfrm>
          <a:ln/>
        </p:spPr>
      </p:sp>
      <p:sp>
        <p:nvSpPr>
          <p:cNvPr id="21507"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21508"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2825B958-E015-4B08-B4F4-024FB5F82322}"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62</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0261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230188" y="1109663"/>
            <a:ext cx="9880600" cy="5557837"/>
          </a:xfrm>
          <a:ln/>
        </p:spPr>
      </p:sp>
      <p:sp>
        <p:nvSpPr>
          <p:cNvPr id="23555"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23556"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3A421214-36D0-4722-9FB2-8BFDD4BED870}"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63</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44815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230188" y="1109663"/>
            <a:ext cx="9880600" cy="5557837"/>
          </a:xfrm>
          <a:ln/>
        </p:spPr>
      </p:sp>
      <p:sp>
        <p:nvSpPr>
          <p:cNvPr id="27651"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27652"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AE0FBE73-D6C0-4000-8079-D4CC30E17785}"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64</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04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230188" y="1109663"/>
            <a:ext cx="9880600" cy="5557837"/>
          </a:xfrm>
          <a:ln/>
        </p:spPr>
      </p:sp>
      <p:sp>
        <p:nvSpPr>
          <p:cNvPr id="29699"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29700"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CE51CE6C-DA2F-495D-9256-F6F774591237}"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65</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28495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230188" y="1109663"/>
            <a:ext cx="9880600" cy="5557837"/>
          </a:xfrm>
          <a:ln/>
        </p:spPr>
      </p:sp>
      <p:sp>
        <p:nvSpPr>
          <p:cNvPr id="31747"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1748"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2C29B684-9828-46D6-B237-927311D64CAD}"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66</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1632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230188" y="1109663"/>
            <a:ext cx="9880600" cy="5557837"/>
          </a:xfrm>
          <a:ln/>
        </p:spPr>
      </p:sp>
      <p:sp>
        <p:nvSpPr>
          <p:cNvPr id="33795"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3796"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1E8D167E-AFDF-4EFF-94CE-697B8E430B46}"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67</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20061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230188" y="1109663"/>
            <a:ext cx="9880600" cy="5557837"/>
          </a:xfrm>
          <a:ln/>
        </p:spPr>
      </p:sp>
      <p:sp>
        <p:nvSpPr>
          <p:cNvPr id="35843"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5844"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27353A68-98D0-4ABC-A012-508F24FB1C6D}"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68</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17633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230188" y="1109663"/>
            <a:ext cx="9880600" cy="5557837"/>
          </a:xfrm>
          <a:ln/>
        </p:spPr>
      </p:sp>
      <p:sp>
        <p:nvSpPr>
          <p:cNvPr id="37891"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7892"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A9A999AB-3822-4B21-B021-A8AE63551270}"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69</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9240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230188" y="1109663"/>
            <a:ext cx="9880600" cy="5557837"/>
          </a:xfrm>
          <a:ln/>
        </p:spPr>
      </p:sp>
      <p:sp>
        <p:nvSpPr>
          <p:cNvPr id="39939"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39940"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4C473D7D-6E60-433D-ADB0-1E6D81FC4549}"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70</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9202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short course “slash” workshop hopes to convey the basics of the methods, including survey design and assumptions, going through conventional distance sampling, multiple covariate distance sampling, mark recapture distance sampling and spatial density models. Ideally there would be a practical hands-on component, but given the time and format, this will not be possible. Note that this is a window into the distance sampling world but it will by no means get you to know even the basics of all there is to know about it. We deliver several week long workshops on several of these topics, in fact next week I’ll be doing one on survey design. But nonetheless I do hope to entice your curiosity and also that these slides and all the links and material referred on them will allow you to adventure yourself alone in that world if you wish to do so in the future. In that sense, I’m opening a door, you need to enter to room and explore!</a:t>
            </a:r>
          </a:p>
        </p:txBody>
      </p:sp>
      <p:sp>
        <p:nvSpPr>
          <p:cNvPr id="4" name="Slide Number Placeholder 3"/>
          <p:cNvSpPr>
            <a:spLocks noGrp="1"/>
          </p:cNvSpPr>
          <p:nvPr>
            <p:ph type="sldNum" sz="quarter" idx="5"/>
          </p:nvPr>
        </p:nvSpPr>
        <p:spPr/>
        <p:txBody>
          <a:bodyPr/>
          <a:lstStyle/>
          <a:p>
            <a:fld id="{9B9586D1-28AA-4A3F-A6D3-F28C25AD5408}" type="slidenum">
              <a:rPr lang="en-US" smtClean="0"/>
              <a:t>7</a:t>
            </a:fld>
            <a:endParaRPr lang="en-US"/>
          </a:p>
        </p:txBody>
      </p:sp>
    </p:spTree>
    <p:extLst>
      <p:ext uri="{BB962C8B-B14F-4D97-AF65-F5344CB8AC3E}">
        <p14:creationId xmlns:p14="http://schemas.microsoft.com/office/powerpoint/2010/main" val="359934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230188" y="1109663"/>
            <a:ext cx="9880600" cy="5557837"/>
          </a:xfrm>
          <a:ln/>
        </p:spPr>
      </p:sp>
      <p:sp>
        <p:nvSpPr>
          <p:cNvPr id="44035"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4036"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996DC7A2-875B-450C-A3E0-C9B16BB8811D}"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71</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3833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230188" y="1109663"/>
            <a:ext cx="9880600" cy="5557837"/>
          </a:xfrm>
          <a:ln/>
        </p:spPr>
      </p:sp>
      <p:sp>
        <p:nvSpPr>
          <p:cNvPr id="46083"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6084"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4CDB2EB1-204F-4BF8-856E-A2E80CCDC945}"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72</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1078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230188" y="1109663"/>
            <a:ext cx="9880600" cy="5557837"/>
          </a:xfrm>
          <a:ln/>
        </p:spPr>
      </p:sp>
      <p:sp>
        <p:nvSpPr>
          <p:cNvPr id="48131"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48132"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7810052E-0D8F-4D8A-9365-1498EADC9D3F}"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73</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99012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230188" y="1109663"/>
            <a:ext cx="9880600" cy="5557837"/>
          </a:xfrm>
          <a:ln/>
        </p:spPr>
      </p:sp>
      <p:sp>
        <p:nvSpPr>
          <p:cNvPr id="50179"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50180"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04C4BA97-CE07-4D0C-B8C3-EC04E0D090A1}"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74</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8547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xfrm>
            <a:off x="230188" y="1109663"/>
            <a:ext cx="9880600" cy="5557837"/>
          </a:xfrm>
          <a:ln/>
        </p:spPr>
      </p:sp>
      <p:sp>
        <p:nvSpPr>
          <p:cNvPr id="52227" name="Notes Placeholder 2"/>
          <p:cNvSpPr>
            <a:spLocks noGrp="1"/>
          </p:cNvSpPr>
          <p:nvPr>
            <p:ph type="body" idx="1"/>
          </p:nvPr>
        </p:nvSpPr>
        <p:spPr>
          <a:noFill/>
        </p:spPr>
        <p:txBody>
          <a:bodyPr/>
          <a:lstStyle/>
          <a:p>
            <a:pPr eaLnBrk="1" hangingPunct="1"/>
            <a:endParaRPr lang="en-US" altLang="en-US">
              <a:latin typeface="Arial" panose="020B0604020202020204" pitchFamily="34" charset="0"/>
            </a:endParaRPr>
          </a:p>
        </p:txBody>
      </p:sp>
      <p:sp>
        <p:nvSpPr>
          <p:cNvPr id="52228" name="Slide Number Placeholder 3"/>
          <p:cNvSpPr>
            <a:spLocks noGrp="1"/>
          </p:cNvSpPr>
          <p:nvPr>
            <p:ph type="sldNum" sz="quarter" idx="5"/>
          </p:nvPr>
        </p:nvSpPr>
        <p:spPr>
          <a:noFill/>
        </p:spPr>
        <p:txBody>
          <a:bodyPr/>
          <a:lstStyle>
            <a:lvl1pPr defTabSz="1384477">
              <a:spcBef>
                <a:spcPct val="30000"/>
              </a:spcBef>
              <a:defRPr sz="1700">
                <a:solidFill>
                  <a:schemeClr val="tx1"/>
                </a:solidFill>
                <a:latin typeface="Arial" panose="020B0604020202020204" pitchFamily="34" charset="0"/>
              </a:defRPr>
            </a:lvl1pPr>
            <a:lvl2pPr marL="1078095" indent="-414652" defTabSz="1384477">
              <a:spcBef>
                <a:spcPct val="30000"/>
              </a:spcBef>
              <a:defRPr sz="1700">
                <a:solidFill>
                  <a:schemeClr val="tx1"/>
                </a:solidFill>
                <a:latin typeface="Arial" panose="020B0604020202020204" pitchFamily="34" charset="0"/>
              </a:defRPr>
            </a:lvl2pPr>
            <a:lvl3pPr marL="1658607" indent="-331721" defTabSz="1384477">
              <a:spcBef>
                <a:spcPct val="30000"/>
              </a:spcBef>
              <a:defRPr sz="1700">
                <a:solidFill>
                  <a:schemeClr val="tx1"/>
                </a:solidFill>
                <a:latin typeface="Arial" panose="020B0604020202020204" pitchFamily="34" charset="0"/>
              </a:defRPr>
            </a:lvl3pPr>
            <a:lvl4pPr marL="2322050" indent="-331721" defTabSz="1384477">
              <a:spcBef>
                <a:spcPct val="30000"/>
              </a:spcBef>
              <a:defRPr sz="1700">
                <a:solidFill>
                  <a:schemeClr val="tx1"/>
                </a:solidFill>
                <a:latin typeface="Arial" panose="020B0604020202020204" pitchFamily="34" charset="0"/>
              </a:defRPr>
            </a:lvl4pPr>
            <a:lvl5pPr marL="2985493" indent="-331721" defTabSz="1384477">
              <a:spcBef>
                <a:spcPct val="30000"/>
              </a:spcBef>
              <a:defRPr sz="1700">
                <a:solidFill>
                  <a:schemeClr val="tx1"/>
                </a:solidFill>
                <a:latin typeface="Arial" panose="020B0604020202020204" pitchFamily="34" charset="0"/>
              </a:defRPr>
            </a:lvl5pPr>
            <a:lvl6pPr marL="3648936" indent="-331721" defTabSz="1384477" eaLnBrk="0" fontAlgn="base" hangingPunct="0">
              <a:spcBef>
                <a:spcPct val="30000"/>
              </a:spcBef>
              <a:spcAft>
                <a:spcPct val="0"/>
              </a:spcAft>
              <a:defRPr sz="1700">
                <a:solidFill>
                  <a:schemeClr val="tx1"/>
                </a:solidFill>
                <a:latin typeface="Arial" panose="020B0604020202020204" pitchFamily="34" charset="0"/>
              </a:defRPr>
            </a:lvl6pPr>
            <a:lvl7pPr marL="4312379" indent="-331721" defTabSz="1384477" eaLnBrk="0" fontAlgn="base" hangingPunct="0">
              <a:spcBef>
                <a:spcPct val="30000"/>
              </a:spcBef>
              <a:spcAft>
                <a:spcPct val="0"/>
              </a:spcAft>
              <a:defRPr sz="1700">
                <a:solidFill>
                  <a:schemeClr val="tx1"/>
                </a:solidFill>
                <a:latin typeface="Arial" panose="020B0604020202020204" pitchFamily="34" charset="0"/>
              </a:defRPr>
            </a:lvl7pPr>
            <a:lvl8pPr marL="4975822" indent="-331721" defTabSz="1384477" eaLnBrk="0" fontAlgn="base" hangingPunct="0">
              <a:spcBef>
                <a:spcPct val="30000"/>
              </a:spcBef>
              <a:spcAft>
                <a:spcPct val="0"/>
              </a:spcAft>
              <a:defRPr sz="1700">
                <a:solidFill>
                  <a:schemeClr val="tx1"/>
                </a:solidFill>
                <a:latin typeface="Arial" panose="020B0604020202020204" pitchFamily="34" charset="0"/>
              </a:defRPr>
            </a:lvl8pPr>
            <a:lvl9pPr marL="5639265" indent="-331721" defTabSz="1384477" eaLnBrk="0" fontAlgn="base" hangingPunct="0">
              <a:spcBef>
                <a:spcPct val="30000"/>
              </a:spcBef>
              <a:spcAft>
                <a:spcPct val="0"/>
              </a:spcAft>
              <a:defRPr sz="1700">
                <a:solidFill>
                  <a:schemeClr val="tx1"/>
                </a:solidFill>
                <a:latin typeface="Arial" panose="020B0604020202020204" pitchFamily="34" charset="0"/>
              </a:defRPr>
            </a:lvl9pPr>
          </a:lstStyle>
          <a:p>
            <a:pPr marL="0" marR="0" lvl="0" indent="0" algn="r" defTabSz="1384477" rtl="0" eaLnBrk="1" fontAlgn="base" latinLnBrk="0" hangingPunct="1">
              <a:lnSpc>
                <a:spcPct val="100000"/>
              </a:lnSpc>
              <a:spcBef>
                <a:spcPct val="0"/>
              </a:spcBef>
              <a:spcAft>
                <a:spcPct val="0"/>
              </a:spcAft>
              <a:buClrTx/>
              <a:buSzTx/>
              <a:buFontTx/>
              <a:buNone/>
              <a:tabLst/>
              <a:defRPr/>
            </a:pPr>
            <a:fld id="{894F390E-EBFB-442F-9356-BF631AEEAE3E}" type="slidenum">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1384477" rtl="0" eaLnBrk="1" fontAlgn="base" latinLnBrk="0" hangingPunct="1">
                <a:lnSpc>
                  <a:spcPct val="100000"/>
                </a:lnSpc>
                <a:spcBef>
                  <a:spcPct val="0"/>
                </a:spcBef>
                <a:spcAft>
                  <a:spcPct val="0"/>
                </a:spcAft>
                <a:buClrTx/>
                <a:buSzTx/>
                <a:buFontTx/>
                <a:buNone/>
                <a:tabLst/>
                <a:defRPr/>
              </a:pPr>
              <a:t>75</a:t>
            </a:fld>
            <a:endPar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690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0291" name="Rectangle 3"/>
          <p:cNvSpPr>
            <a:spLocks noGrp="1" noChangeArrowheads="1"/>
          </p:cNvSpPr>
          <p:nvPr>
            <p:ph type="body" idx="1"/>
          </p:nvPr>
        </p:nvSpPr>
        <p:spPr/>
        <p:txBody>
          <a:bodyPr/>
          <a:lstStyle/>
          <a:p>
            <a:pPr eaLnBrk="1" hangingPunct="1">
              <a:defRPr/>
            </a:pPr>
            <a:r>
              <a:rPr lang="pt-PT">
                <a:latin typeface="Times New Roman" pitchFamily="18" charset="0"/>
              </a:rPr>
              <a:t>One of the key issues that we would like you to take home is that distance sampling, as any other sampling method, is based on a set of assumptions. Understanding these and the consequences of their failure is half way to success in any distance sampling survey.</a:t>
            </a:r>
          </a:p>
          <a:p>
            <a:pPr eaLnBrk="1" hangingPunct="1">
              <a:defRPr/>
            </a:pPr>
            <a:endParaRPr lang="pt-PT">
              <a:latin typeface="Times New Roman" pitchFamily="18" charset="0"/>
            </a:endParaRPr>
          </a:p>
          <a:p>
            <a:pPr eaLnBrk="1" hangingPunct="1">
              <a:defRPr/>
            </a:pPr>
            <a:r>
              <a:rPr lang="pt-PT">
                <a:latin typeface="Times New Roman" pitchFamily="18" charset="0"/>
              </a:rPr>
              <a:t>We briefly review the estimation procedure and then present the key assumptions.</a:t>
            </a:r>
          </a:p>
          <a:p>
            <a:pPr eaLnBrk="1" hangingPunct="1">
              <a:defRPr/>
            </a:pPr>
            <a:endParaRPr lang="pt-PT">
              <a:latin typeface="Times New Roman" pitchFamily="18" charset="0"/>
            </a:endParaRPr>
          </a:p>
          <a:p>
            <a:pPr eaLnBrk="1" hangingPunct="1">
              <a:defRPr/>
            </a:pPr>
            <a:r>
              <a:rPr lang="pt-PT">
                <a:latin typeface="Times New Roman" pitchFamily="18" charset="0"/>
              </a:rPr>
              <a:t>We then go over some additional features which will also help to get reliable estimates, introduce the important concept of pooling robustness, show some examples of imperfect data and finally end up with some analysis hints.</a:t>
            </a:r>
          </a:p>
          <a:p>
            <a:pPr eaLnBrk="1" hangingPunct="1">
              <a:defRPr/>
            </a:pPr>
            <a:endParaRPr lang="pt-PT">
              <a:latin typeface="Times New Roman" pitchFamily="18" charset="0"/>
            </a:endParaRPr>
          </a:p>
          <a:p>
            <a:pPr eaLnBrk="1" hangingPunct="1">
              <a:defRPr/>
            </a:pPr>
            <a:r>
              <a:rPr lang="pt-PT">
                <a:latin typeface="Times New Roman" pitchFamily="18" charset="0"/>
              </a:rPr>
              <a:t>This lecture is also covered in detail in chapter 2 of the Intro to Distance Sampling book.</a:t>
            </a:r>
          </a:p>
        </p:txBody>
      </p:sp>
    </p:spTree>
    <p:extLst>
      <p:ext uri="{BB962C8B-B14F-4D97-AF65-F5344CB8AC3E}">
        <p14:creationId xmlns:p14="http://schemas.microsoft.com/office/powerpoint/2010/main" val="15344354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1315" name="Rectangle 3"/>
          <p:cNvSpPr>
            <a:spLocks noGrp="1" noChangeArrowheads="1"/>
          </p:cNvSpPr>
          <p:nvPr>
            <p:ph type="body" idx="1"/>
          </p:nvPr>
        </p:nvSpPr>
        <p:spPr/>
        <p:txBody>
          <a:bodyPr/>
          <a:lstStyle/>
          <a:p>
            <a:pPr eaLnBrk="1" hangingPunct="1">
              <a:defRPr/>
            </a:pPr>
            <a:r>
              <a:rPr lang="pt-PT">
                <a:latin typeface="Times New Roman" pitchFamily="18" charset="0"/>
              </a:rPr>
              <a:t>Just to recap, as covered this morning, the estimation of the number of animals in a given survey area can be viewed as a two stage process.</a:t>
            </a:r>
          </a:p>
          <a:p>
            <a:pPr eaLnBrk="1" hangingPunct="1">
              <a:defRPr/>
            </a:pPr>
            <a:endParaRPr lang="pt-PT">
              <a:latin typeface="Times New Roman" pitchFamily="18" charset="0"/>
            </a:endParaRPr>
          </a:p>
          <a:p>
            <a:pPr eaLnBrk="1" hangingPunct="1">
              <a:defRPr/>
            </a:pPr>
            <a:r>
              <a:rPr lang="pt-PT">
                <a:latin typeface="Times New Roman" pitchFamily="18" charset="0"/>
              </a:rPr>
              <a:t>Dividing the number of animals detected with a probability of detecting an animal, given that animal is in the covered area, we estimate the number of animals in that covered area.</a:t>
            </a:r>
          </a:p>
          <a:p>
            <a:pPr eaLnBrk="1" hangingPunct="1">
              <a:defRPr/>
            </a:pPr>
            <a:r>
              <a:rPr lang="pt-PT">
                <a:latin typeface="Times New Roman" pitchFamily="18" charset="0"/>
              </a:rPr>
              <a:t>Since what is of interest to us is usually to draw inferences in a wider survey area, we need to scale up to such estimate. To do so we just divide the previous estimate by the fraction of the area covered. This is usually known from the sampling design used.</a:t>
            </a:r>
          </a:p>
          <a:p>
            <a:pPr eaLnBrk="1" hangingPunct="1">
              <a:defRPr/>
            </a:pPr>
            <a:endParaRPr lang="pt-PT">
              <a:latin typeface="Times New Roman" pitchFamily="18" charset="0"/>
            </a:endParaRPr>
          </a:p>
          <a:p>
            <a:pPr eaLnBrk="1" hangingPunct="1">
              <a:defRPr/>
            </a:pPr>
            <a:r>
              <a:rPr lang="pt-PT">
                <a:latin typeface="Times New Roman" pitchFamily="18" charset="0"/>
              </a:rPr>
              <a:t>Both these steps involve assumptions, and we</a:t>
            </a:r>
            <a:r>
              <a:rPr lang="pt-PT" altLang="en-US">
                <a:latin typeface="Times New Roman" pitchFamily="18" charset="0"/>
              </a:rPr>
              <a:t>’</a:t>
            </a:r>
            <a:r>
              <a:rPr lang="pt-PT">
                <a:latin typeface="Times New Roman" pitchFamily="18" charset="0"/>
              </a:rPr>
              <a:t>ll look first to those involved in the first stage, and then on the second. Notice of course that if you get bias in the first stage, then that bias propagates to the next stage when scaling up this number already biased.</a:t>
            </a:r>
          </a:p>
        </p:txBody>
      </p:sp>
    </p:spTree>
    <p:extLst>
      <p:ext uri="{BB962C8B-B14F-4D97-AF65-F5344CB8AC3E}">
        <p14:creationId xmlns:p14="http://schemas.microsoft.com/office/powerpoint/2010/main" val="7726108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2339" name="Rectangle 3"/>
          <p:cNvSpPr>
            <a:spLocks noGrp="1" noChangeArrowheads="1"/>
          </p:cNvSpPr>
          <p:nvPr>
            <p:ph type="body" idx="1"/>
          </p:nvPr>
        </p:nvSpPr>
        <p:spPr/>
        <p:txBody>
          <a:bodyPr/>
          <a:lstStyle/>
          <a:p>
            <a:pPr eaLnBrk="1" hangingPunct="1">
              <a:defRPr/>
            </a:pPr>
            <a:r>
              <a:rPr lang="pt-PT">
                <a:latin typeface="Times New Roman" pitchFamily="18" charset="0"/>
              </a:rPr>
              <a:t>The first of these assumptions, important to estimate the number of animals in the covered area, is that animals are distributed independently of the samplers.</a:t>
            </a:r>
          </a:p>
          <a:p>
            <a:pPr eaLnBrk="1" hangingPunct="1">
              <a:defRPr/>
            </a:pPr>
            <a:endParaRPr lang="pt-PT">
              <a:latin typeface="Times New Roman" pitchFamily="18" charset="0"/>
            </a:endParaRPr>
          </a:p>
          <a:p>
            <a:pPr eaLnBrk="1" hangingPunct="1">
              <a:defRPr/>
            </a:pPr>
            <a:r>
              <a:rPr lang="pt-PT">
                <a:latin typeface="Times New Roman" pitchFamily="18" charset="0"/>
              </a:rPr>
              <a:t>This is fundamental as it is this knowledge that lets us assume that the true underlying of animals available for detection is known, which we use for the necessary derivations, as showed earlier this morning.</a:t>
            </a:r>
          </a:p>
          <a:p>
            <a:pPr eaLnBrk="1" hangingPunct="1">
              <a:defRPr/>
            </a:pPr>
            <a:endParaRPr lang="pt-PT">
              <a:latin typeface="Times New Roman" pitchFamily="18" charset="0"/>
            </a:endParaRPr>
          </a:p>
          <a:p>
            <a:pPr eaLnBrk="1" hangingPunct="1">
              <a:defRPr/>
            </a:pPr>
            <a:r>
              <a:rPr lang="pt-PT">
                <a:latin typeface="Times New Roman" pitchFamily="18" charset="0"/>
              </a:rPr>
              <a:t>If the lines or points are not randomly placed, this assumption is violated. Examples might be say points along roads, rivers, altitude contours, or any other linear feature that the animals react to. Of course the induced biases will depend on the response of the animals, but the bias could be considerable.</a:t>
            </a:r>
          </a:p>
        </p:txBody>
      </p:sp>
    </p:spTree>
    <p:extLst>
      <p:ext uri="{BB962C8B-B14F-4D97-AF65-F5344CB8AC3E}">
        <p14:creationId xmlns:p14="http://schemas.microsoft.com/office/powerpoint/2010/main" val="14095196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3363" name="Rectangle 3"/>
          <p:cNvSpPr>
            <a:spLocks noGrp="1" noChangeArrowheads="1"/>
          </p:cNvSpPr>
          <p:nvPr>
            <p:ph type="body" idx="1"/>
          </p:nvPr>
        </p:nvSpPr>
        <p:spPr/>
        <p:txBody>
          <a:bodyPr/>
          <a:lstStyle/>
          <a:p>
            <a:pPr eaLnBrk="1" hangingPunct="1">
              <a:defRPr/>
            </a:pPr>
            <a:r>
              <a:rPr lang="pt-PT">
                <a:ea typeface="ＭＳ Ｐゴシック" charset="0"/>
              </a:rPr>
              <a:t>Considered the key assumption in distance sampling is the usually referred as g(0)=1 assumption. What this means is that animals on the line or point, or in practical terms, really close to it, are always detected.</a:t>
            </a:r>
          </a:p>
          <a:p>
            <a:pPr eaLnBrk="1" hangingPunct="1">
              <a:defRPr/>
            </a:pPr>
            <a:endParaRPr lang="pt-PT">
              <a:ea typeface="ＭＳ Ｐゴシック" charset="0"/>
            </a:endParaRPr>
          </a:p>
          <a:p>
            <a:pPr eaLnBrk="1" hangingPunct="1">
              <a:defRPr/>
            </a:pPr>
            <a:r>
              <a:rPr lang="pt-PT">
                <a:ea typeface="ＭＳ Ｐゴシック" charset="0"/>
              </a:rPr>
              <a:t>The failure of this assumption really means that there is a fraction of the population that for all practical purposes, is not available for detection, and hence you get a negative bias, the bias being equal to the proportion of the animals missed.</a:t>
            </a:r>
          </a:p>
          <a:p>
            <a:pPr eaLnBrk="1" hangingPunct="1">
              <a:defRPr/>
            </a:pPr>
            <a:endParaRPr lang="pt-PT">
              <a:ea typeface="ＭＳ Ｐゴシック" charset="0"/>
            </a:endParaRPr>
          </a:p>
          <a:p>
            <a:pPr eaLnBrk="1" hangingPunct="1">
              <a:defRPr/>
            </a:pPr>
            <a:r>
              <a:rPr lang="pt-PT">
                <a:ea typeface="ＭＳ Ｐゴシック" charset="0"/>
              </a:rPr>
              <a:t>Very problematic because you cannot see it in the data.</a:t>
            </a:r>
          </a:p>
        </p:txBody>
      </p:sp>
    </p:spTree>
    <p:extLst>
      <p:ext uri="{BB962C8B-B14F-4D97-AF65-F5344CB8AC3E}">
        <p14:creationId xmlns:p14="http://schemas.microsoft.com/office/powerpoint/2010/main" val="18048155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4387" name="Rectangle 3"/>
          <p:cNvSpPr>
            <a:spLocks noGrp="1" noChangeArrowheads="1"/>
          </p:cNvSpPr>
          <p:nvPr>
            <p:ph type="body" idx="1"/>
          </p:nvPr>
        </p:nvSpPr>
        <p:spPr/>
        <p:txBody>
          <a:bodyPr/>
          <a:lstStyle/>
          <a:p>
            <a:pPr eaLnBrk="1" hangingPunct="1">
              <a:defRPr/>
            </a:pPr>
            <a:r>
              <a:rPr lang="pt-PT">
                <a:latin typeface="Times New Roman" pitchFamily="18" charset="0"/>
              </a:rPr>
              <a:t>The second assumption is related to animal movement, and basically we aim to achieve a survey that is instantaneous, and that the animals have not moved in response to the observers before that instant in time.</a:t>
            </a:r>
          </a:p>
          <a:p>
            <a:pPr eaLnBrk="1" hangingPunct="1">
              <a:defRPr/>
            </a:pPr>
            <a:endParaRPr lang="pt-PT">
              <a:latin typeface="Times New Roman" pitchFamily="18" charset="0"/>
            </a:endParaRPr>
          </a:p>
          <a:p>
            <a:pPr eaLnBrk="1" hangingPunct="1">
              <a:defRPr/>
            </a:pPr>
            <a:r>
              <a:rPr lang="pt-PT">
                <a:latin typeface="Times New Roman" pitchFamily="18" charset="0"/>
              </a:rPr>
              <a:t>We usually use the term snapshot to refer to this.</a:t>
            </a:r>
          </a:p>
          <a:p>
            <a:pPr eaLnBrk="1" hangingPunct="1">
              <a:defRPr/>
            </a:pPr>
            <a:endParaRPr lang="pt-PT">
              <a:latin typeface="Times New Roman" pitchFamily="18" charset="0"/>
            </a:endParaRPr>
          </a:p>
          <a:p>
            <a:pPr eaLnBrk="1" hangingPunct="1">
              <a:defRPr/>
            </a:pPr>
            <a:r>
              <a:rPr lang="pt-PT">
                <a:latin typeface="Times New Roman" pitchFamily="18" charset="0"/>
              </a:rPr>
              <a:t>Animal movement which is independent of the observer will produce positive bias – it</a:t>
            </a:r>
            <a:r>
              <a:rPr lang="pt-PT" altLang="en-US">
                <a:latin typeface="Times New Roman" pitchFamily="18" charset="0"/>
              </a:rPr>
              <a:t>’</a:t>
            </a:r>
            <a:r>
              <a:rPr lang="pt-PT">
                <a:latin typeface="Times New Roman" pitchFamily="18" charset="0"/>
              </a:rPr>
              <a:t>s intuitive if we think that animals moving at random will more easily be detected near the line than away (since detection is easier the closer the animal is to the line). Hence we are effectively bringing animals in, which means that it seems like we have many animals, but we miss a lot of them away from the line. Hence we underestimate P, so we overestimate abundance.  The size of bias does depend on the relative animal/observer velocity.</a:t>
            </a:r>
          </a:p>
          <a:p>
            <a:pPr eaLnBrk="1" hangingPunct="1">
              <a:defRPr/>
            </a:pPr>
            <a:endParaRPr lang="pt-PT">
              <a:latin typeface="Times New Roman" pitchFamily="18" charset="0"/>
            </a:endParaRPr>
          </a:p>
          <a:p>
            <a:pPr eaLnBrk="1" hangingPunct="1">
              <a:defRPr/>
            </a:pPr>
            <a:r>
              <a:rPr lang="pt-PT">
                <a:latin typeface="Times New Roman" pitchFamily="18" charset="0"/>
              </a:rPr>
              <a:t>Of course if the problem is the relative animal/observer velocity, you won</a:t>
            </a:r>
            <a:r>
              <a:rPr lang="pt-PT" altLang="en-US">
                <a:latin typeface="Times New Roman" pitchFamily="18" charset="0"/>
              </a:rPr>
              <a:t>’</a:t>
            </a:r>
            <a:r>
              <a:rPr lang="pt-PT">
                <a:latin typeface="Times New Roman" pitchFamily="18" charset="0"/>
              </a:rPr>
              <a:t>t be surprise by hearing that this is more problematic for points than lines. After all, most animals are faster than a static observer. Hence the need to use the snapshot method. There are alternatives for singing birds, and Steve has recently published a paper in The Auk where the distances to cues rather than birs are used, and in such case non responsive movement is no longer a problem.</a:t>
            </a:r>
          </a:p>
          <a:p>
            <a:pPr eaLnBrk="1" hangingPunct="1">
              <a:defRPr/>
            </a:pPr>
            <a:endParaRPr lang="pt-PT">
              <a:latin typeface="Times New Roman" pitchFamily="18" charset="0"/>
            </a:endParaRPr>
          </a:p>
          <a:p>
            <a:pPr eaLnBrk="1" hangingPunct="1">
              <a:defRPr/>
            </a:pPr>
            <a:r>
              <a:rPr lang="pt-PT">
                <a:latin typeface="Times New Roman" pitchFamily="18" charset="0"/>
              </a:rPr>
              <a:t>On the other hand, responsive movement is always a problem, and results can be considerabley biased if undetected. If animals are attracted to the observer, densities are overestimated, while the opposite happens if animals avoid the observer (bowriding dolphins vs boat shy harbour porpoises).</a:t>
            </a:r>
          </a:p>
          <a:p>
            <a:pPr eaLnBrk="1" hangingPunct="1">
              <a:defRPr/>
            </a:pPr>
            <a:endParaRPr lang="pt-PT">
              <a:latin typeface="Times New Roman" pitchFamily="18" charset="0"/>
            </a:endParaRPr>
          </a:p>
        </p:txBody>
      </p:sp>
    </p:spTree>
    <p:extLst>
      <p:ext uri="{BB962C8B-B14F-4D97-AF65-F5344CB8AC3E}">
        <p14:creationId xmlns:p14="http://schemas.microsoft.com/office/powerpoint/2010/main" val="980761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141288" y="768350"/>
            <a:ext cx="6819900" cy="3836988"/>
          </a:xfrm>
          <a:ln/>
        </p:spPr>
      </p:sp>
      <p:sp>
        <p:nvSpPr>
          <p:cNvPr id="5123"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0670863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202755" name="Rectangle 3"/>
          <p:cNvSpPr>
            <a:spLocks noGrp="1" noChangeArrowheads="1"/>
          </p:cNvSpPr>
          <p:nvPr>
            <p:ph type="body" idx="1"/>
          </p:nvPr>
        </p:nvSpPr>
        <p:spPr/>
        <p:txBody>
          <a:bodyPr/>
          <a:lstStyle/>
          <a:p>
            <a:pPr eaLnBrk="1" hangingPunct="1">
              <a:defRPr/>
            </a:pPr>
            <a:r>
              <a:rPr lang="pt-PT">
                <a:latin typeface="Times New Roman" pitchFamily="18" charset="0"/>
              </a:rPr>
              <a:t>The second assumption is related to animal movement, and basically we aim to achieve a survey that is instantaneous, and that the animals have not moved in response to the observers before that instant in time.</a:t>
            </a:r>
          </a:p>
          <a:p>
            <a:pPr eaLnBrk="1" hangingPunct="1">
              <a:defRPr/>
            </a:pPr>
            <a:endParaRPr lang="pt-PT">
              <a:latin typeface="Times New Roman" pitchFamily="18" charset="0"/>
            </a:endParaRPr>
          </a:p>
          <a:p>
            <a:pPr eaLnBrk="1" hangingPunct="1">
              <a:defRPr/>
            </a:pPr>
            <a:r>
              <a:rPr lang="pt-PT">
                <a:latin typeface="Times New Roman" pitchFamily="18" charset="0"/>
              </a:rPr>
              <a:t>We usually use the term snapshot to refer to this.</a:t>
            </a:r>
          </a:p>
          <a:p>
            <a:pPr eaLnBrk="1" hangingPunct="1">
              <a:defRPr/>
            </a:pPr>
            <a:endParaRPr lang="pt-PT">
              <a:latin typeface="Times New Roman" pitchFamily="18" charset="0"/>
            </a:endParaRPr>
          </a:p>
          <a:p>
            <a:pPr eaLnBrk="1" hangingPunct="1">
              <a:defRPr/>
            </a:pPr>
            <a:r>
              <a:rPr lang="pt-PT">
                <a:latin typeface="Times New Roman" pitchFamily="18" charset="0"/>
              </a:rPr>
              <a:t>Animal movement which is independent of the observer will produce positive bias – it</a:t>
            </a:r>
            <a:r>
              <a:rPr lang="pt-PT" altLang="en-US">
                <a:latin typeface="Times New Roman" pitchFamily="18" charset="0"/>
              </a:rPr>
              <a:t>’</a:t>
            </a:r>
            <a:r>
              <a:rPr lang="pt-PT">
                <a:latin typeface="Times New Roman" pitchFamily="18" charset="0"/>
              </a:rPr>
              <a:t>s intuitive if we think that animals moving at random will more easily be detected near the line than away (since detection is easier the closer the animal is to the line). Hence we are effectively bringing animals in, which means that it seems like we have many animals, but we miss a lot of them away from the line. Hence we underestimate P, so we overestimate abundance.  The size of bias does depend on the relative animal/observer velocity.</a:t>
            </a:r>
          </a:p>
          <a:p>
            <a:pPr eaLnBrk="1" hangingPunct="1">
              <a:defRPr/>
            </a:pPr>
            <a:endParaRPr lang="pt-PT">
              <a:latin typeface="Times New Roman" pitchFamily="18" charset="0"/>
            </a:endParaRPr>
          </a:p>
          <a:p>
            <a:pPr eaLnBrk="1" hangingPunct="1">
              <a:defRPr/>
            </a:pPr>
            <a:r>
              <a:rPr lang="pt-PT">
                <a:latin typeface="Times New Roman" pitchFamily="18" charset="0"/>
              </a:rPr>
              <a:t>Of course if the problem is the relative animal/observer velocity, you won</a:t>
            </a:r>
            <a:r>
              <a:rPr lang="pt-PT" altLang="en-US">
                <a:latin typeface="Times New Roman" pitchFamily="18" charset="0"/>
              </a:rPr>
              <a:t>’</a:t>
            </a:r>
            <a:r>
              <a:rPr lang="pt-PT">
                <a:latin typeface="Times New Roman" pitchFamily="18" charset="0"/>
              </a:rPr>
              <a:t>t be surprise by hearing that this is more problematic for points than lines. After all, most animals are faster than a static observer. Hence the need to use the snapshot method. There are alternatives for singing birds, and Steve has recently published a paper in The Auk where the distances to cues rather than birs are used, and in such case non responsive movement is no longer a problem.</a:t>
            </a:r>
          </a:p>
          <a:p>
            <a:pPr eaLnBrk="1" hangingPunct="1">
              <a:defRPr/>
            </a:pPr>
            <a:endParaRPr lang="pt-PT">
              <a:latin typeface="Times New Roman" pitchFamily="18" charset="0"/>
            </a:endParaRPr>
          </a:p>
          <a:p>
            <a:pPr eaLnBrk="1" hangingPunct="1">
              <a:defRPr/>
            </a:pPr>
            <a:r>
              <a:rPr lang="pt-PT">
                <a:latin typeface="Times New Roman" pitchFamily="18" charset="0"/>
              </a:rPr>
              <a:t>On the other hand, responsive movement is always a problem, and results can be considerabley biased if undetected. If animals are attracted to the observer, densities are overestimated, while the opposite happens if animals avoid the observer (bowriding dolphins vs boat shy harbour porpoises).</a:t>
            </a:r>
          </a:p>
          <a:p>
            <a:pPr eaLnBrk="1" hangingPunct="1">
              <a:defRPr/>
            </a:pPr>
            <a:endParaRPr lang="pt-PT">
              <a:latin typeface="Times New Roman" pitchFamily="18" charset="0"/>
            </a:endParaRPr>
          </a:p>
        </p:txBody>
      </p:sp>
    </p:spTree>
    <p:extLst>
      <p:ext uri="{BB962C8B-B14F-4D97-AF65-F5344CB8AC3E}">
        <p14:creationId xmlns:p14="http://schemas.microsoft.com/office/powerpoint/2010/main" val="17665104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5411" name="Rectangle 3"/>
          <p:cNvSpPr>
            <a:spLocks noGrp="1" noChangeArrowheads="1"/>
          </p:cNvSpPr>
          <p:nvPr>
            <p:ph type="body" idx="1"/>
          </p:nvPr>
        </p:nvSpPr>
        <p:spPr/>
        <p:txBody>
          <a:bodyPr/>
          <a:lstStyle/>
          <a:p>
            <a:pPr eaLnBrk="1" hangingPunct="1">
              <a:defRPr/>
            </a:pPr>
            <a:r>
              <a:rPr lang="pt-PT">
                <a:latin typeface="Times New Roman" pitchFamily="18" charset="0"/>
              </a:rPr>
              <a:t>As a third assumption, distances should be measured accurately. This assumption is sometimes overlooked, yet considerable bias might come from it, specially for point transects – why for points, because while for line transects the same number of animals exists at all distances from the line, for point transects that number increases with concentric circles, so random errors bring more animals in than send them out, hence more distances are underestimated than overestimated.</a:t>
            </a:r>
          </a:p>
          <a:p>
            <a:pPr eaLnBrk="1" hangingPunct="1">
              <a:defRPr/>
            </a:pPr>
            <a:endParaRPr lang="pt-PT">
              <a:latin typeface="Times New Roman" pitchFamily="18" charset="0"/>
            </a:endParaRPr>
          </a:p>
          <a:p>
            <a:pPr eaLnBrk="1" hangingPunct="1">
              <a:defRPr/>
            </a:pPr>
            <a:r>
              <a:rPr lang="pt-PT">
                <a:latin typeface="Times New Roman" pitchFamily="18" charset="0"/>
              </a:rPr>
              <a:t>Systematic bias in distances will lead to bias in density, usually on the opposite direction, therefore consistent underestimation of distances leads to overestimation of abundance, and vice versa.</a:t>
            </a:r>
          </a:p>
          <a:p>
            <a:pPr eaLnBrk="1" hangingPunct="1">
              <a:defRPr/>
            </a:pPr>
            <a:endParaRPr lang="pt-PT">
              <a:latin typeface="Times New Roman" pitchFamily="18" charset="0"/>
            </a:endParaRPr>
          </a:p>
          <a:p>
            <a:pPr eaLnBrk="1" hangingPunct="1">
              <a:defRPr/>
            </a:pPr>
            <a:r>
              <a:rPr lang="pt-PT">
                <a:latin typeface="Times New Roman" pitchFamily="18" charset="0"/>
              </a:rPr>
              <a:t>A special case of measurement error, common in surveys where distances were not measured with an adequate method, is known as heaping – this is the rounding of data to somewhat preferred distances. I</a:t>
            </a:r>
            <a:r>
              <a:rPr lang="pt-PT" altLang="en-US">
                <a:latin typeface="Times New Roman" pitchFamily="18" charset="0"/>
              </a:rPr>
              <a:t>’</a:t>
            </a:r>
            <a:r>
              <a:rPr lang="pt-PT">
                <a:latin typeface="Times New Roman" pitchFamily="18" charset="0"/>
              </a:rPr>
              <a:t>m sure that you are all aware that if a distance is estimated by eye, no one will say 93 meters or 104 meters, but 100 meters is a distance that people will be confortable with.</a:t>
            </a:r>
          </a:p>
          <a:p>
            <a:pPr eaLnBrk="1" hangingPunct="1">
              <a:defRPr/>
            </a:pPr>
            <a:endParaRPr lang="pt-PT">
              <a:latin typeface="Times New Roman" pitchFamily="18" charset="0"/>
            </a:endParaRPr>
          </a:p>
          <a:p>
            <a:pPr eaLnBrk="1" hangingPunct="1">
              <a:defRPr/>
            </a:pPr>
            <a:r>
              <a:rPr lang="pt-PT">
                <a:latin typeface="Times New Roman" pitchFamily="18" charset="0"/>
              </a:rPr>
              <a:t>Distance sampling can be quite robust to heaping, specially if we group data in approapriate way, namelly using bins with the heaped values at the center. However, heaping is most of the times the least of the problems, since it is just a easily seen symptom of a worst disease, namely that the measuring method was not really accurate, and the door is then open to  other more serious measurement error issues.</a:t>
            </a:r>
          </a:p>
          <a:p>
            <a:pPr eaLnBrk="1" hangingPunct="1">
              <a:defRPr/>
            </a:pPr>
            <a:endParaRPr lang="pt-PT">
              <a:latin typeface="Times New Roman" pitchFamily="18" charset="0"/>
            </a:endParaRPr>
          </a:p>
          <a:p>
            <a:pPr eaLnBrk="1" hangingPunct="1">
              <a:defRPr/>
            </a:pPr>
            <a:r>
              <a:rPr lang="pt-PT">
                <a:latin typeface="Times New Roman" pitchFamily="18" charset="0"/>
              </a:rPr>
              <a:t>Of special concern, and might actually make data useless, is rounding to 0. Data sets with many zeros are all too common, and since we are interested in estimating the  value of functions at 0, these can be problematic to deal with.</a:t>
            </a:r>
          </a:p>
        </p:txBody>
      </p:sp>
    </p:spTree>
    <p:extLst>
      <p:ext uri="{BB962C8B-B14F-4D97-AF65-F5344CB8AC3E}">
        <p14:creationId xmlns:p14="http://schemas.microsoft.com/office/powerpoint/2010/main" val="18196525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6435" name="Rectangle 3"/>
          <p:cNvSpPr>
            <a:spLocks noGrp="1" noChangeArrowheads="1"/>
          </p:cNvSpPr>
          <p:nvPr>
            <p:ph type="body" idx="1"/>
          </p:nvPr>
        </p:nvSpPr>
        <p:spPr/>
        <p:txBody>
          <a:bodyPr/>
          <a:lstStyle/>
          <a:p>
            <a:pPr eaLnBrk="1" hangingPunct="1">
              <a:defRPr/>
            </a:pPr>
            <a:r>
              <a:rPr lang="pt-PT">
                <a:latin typeface="Times New Roman" pitchFamily="18" charset="0"/>
              </a:rPr>
              <a:t>So, given the estimate in the covered area, we need to scale up for the wider area.</a:t>
            </a:r>
          </a:p>
          <a:p>
            <a:pPr eaLnBrk="1" hangingPunct="1">
              <a:defRPr/>
            </a:pPr>
            <a:endParaRPr lang="pt-PT">
              <a:latin typeface="Times New Roman" pitchFamily="18" charset="0"/>
            </a:endParaRPr>
          </a:p>
          <a:p>
            <a:pPr eaLnBrk="1" hangingPunct="1">
              <a:defRPr/>
            </a:pPr>
            <a:r>
              <a:rPr lang="pt-PT">
                <a:latin typeface="Times New Roman" pitchFamily="18" charset="0"/>
              </a:rPr>
              <a:t>Of course this only makes sense if the covered area is representative of the wider area, and the way we have to insure this is to have a large number of sampling units randomly placed throughout the area. </a:t>
            </a:r>
          </a:p>
          <a:p>
            <a:pPr eaLnBrk="1" hangingPunct="1">
              <a:defRPr/>
            </a:pPr>
            <a:endParaRPr lang="pt-PT">
              <a:latin typeface="Times New Roman" pitchFamily="18" charset="0"/>
            </a:endParaRPr>
          </a:p>
          <a:p>
            <a:pPr eaLnBrk="1" hangingPunct="1">
              <a:defRPr/>
            </a:pPr>
            <a:r>
              <a:rPr lang="pt-PT">
                <a:latin typeface="Times New Roman" pitchFamily="18" charset="0"/>
              </a:rPr>
              <a:t>Then we use this fact and what we know from the design properties to scale up, usually in simpler cases that means just dividing the estimate with the proportion of the area covered.</a:t>
            </a:r>
          </a:p>
          <a:p>
            <a:pPr eaLnBrk="1" hangingPunct="1">
              <a:defRPr/>
            </a:pPr>
            <a:endParaRPr lang="pt-PT">
              <a:latin typeface="Times New Roman" pitchFamily="18" charset="0"/>
            </a:endParaRPr>
          </a:p>
          <a:p>
            <a:pPr eaLnBrk="1" hangingPunct="1">
              <a:defRPr/>
            </a:pPr>
            <a:r>
              <a:rPr lang="pt-PT">
                <a:latin typeface="Times New Roman" pitchFamily="18" charset="0"/>
              </a:rPr>
              <a:t>If samplers were not randomly allocated, then the scaling up is not valid. Also notice that the variance might be biased, but that is something we</a:t>
            </a:r>
            <a:r>
              <a:rPr lang="pt-PT" altLang="en-US">
                <a:latin typeface="Times New Roman" pitchFamily="18" charset="0"/>
              </a:rPr>
              <a:t>’</a:t>
            </a:r>
            <a:r>
              <a:rPr lang="pt-PT">
                <a:latin typeface="Times New Roman" pitchFamily="18" charset="0"/>
              </a:rPr>
              <a:t>ll come back to later, when dealing with variance estimation.</a:t>
            </a:r>
          </a:p>
          <a:p>
            <a:pPr eaLnBrk="1" hangingPunct="1">
              <a:defRPr/>
            </a:pPr>
            <a:endParaRPr lang="pt-PT">
              <a:latin typeface="Times New Roman" pitchFamily="18" charset="0"/>
            </a:endParaRPr>
          </a:p>
        </p:txBody>
      </p:sp>
    </p:spTree>
    <p:extLst>
      <p:ext uri="{BB962C8B-B14F-4D97-AF65-F5344CB8AC3E}">
        <p14:creationId xmlns:p14="http://schemas.microsoft.com/office/powerpoint/2010/main" val="5765622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7459" name="Rectangle 3"/>
          <p:cNvSpPr>
            <a:spLocks noGrp="1" noChangeArrowheads="1"/>
          </p:cNvSpPr>
          <p:nvPr>
            <p:ph type="body" idx="1"/>
          </p:nvPr>
        </p:nvSpPr>
        <p:spPr/>
        <p:txBody>
          <a:bodyPr/>
          <a:lstStyle/>
          <a:p>
            <a:pPr eaLnBrk="1" hangingPunct="1">
              <a:defRPr/>
            </a:pPr>
            <a:r>
              <a:rPr lang="pt-PT">
                <a:latin typeface="Times New Roman" pitchFamily="18" charset="0"/>
              </a:rPr>
              <a:t>So those were the assumptions, there are also things that improve reliability in the analysis, and the first one, usually known as the shape criterion, means that we want a detection function with a showlder.</a:t>
            </a:r>
          </a:p>
          <a:p>
            <a:pPr eaLnBrk="1" hangingPunct="1">
              <a:defRPr/>
            </a:pPr>
            <a:endParaRPr lang="pt-PT">
              <a:latin typeface="Times New Roman" pitchFamily="18" charset="0"/>
            </a:endParaRPr>
          </a:p>
          <a:p>
            <a:pPr eaLnBrk="1" hangingPunct="1">
              <a:defRPr/>
            </a:pPr>
            <a:r>
              <a:rPr lang="pt-PT">
                <a:latin typeface="Times New Roman" pitchFamily="18" charset="0"/>
              </a:rPr>
              <a:t>Why is this helpful? Here</a:t>
            </a:r>
            <a:r>
              <a:rPr lang="pt-PT" altLang="en-US">
                <a:latin typeface="Times New Roman" pitchFamily="18" charset="0"/>
              </a:rPr>
              <a:t>’</a:t>
            </a:r>
            <a:r>
              <a:rPr lang="pt-PT">
                <a:latin typeface="Times New Roman" pitchFamily="18" charset="0"/>
              </a:rPr>
              <a:t>s an analogy, not very statistical, but maybe useful. Imagine you are driving fast, and you want to pass trough a small fence that is open. What do you think is safest? If the fence is at the end of a long straight road, or if it</a:t>
            </a:r>
            <a:r>
              <a:rPr lang="pt-PT" altLang="en-US">
                <a:latin typeface="Times New Roman" pitchFamily="18" charset="0"/>
              </a:rPr>
              <a:t>’</a:t>
            </a:r>
            <a:r>
              <a:rPr lang="pt-PT">
                <a:latin typeface="Times New Roman" pitchFamily="18" charset="0"/>
              </a:rPr>
              <a:t>s just around a difficult turn? Clearly the first one, and here it</a:t>
            </a:r>
            <a:r>
              <a:rPr lang="pt-PT" altLang="en-US">
                <a:latin typeface="Times New Roman" pitchFamily="18" charset="0"/>
              </a:rPr>
              <a:t>’</a:t>
            </a:r>
            <a:r>
              <a:rPr lang="pt-PT">
                <a:latin typeface="Times New Roman" pitchFamily="18" charset="0"/>
              </a:rPr>
              <a:t>s the same. If you have a large shoulder, the methods inside distance have a good area to drive trough and hit the correct function estimate at 0. If we are estimating something near a spike, then chances are that we might easyli estimate too high or too low, biasing the results.</a:t>
            </a:r>
          </a:p>
        </p:txBody>
      </p:sp>
    </p:spTree>
    <p:extLst>
      <p:ext uri="{BB962C8B-B14F-4D97-AF65-F5344CB8AC3E}">
        <p14:creationId xmlns:p14="http://schemas.microsoft.com/office/powerpoint/2010/main" val="22220303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8483" name="Rectangle 3"/>
          <p:cNvSpPr>
            <a:spLocks noGrp="1" noChangeArrowheads="1"/>
          </p:cNvSpPr>
          <p:nvPr>
            <p:ph type="body" idx="1"/>
          </p:nvPr>
        </p:nvSpPr>
        <p:spPr/>
        <p:txBody>
          <a:bodyPr/>
          <a:lstStyle/>
          <a:p>
            <a:pPr eaLnBrk="1" hangingPunct="1">
              <a:defRPr/>
            </a:pPr>
            <a:r>
              <a:rPr lang="pt-PT">
                <a:latin typeface="Times New Roman" pitchFamily="18" charset="0"/>
              </a:rPr>
              <a:t>Hence, good field methods should aim at the largest possible shoulder, while keeping g(0) =1. We</a:t>
            </a:r>
            <a:r>
              <a:rPr lang="pt-PT" altLang="en-US">
                <a:latin typeface="Times New Roman" pitchFamily="18" charset="0"/>
              </a:rPr>
              <a:t>’</a:t>
            </a:r>
            <a:r>
              <a:rPr lang="pt-PT">
                <a:latin typeface="Times New Roman" pitchFamily="18" charset="0"/>
              </a:rPr>
              <a:t>ll come back to this later.</a:t>
            </a:r>
          </a:p>
          <a:p>
            <a:pPr eaLnBrk="1" hangingPunct="1">
              <a:defRPr/>
            </a:pPr>
            <a:r>
              <a:rPr lang="pt-PT">
                <a:latin typeface="Times New Roman" pitchFamily="18" charset="0"/>
              </a:rPr>
              <a:t>Remember you should avoid the rounding of distances and angles to zero and guarding the trackline, because that usually produces an undesirable spike.</a:t>
            </a:r>
          </a:p>
        </p:txBody>
      </p:sp>
    </p:spTree>
    <p:extLst>
      <p:ext uri="{BB962C8B-B14F-4D97-AF65-F5344CB8AC3E}">
        <p14:creationId xmlns:p14="http://schemas.microsoft.com/office/powerpoint/2010/main" val="18527252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49507" name="Rectangle 3"/>
          <p:cNvSpPr>
            <a:spLocks noGrp="1" noChangeArrowheads="1"/>
          </p:cNvSpPr>
          <p:nvPr>
            <p:ph type="body" idx="1"/>
          </p:nvPr>
        </p:nvSpPr>
        <p:spPr/>
        <p:txBody>
          <a:bodyPr/>
          <a:lstStyle/>
          <a:p>
            <a:pPr eaLnBrk="1" hangingPunct="1">
              <a:defRPr/>
            </a:pPr>
            <a:r>
              <a:rPr lang="pt-PT">
                <a:ea typeface="ＭＳ Ｐゴシック" charset="0"/>
              </a:rPr>
              <a:t>We also want to use flexible functions to model the detection process, and adequate sample size (around 60-80 for lines).</a:t>
            </a:r>
          </a:p>
        </p:txBody>
      </p:sp>
    </p:spTree>
    <p:extLst>
      <p:ext uri="{BB962C8B-B14F-4D97-AF65-F5344CB8AC3E}">
        <p14:creationId xmlns:p14="http://schemas.microsoft.com/office/powerpoint/2010/main" val="39399908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0531" name="Rectangle 3"/>
          <p:cNvSpPr>
            <a:spLocks noGrp="1" noChangeArrowheads="1"/>
          </p:cNvSpPr>
          <p:nvPr>
            <p:ph type="body" idx="1"/>
          </p:nvPr>
        </p:nvSpPr>
        <p:spPr/>
        <p:txBody>
          <a:bodyPr/>
          <a:lstStyle/>
          <a:p>
            <a:pPr eaLnBrk="1" hangingPunct="1">
              <a:defRPr/>
            </a:pPr>
            <a:r>
              <a:rPr lang="pt-PT">
                <a:ea typeface="ＭＳ Ｐゴシック" charset="0"/>
              </a:rPr>
              <a:t>As I said before, we also want a large sample of lines, preferably more than 20:</a:t>
            </a:r>
          </a:p>
          <a:p>
            <a:pPr eaLnBrk="1" hangingPunct="1">
              <a:defRPr/>
            </a:pPr>
            <a:r>
              <a:rPr lang="pt-PT">
                <a:ea typeface="ＭＳ Ｐゴシック" charset="0"/>
              </a:rPr>
              <a:t>This insures good coverage, good variance estimates and that the true (yet unobserved) distibution of animals is more and more close to the one assumed.</a:t>
            </a:r>
          </a:p>
        </p:txBody>
      </p:sp>
    </p:spTree>
    <p:extLst>
      <p:ext uri="{BB962C8B-B14F-4D97-AF65-F5344CB8AC3E}">
        <p14:creationId xmlns:p14="http://schemas.microsoft.com/office/powerpoint/2010/main" val="34882184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1555" name="Rectangle 3"/>
          <p:cNvSpPr>
            <a:spLocks noGrp="1" noChangeArrowheads="1"/>
          </p:cNvSpPr>
          <p:nvPr>
            <p:ph type="body" idx="1"/>
          </p:nvPr>
        </p:nvSpPr>
        <p:spPr/>
        <p:txBody>
          <a:bodyPr/>
          <a:lstStyle/>
          <a:p>
            <a:pPr eaLnBrk="1" hangingPunct="1">
              <a:defRPr/>
            </a:pPr>
            <a:r>
              <a:rPr lang="pt-PT">
                <a:latin typeface="Times New Roman" pitchFamily="18" charset="0"/>
              </a:rPr>
              <a:t>A very important concept, which we</a:t>
            </a:r>
            <a:r>
              <a:rPr lang="pt-PT" altLang="en-US">
                <a:latin typeface="Times New Roman" pitchFamily="18" charset="0"/>
              </a:rPr>
              <a:t>’</a:t>
            </a:r>
            <a:r>
              <a:rPr lang="pt-PT">
                <a:latin typeface="Times New Roman" pitchFamily="18" charset="0"/>
              </a:rPr>
              <a:t>ll go back to several times, is pooling robustness.</a:t>
            </a:r>
          </a:p>
          <a:p>
            <a:pPr eaLnBrk="1" hangingPunct="1">
              <a:defRPr/>
            </a:pPr>
            <a:r>
              <a:rPr lang="pt-PT">
                <a:latin typeface="Times New Roman" pitchFamily="18" charset="0"/>
              </a:rPr>
              <a:t>Although so far we assume that detection is a function of distance alone, several other factors migth affect detection. The Pooling Robustness concept says that provided we can fit adequately the combined detection function, no bias should arise from this fact.</a:t>
            </a:r>
          </a:p>
          <a:p>
            <a:pPr eaLnBrk="1" hangingPunct="1">
              <a:defRPr/>
            </a:pPr>
            <a:r>
              <a:rPr lang="pt-PT">
                <a:latin typeface="Times New Roman" pitchFamily="18" charset="0"/>
              </a:rPr>
              <a:t>These are some simulations Len has been working on for a paper, and do not really caring about the details, it shows that having considerable detection functions but ignoring these, ie, pooling the observations and estimating a single detection function, resulted in barely any bias.</a:t>
            </a:r>
          </a:p>
          <a:p>
            <a:pPr eaLnBrk="1" hangingPunct="1">
              <a:defRPr/>
            </a:pPr>
            <a:endParaRPr lang="pt-PT">
              <a:latin typeface="Times New Roman" pitchFamily="18" charset="0"/>
            </a:endParaRPr>
          </a:p>
          <a:p>
            <a:pPr eaLnBrk="1" hangingPunct="1">
              <a:defRPr/>
            </a:pPr>
            <a:r>
              <a:rPr lang="pt-PT">
                <a:latin typeface="Times New Roman" pitchFamily="18" charset="0"/>
              </a:rPr>
              <a:t>There are situations when this might not apply, and we come back to it later, because it involves other concepts not covered yet.</a:t>
            </a:r>
          </a:p>
        </p:txBody>
      </p:sp>
    </p:spTree>
    <p:extLst>
      <p:ext uri="{BB962C8B-B14F-4D97-AF65-F5344CB8AC3E}">
        <p14:creationId xmlns:p14="http://schemas.microsoft.com/office/powerpoint/2010/main" val="41612125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2579" name="Rectangle 3"/>
          <p:cNvSpPr>
            <a:spLocks noGrp="1" noChangeArrowheads="1"/>
          </p:cNvSpPr>
          <p:nvPr>
            <p:ph type="body" idx="1"/>
          </p:nvPr>
        </p:nvSpPr>
        <p:spPr/>
        <p:txBody>
          <a:bodyPr/>
          <a:lstStyle/>
          <a:p>
            <a:pPr eaLnBrk="1" hangingPunct="1">
              <a:defRPr/>
            </a:pPr>
            <a:r>
              <a:rPr lang="pt-PT">
                <a:latin typeface="Times New Roman" pitchFamily="18" charset="0"/>
              </a:rPr>
              <a:t>These are examples of non</a:t>
            </a:r>
            <a:r>
              <a:rPr lang="pt-PT" altLang="en-US">
                <a:latin typeface="Times New Roman" pitchFamily="18" charset="0"/>
              </a:rPr>
              <a:t>’</a:t>
            </a:r>
            <a:r>
              <a:rPr lang="pt-PT">
                <a:latin typeface="Times New Roman" pitchFamily="18" charset="0"/>
              </a:rPr>
              <a:t>ideal data, to say the least.</a:t>
            </a:r>
          </a:p>
          <a:p>
            <a:pPr eaLnBrk="1" hangingPunct="1">
              <a:defRPr/>
            </a:pPr>
            <a:endParaRPr lang="pt-PT">
              <a:latin typeface="Times New Roman" pitchFamily="18" charset="0"/>
            </a:endParaRPr>
          </a:p>
          <a:p>
            <a:pPr eaLnBrk="1" hangingPunct="1">
              <a:defRPr/>
            </a:pPr>
            <a:r>
              <a:rPr lang="pt-PT">
                <a:latin typeface="Times New Roman" pitchFamily="18" charset="0"/>
              </a:rPr>
              <a:t>Spiked data.</a:t>
            </a:r>
          </a:p>
          <a:p>
            <a:pPr eaLnBrk="1" hangingPunct="1">
              <a:defRPr/>
            </a:pPr>
            <a:r>
              <a:rPr lang="pt-PT">
                <a:latin typeface="Times New Roman" pitchFamily="18" charset="0"/>
              </a:rPr>
              <a:t>Movement away from line? Non random samplers?</a:t>
            </a:r>
          </a:p>
          <a:p>
            <a:pPr eaLnBrk="1" hangingPunct="1">
              <a:defRPr/>
            </a:pPr>
            <a:r>
              <a:rPr lang="pt-PT">
                <a:latin typeface="Times New Roman" pitchFamily="18" charset="0"/>
              </a:rPr>
              <a:t>Heaped data</a:t>
            </a:r>
          </a:p>
          <a:p>
            <a:pPr eaLnBrk="1" hangingPunct="1">
              <a:defRPr/>
            </a:pPr>
            <a:r>
              <a:rPr lang="pt-PT">
                <a:latin typeface="Times New Roman" pitchFamily="18" charset="0"/>
              </a:rPr>
              <a:t>Over dispersed data</a:t>
            </a:r>
          </a:p>
        </p:txBody>
      </p:sp>
    </p:spTree>
    <p:extLst>
      <p:ext uri="{BB962C8B-B14F-4D97-AF65-F5344CB8AC3E}">
        <p14:creationId xmlns:p14="http://schemas.microsoft.com/office/powerpoint/2010/main" val="11100777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39700" y="766763"/>
            <a:ext cx="6823075" cy="3838575"/>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41128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xfrm>
            <a:off x="141288" y="768350"/>
            <a:ext cx="6819900" cy="3836988"/>
          </a:xfrm>
          <a:ln/>
        </p:spPr>
      </p:sp>
      <p:sp>
        <p:nvSpPr>
          <p:cNvPr id="7171" name="Rectangle 3"/>
          <p:cNvSpPr>
            <a:spLocks noGrp="1" noChangeArrowheads="1"/>
          </p:cNvSpPr>
          <p:nvPr>
            <p:ph type="body" idx="1"/>
          </p:nvPr>
        </p:nvSpPr>
        <p:spPr>
          <a:noFill/>
        </p:spPr>
        <p:txBody>
          <a:bodyPr/>
          <a:lstStyle/>
          <a:p>
            <a:pPr eaLnBrk="1" hangingPunct="1"/>
            <a:r>
              <a:rPr lang="en-GB" altLang="en-US"/>
              <a:t>Start by defining wildlife population assessment</a:t>
            </a:r>
          </a:p>
          <a:p>
            <a:pPr eaLnBrk="1" hangingPunct="1"/>
            <a:r>
              <a:rPr lang="en-GB" altLang="en-US"/>
              <a:t>Our emphasis in this workshop is on the first two questions</a:t>
            </a:r>
          </a:p>
        </p:txBody>
      </p:sp>
    </p:spTree>
    <p:extLst>
      <p:ext uri="{BB962C8B-B14F-4D97-AF65-F5344CB8AC3E}">
        <p14:creationId xmlns:p14="http://schemas.microsoft.com/office/powerpoint/2010/main" val="20877191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39700" y="766763"/>
            <a:ext cx="6823075" cy="3838575"/>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D3F938B1-C5D6-460A-BBB7-5FC9BF065A13}"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91</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9778970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139700" y="766763"/>
            <a:ext cx="6823075" cy="3838575"/>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0FA69AD-6C5E-4E07-909C-EB3A313B1DDA}"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92</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8517958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39700" y="766763"/>
            <a:ext cx="6823075" cy="3838575"/>
          </a:xfrm>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34DF8C0E-BEAC-4307-A70C-BE02E7B36672}"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93</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1186268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139700" y="766763"/>
            <a:ext cx="6823075" cy="3838575"/>
          </a:xfrm>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F549FC5F-3776-4D19-933A-8FEEE4033A06}"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94</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6875423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39700" y="766763"/>
            <a:ext cx="6823075" cy="3838575"/>
          </a:xfrm>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023994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xfrm>
            <a:off x="139700" y="766763"/>
            <a:ext cx="6823075" cy="3838575"/>
          </a:xfrm>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F473C65-0C91-40D4-9DE8-5FCC799A40BE}"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96</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7791638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39700" y="766763"/>
            <a:ext cx="6823075" cy="3838575"/>
          </a:xfrm>
          <a:ln/>
        </p:spPr>
      </p:sp>
      <p:sp>
        <p:nvSpPr>
          <p:cNvPr id="65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486102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39700" y="766763"/>
            <a:ext cx="6823075" cy="3838575"/>
          </a:xfrm>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320824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139700" y="766763"/>
            <a:ext cx="6823075" cy="3838575"/>
          </a:xfrm>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350266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39700" y="766763"/>
            <a:ext cx="6823075" cy="3838575"/>
          </a:xfrm>
          <a:ln/>
        </p:spPr>
      </p:sp>
      <p:sp>
        <p:nvSpPr>
          <p:cNvPr id="686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033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xfrm>
            <a:off x="141288" y="768350"/>
            <a:ext cx="6819900" cy="3836988"/>
          </a:xfrm>
          <a:ln/>
        </p:spPr>
      </p:sp>
      <p:sp>
        <p:nvSpPr>
          <p:cNvPr id="10243" name="Rectangle 3"/>
          <p:cNvSpPr>
            <a:spLocks noGrp="1" noChangeArrowheads="1"/>
          </p:cNvSpPr>
          <p:nvPr>
            <p:ph type="body" idx="1"/>
          </p:nvPr>
        </p:nvSpPr>
        <p:spPr>
          <a:noFill/>
        </p:spPr>
        <p:txBody>
          <a:bodyPr/>
          <a:lstStyle/>
          <a:p>
            <a:pPr eaLnBrk="1" hangingPunct="1"/>
            <a:r>
              <a:rPr lang="en-GB" altLang="en-US"/>
              <a:t>Am not going to talk about the last two – or briefly mention them? – also would want to include them in the comparison with other methods later on??</a:t>
            </a:r>
          </a:p>
        </p:txBody>
      </p:sp>
    </p:spTree>
    <p:extLst>
      <p:ext uri="{BB962C8B-B14F-4D97-AF65-F5344CB8AC3E}">
        <p14:creationId xmlns:p14="http://schemas.microsoft.com/office/powerpoint/2010/main" val="12188185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39700" y="766763"/>
            <a:ext cx="6823075" cy="3838575"/>
          </a:xfrm>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63577E78-10C3-45D1-889D-91883771406B}"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101</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2349787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39700" y="766763"/>
            <a:ext cx="6823075" cy="3838575"/>
          </a:xfrm>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AA5ED7C7-07A9-4E42-87AF-1BDF22CDF576}"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102</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5270958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139700" y="766763"/>
            <a:ext cx="6823075" cy="3838575"/>
          </a:xfrm>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935485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xfrm>
            <a:off x="139700" y="766763"/>
            <a:ext cx="6823075" cy="3838575"/>
          </a:xfrm>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4960CEB2-9736-4F6F-8176-B3F0E5D1620C}"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104</a:t>
            </a:fld>
            <a:endPar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3495791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xfrm>
            <a:off x="139700" y="766763"/>
            <a:ext cx="6823075" cy="3838575"/>
          </a:xfrm>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C18C19DD-A6F0-4A72-8D7F-618BB2EE7B02}"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105</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9750276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xfrm>
            <a:off x="139700" y="766763"/>
            <a:ext cx="6823075" cy="3838575"/>
          </a:xfrm>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4756" name="Slide Number Placeholder 3"/>
          <p:cNvSpPr txBox="1">
            <a:spLocks noGrp="1"/>
          </p:cNvSpPr>
          <p:nvPr/>
        </p:nvSpPr>
        <p:spPr bwMode="auto">
          <a:xfrm>
            <a:off x="4023962" y="9719165"/>
            <a:ext cx="3076855" cy="51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01" tIns="47751" rIns="95501" bIns="47751" anchor="b"/>
          <a:lstStyle>
            <a:lvl1pPr defTabSz="920750" eaLnBrk="0" hangingPunct="0">
              <a:spcBef>
                <a:spcPct val="30000"/>
              </a:spcBef>
              <a:defRPr sz="1200">
                <a:solidFill>
                  <a:schemeClr val="tx1"/>
                </a:solidFill>
                <a:latin typeface="Times New Roman" panose="02020603050405020304" pitchFamily="18" charset="0"/>
              </a:defRPr>
            </a:lvl1pPr>
            <a:lvl2pPr marL="742950" indent="-285750" defTabSz="920750" eaLnBrk="0" hangingPunct="0">
              <a:spcBef>
                <a:spcPct val="30000"/>
              </a:spcBef>
              <a:defRPr sz="1200">
                <a:solidFill>
                  <a:schemeClr val="tx1"/>
                </a:solidFill>
                <a:latin typeface="Times New Roman" panose="02020603050405020304" pitchFamily="18" charset="0"/>
              </a:defRPr>
            </a:lvl2pPr>
            <a:lvl3pPr marL="1143000" indent="-228600" defTabSz="920750" eaLnBrk="0" hangingPunct="0">
              <a:spcBef>
                <a:spcPct val="30000"/>
              </a:spcBef>
              <a:defRPr sz="1200">
                <a:solidFill>
                  <a:schemeClr val="tx1"/>
                </a:solidFill>
                <a:latin typeface="Times New Roman" panose="02020603050405020304" pitchFamily="18" charset="0"/>
              </a:defRPr>
            </a:lvl3pPr>
            <a:lvl4pPr marL="1600200" indent="-228600" defTabSz="920750" eaLnBrk="0" hangingPunct="0">
              <a:spcBef>
                <a:spcPct val="30000"/>
              </a:spcBef>
              <a:defRPr sz="1200">
                <a:solidFill>
                  <a:schemeClr val="tx1"/>
                </a:solidFill>
                <a:latin typeface="Times New Roman" panose="02020603050405020304" pitchFamily="18" charset="0"/>
              </a:defRPr>
            </a:lvl4pPr>
            <a:lvl5pPr marL="2057400" indent="-228600" defTabSz="920750" eaLnBrk="0" hangingPunct="0">
              <a:spcBef>
                <a:spcPct val="30000"/>
              </a:spcBef>
              <a:defRPr sz="1200">
                <a:solidFill>
                  <a:schemeClr val="tx1"/>
                </a:solidFill>
                <a:latin typeface="Times New Roman" panose="02020603050405020304" pitchFamily="18" charset="0"/>
              </a:defRPr>
            </a:lvl5pPr>
            <a:lvl6pPr marL="2514600" indent="-228600" defTabSz="92075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075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075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075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20750" rtl="0" eaLnBrk="1" fontAlgn="base" latinLnBrk="0" hangingPunct="1">
              <a:lnSpc>
                <a:spcPct val="100000"/>
              </a:lnSpc>
              <a:spcBef>
                <a:spcPct val="0"/>
              </a:spcBef>
              <a:spcAft>
                <a:spcPct val="0"/>
              </a:spcAft>
              <a:buClrTx/>
              <a:buSzTx/>
              <a:buFontTx/>
              <a:buNone/>
              <a:tabLst/>
              <a:defRPr/>
            </a:pPr>
            <a:fld id="{BE8CDD8F-2419-44E3-B248-49340B91F2F6}"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20750" rtl="0" eaLnBrk="1" fontAlgn="base" latinLnBrk="0" hangingPunct="1">
                <a:lnSpc>
                  <a:spcPct val="100000"/>
                </a:lnSpc>
                <a:spcBef>
                  <a:spcPct val="0"/>
                </a:spcBef>
                <a:spcAft>
                  <a:spcPct val="0"/>
                </a:spcAft>
                <a:buClrTx/>
                <a:buSzTx/>
                <a:buFontTx/>
                <a:buNone/>
                <a:tabLst/>
                <a:defRPr/>
              </a:pPr>
              <a:t>106</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4313743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xfrm>
            <a:off x="139700" y="766763"/>
            <a:ext cx="6823075" cy="3838575"/>
          </a:xfrm>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D229218-44FF-48DD-B231-9B27A438527C}"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107</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4643265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xfrm>
            <a:off x="139700" y="766763"/>
            <a:ext cx="6823075" cy="3838575"/>
          </a:xfrm>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0C22166E-7056-41A6-B697-6F57C7F82420}"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108</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728056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xfrm>
            <a:off x="139700" y="766763"/>
            <a:ext cx="6823075" cy="3838575"/>
          </a:xfrm>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84B0C191-AEC2-4FB7-B268-B9FFFE63B707}"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109</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5717212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39700" y="766763"/>
            <a:ext cx="6823075" cy="3838575"/>
          </a:xfrm>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98D43F7F-3B56-4851-8816-E723B2CE4D15}"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110</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4139181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41288" y="768350"/>
            <a:ext cx="6821487" cy="3836988"/>
          </a:xfrm>
          <a:ln/>
        </p:spPr>
      </p:sp>
      <p:sp>
        <p:nvSpPr>
          <p:cNvPr id="13315" name="Rectangle 3"/>
          <p:cNvSpPr>
            <a:spLocks noGrp="1" noChangeArrowheads="1"/>
          </p:cNvSpPr>
          <p:nvPr>
            <p:ph type="body" idx="1"/>
          </p:nvPr>
        </p:nvSpPr>
        <p:spPr>
          <a:noFill/>
        </p:spPr>
        <p:txBody>
          <a:bodyPr/>
          <a:lstStyle/>
          <a:p>
            <a:pPr eaLnBrk="1" hangingPunct="1"/>
            <a:r>
              <a:rPr lang="en-GB" altLang="en-US"/>
              <a:t>This is a strip transect – sampler is a strip.  Sampler can be squares (quadrats), etc.</a:t>
            </a:r>
          </a:p>
          <a:p>
            <a:pPr eaLnBrk="1" hangingPunct="1"/>
            <a:r>
              <a:rPr lang="en-GB" altLang="en-US"/>
              <a:t>? need to define notation</a:t>
            </a:r>
          </a:p>
        </p:txBody>
      </p:sp>
    </p:spTree>
    <p:extLst>
      <p:ext uri="{BB962C8B-B14F-4D97-AF65-F5344CB8AC3E}">
        <p14:creationId xmlns:p14="http://schemas.microsoft.com/office/powerpoint/2010/main" val="17047227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xfrm>
            <a:off x="139700" y="766763"/>
            <a:ext cx="6823075" cy="3838575"/>
          </a:xfrm>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02E739F6-3B38-4796-B594-BEDE4AF9BFBA}"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111</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7472255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39700" y="766763"/>
            <a:ext cx="6823075" cy="3838575"/>
          </a:xfrm>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30E07CB-A779-492B-B737-3A90FA2BB886}"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112</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7248491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xfrm>
            <a:off x="139700" y="766763"/>
            <a:ext cx="6823075" cy="3838575"/>
          </a:xfrm>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61F1E62E-8163-4C1C-B8BB-FD39DB49A17A}"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113</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4738369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xfrm>
            <a:off x="139700" y="766763"/>
            <a:ext cx="6823075" cy="3838575"/>
          </a:xfrm>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11EDF63B-3BED-4C7C-AD25-F0659BF7F8AB}"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115</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6073879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139700" y="766763"/>
            <a:ext cx="6823075" cy="3838575"/>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5B32E57-A281-4B61-92F0-9486CD98AB2C}"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116</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6004179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xfrm>
            <a:off x="139700" y="766763"/>
            <a:ext cx="6823075" cy="3838575"/>
          </a:xfrm>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08369BBE-FBF2-4DC7-8741-8C459392C68D}"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117</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2887308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139700" y="766763"/>
            <a:ext cx="6823075" cy="3838575"/>
          </a:xfrm>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7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0D61997E-7D53-4939-8333-EF4921FD3A5C}"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118</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3946848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39700" y="766763"/>
            <a:ext cx="6823075" cy="3838575"/>
          </a:xfrm>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89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64E564F6-C254-4728-A0D9-6B5AF2B5A12C}"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120</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376843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139700" y="766763"/>
            <a:ext cx="6823075" cy="3838575"/>
          </a:xfrm>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1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33B2579B-B657-4B9B-BAD8-5778A7D1C686}"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122</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8127934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xfrm>
            <a:off x="139700" y="766763"/>
            <a:ext cx="6823075" cy="3838575"/>
          </a:xfrm>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BFD77741-933A-458D-B3CF-7A113DAB1D99}"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123</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205042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141288" y="768350"/>
            <a:ext cx="6821487" cy="3836988"/>
          </a:xfrm>
          <a:ln/>
        </p:spPr>
      </p:sp>
      <p:sp>
        <p:nvSpPr>
          <p:cNvPr id="16387"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10389656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139700" y="766763"/>
            <a:ext cx="6823075" cy="3838575"/>
          </a:xfrm>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3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9DFBB442-7BC9-44DE-8723-9C3845257B4B}"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124</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9408227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139700" y="766763"/>
            <a:ext cx="6823075" cy="3838575"/>
          </a:xfrm>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A804F30A-DB1C-4E8B-8E23-0EB37513EB08}"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126</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8202583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139700" y="766763"/>
            <a:ext cx="6823075" cy="3838575"/>
          </a:xfrm>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369E8FAB-D349-4C60-A153-57CF44D5E937}"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127</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9948280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139700" y="766763"/>
            <a:ext cx="6823075" cy="3838575"/>
          </a:xfrm>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7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3E02800D-4846-4BC3-8123-66A1EE729366}"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128</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3239743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139700" y="766763"/>
            <a:ext cx="6823075" cy="3838575"/>
          </a:xfrm>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8A452636-DF95-4372-9FB8-AFDE6EC84784}"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129</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9228679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139700" y="766763"/>
            <a:ext cx="6823075" cy="3838575"/>
          </a:xfrm>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6712C2EA-7CB5-4F58-AC50-AAC29219BD06}"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130</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40330784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xfrm>
            <a:off x="139700" y="766763"/>
            <a:ext cx="6823075" cy="3838575"/>
          </a:xfrm>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357" eaLnBrk="0" hangingPunct="0">
              <a:spcBef>
                <a:spcPct val="30000"/>
              </a:spcBef>
              <a:defRPr sz="1200">
                <a:solidFill>
                  <a:schemeClr val="tx1"/>
                </a:solidFill>
                <a:latin typeface="Times New Roman" panose="02020603050405020304" pitchFamily="18" charset="0"/>
              </a:defRPr>
            </a:lvl1pPr>
            <a:lvl2pPr marL="770068" indent="-296180" defTabSz="954357" eaLnBrk="0" hangingPunct="0">
              <a:spcBef>
                <a:spcPct val="30000"/>
              </a:spcBef>
              <a:defRPr sz="1200">
                <a:solidFill>
                  <a:schemeClr val="tx1"/>
                </a:solidFill>
                <a:latin typeface="Times New Roman" panose="02020603050405020304" pitchFamily="18" charset="0"/>
              </a:defRPr>
            </a:lvl2pPr>
            <a:lvl3pPr marL="1184720" indent="-236944" defTabSz="954357" eaLnBrk="0" hangingPunct="0">
              <a:spcBef>
                <a:spcPct val="30000"/>
              </a:spcBef>
              <a:defRPr sz="1200">
                <a:solidFill>
                  <a:schemeClr val="tx1"/>
                </a:solidFill>
                <a:latin typeface="Times New Roman" panose="02020603050405020304" pitchFamily="18" charset="0"/>
              </a:defRPr>
            </a:lvl3pPr>
            <a:lvl4pPr marL="1658607" indent="-236944" defTabSz="954357" eaLnBrk="0" hangingPunct="0">
              <a:spcBef>
                <a:spcPct val="30000"/>
              </a:spcBef>
              <a:defRPr sz="1200">
                <a:solidFill>
                  <a:schemeClr val="tx1"/>
                </a:solidFill>
                <a:latin typeface="Times New Roman" panose="02020603050405020304" pitchFamily="18" charset="0"/>
              </a:defRPr>
            </a:lvl4pPr>
            <a:lvl5pPr marL="2132495" indent="-236944" defTabSz="954357" eaLnBrk="0" hangingPunct="0">
              <a:spcBef>
                <a:spcPct val="30000"/>
              </a:spcBef>
              <a:defRPr sz="1200">
                <a:solidFill>
                  <a:schemeClr val="tx1"/>
                </a:solidFill>
                <a:latin typeface="Times New Roman" panose="02020603050405020304" pitchFamily="18" charset="0"/>
              </a:defRPr>
            </a:lvl5pPr>
            <a:lvl6pPr marL="2606383" indent="-236944" defTabSz="954357" eaLnBrk="0" fontAlgn="base" hangingPunct="0">
              <a:spcBef>
                <a:spcPct val="30000"/>
              </a:spcBef>
              <a:spcAft>
                <a:spcPct val="0"/>
              </a:spcAft>
              <a:defRPr sz="1200">
                <a:solidFill>
                  <a:schemeClr val="tx1"/>
                </a:solidFill>
                <a:latin typeface="Times New Roman" panose="02020603050405020304" pitchFamily="18" charset="0"/>
              </a:defRPr>
            </a:lvl6pPr>
            <a:lvl7pPr marL="3080271" indent="-236944" defTabSz="954357" eaLnBrk="0" fontAlgn="base" hangingPunct="0">
              <a:spcBef>
                <a:spcPct val="30000"/>
              </a:spcBef>
              <a:spcAft>
                <a:spcPct val="0"/>
              </a:spcAft>
              <a:defRPr sz="1200">
                <a:solidFill>
                  <a:schemeClr val="tx1"/>
                </a:solidFill>
                <a:latin typeface="Times New Roman" panose="02020603050405020304" pitchFamily="18" charset="0"/>
              </a:defRPr>
            </a:lvl7pPr>
            <a:lvl8pPr marL="3554159" indent="-236944" defTabSz="954357" eaLnBrk="0" fontAlgn="base" hangingPunct="0">
              <a:spcBef>
                <a:spcPct val="30000"/>
              </a:spcBef>
              <a:spcAft>
                <a:spcPct val="0"/>
              </a:spcAft>
              <a:defRPr sz="1200">
                <a:solidFill>
                  <a:schemeClr val="tx1"/>
                </a:solidFill>
                <a:latin typeface="Times New Roman" panose="02020603050405020304" pitchFamily="18" charset="0"/>
              </a:defRPr>
            </a:lvl8pPr>
            <a:lvl9pPr marL="4028046" indent="-236944" defTabSz="954357"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54357" rtl="0" eaLnBrk="1" fontAlgn="base" latinLnBrk="0" hangingPunct="1">
              <a:lnSpc>
                <a:spcPct val="100000"/>
              </a:lnSpc>
              <a:spcBef>
                <a:spcPct val="0"/>
              </a:spcBef>
              <a:spcAft>
                <a:spcPct val="0"/>
              </a:spcAft>
              <a:buClrTx/>
              <a:buSzTx/>
              <a:buFontTx/>
              <a:buNone/>
              <a:tabLst/>
              <a:defRPr/>
            </a:pPr>
            <a:fld id="{8EB245D8-E196-490C-8A47-BC7940AEA390}" type="slidenum">
              <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r" defTabSz="954357" rtl="0" eaLnBrk="1" fontAlgn="base" latinLnBrk="0" hangingPunct="1">
                <a:lnSpc>
                  <a:spcPct val="100000"/>
                </a:lnSpc>
                <a:spcBef>
                  <a:spcPct val="0"/>
                </a:spcBef>
                <a:spcAft>
                  <a:spcPct val="0"/>
                </a:spcAft>
                <a:buClrTx/>
                <a:buSzTx/>
                <a:buFontTx/>
                <a:buNone/>
                <a:tabLst/>
                <a:defRPr/>
              </a:pPr>
              <a:t>131</a:t>
            </a:fld>
            <a:endParaRPr kumimoji="0" lang="en-NZ" alt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4436496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39700" y="766763"/>
            <a:ext cx="6823075" cy="3838575"/>
          </a:xfrm>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711040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6675" name="Rectangle 3"/>
          <p:cNvSpPr>
            <a:spLocks noGrp="1" noChangeArrowheads="1"/>
          </p:cNvSpPr>
          <p:nvPr>
            <p:ph type="body" idx="1"/>
          </p:nvPr>
        </p:nvSpPr>
        <p:spPr/>
        <p:txBody>
          <a:bodyPr/>
          <a:lstStyle/>
          <a:p>
            <a:pPr eaLnBrk="1" hangingPunct="1">
              <a:defRPr/>
            </a:pPr>
            <a:r>
              <a:rPr lang="en-US" dirty="0">
                <a:ea typeface="ＭＳ Ｐゴシック" charset="0"/>
              </a:rPr>
              <a:t>Can put this back in if necessary – or reference from web page:</a:t>
            </a:r>
          </a:p>
          <a:p>
            <a:pPr eaLnBrk="1" hangingPunct="1">
              <a:defRPr/>
            </a:pPr>
            <a:endParaRPr lang="en-US" dirty="0">
              <a:ea typeface="ＭＳ Ｐゴシック" charset="0"/>
            </a:endParaRPr>
          </a:p>
        </p:txBody>
      </p:sp>
    </p:spTree>
    <p:extLst>
      <p:ext uri="{BB962C8B-B14F-4D97-AF65-F5344CB8AC3E}">
        <p14:creationId xmlns:p14="http://schemas.microsoft.com/office/powerpoint/2010/main" val="34384005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42875" y="768350"/>
            <a:ext cx="6819900" cy="3836988"/>
          </a:xfrm>
          <a:ln/>
          <a:extLst>
            <a:ext uri="{FAA26D3D-D897-4be2-8F04-BA451C77F1D7}"/>
          </a:extLst>
        </p:spPr>
      </p:sp>
      <p:sp>
        <p:nvSpPr>
          <p:cNvPr id="102403" name="Rectangle 3"/>
          <p:cNvSpPr>
            <a:spLocks noGrp="1" noChangeArrowheads="1"/>
          </p:cNvSpPr>
          <p:nvPr>
            <p:ph type="body" idx="1"/>
          </p:nvPr>
        </p:nvSpPr>
        <p:spPr>
          <a:xfrm>
            <a:off x="946573" y="4861759"/>
            <a:ext cx="5209329" cy="4604622"/>
          </a:xfrm>
        </p:spPr>
        <p:txBody>
          <a:bodyPr/>
          <a:lstStyle/>
          <a:p>
            <a:pPr eaLnBrk="1" hangingPunct="1">
              <a:defRPr/>
            </a:pPr>
            <a:r>
              <a:rPr lang="en-US">
                <a:ea typeface="ＭＳ Ｐゴシック" charset="0"/>
              </a:rPr>
              <a:t>Figure 1 + added detection function curves</a:t>
            </a:r>
          </a:p>
        </p:txBody>
      </p:sp>
    </p:spTree>
    <p:extLst>
      <p:ext uri="{BB962C8B-B14F-4D97-AF65-F5344CB8AC3E}">
        <p14:creationId xmlns:p14="http://schemas.microsoft.com/office/powerpoint/2010/main" val="2310930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41288" y="768350"/>
            <a:ext cx="6821487" cy="3836988"/>
          </a:xfrm>
          <a:ln/>
        </p:spPr>
      </p:sp>
      <p:sp>
        <p:nvSpPr>
          <p:cNvPr id="18435" name="Rectangle 3"/>
          <p:cNvSpPr>
            <a:spLocks noGrp="1" noChangeArrowheads="1"/>
          </p:cNvSpPr>
          <p:nvPr>
            <p:ph type="body" idx="1"/>
          </p:nvPr>
        </p:nvSpPr>
        <p:spPr>
          <a:noFill/>
        </p:spPr>
        <p:txBody>
          <a:bodyPr/>
          <a:lstStyle/>
          <a:p>
            <a:pPr eaLnBrk="1" hangingPunct="1"/>
            <a:r>
              <a:rPr lang="en-GB" altLang="en-US"/>
              <a:t>Note – strips now wider – we surveyed a larger area – but we missed some animals within our strips.</a:t>
            </a:r>
          </a:p>
        </p:txBody>
      </p:sp>
    </p:spTree>
    <p:extLst>
      <p:ext uri="{BB962C8B-B14F-4D97-AF65-F5344CB8AC3E}">
        <p14:creationId xmlns:p14="http://schemas.microsoft.com/office/powerpoint/2010/main" val="373752702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142875" y="768350"/>
            <a:ext cx="6819900" cy="3836988"/>
          </a:xfrm>
          <a:ln/>
          <a:extLst>
            <a:ext uri="{FAA26D3D-D897-4be2-8F04-BA451C77F1D7}"/>
          </a:extLst>
        </p:spPr>
      </p:sp>
      <p:sp>
        <p:nvSpPr>
          <p:cNvPr id="104451" name="Rectangle 3"/>
          <p:cNvSpPr>
            <a:spLocks noGrp="1" noChangeArrowheads="1"/>
          </p:cNvSpPr>
          <p:nvPr>
            <p:ph type="body" idx="1"/>
          </p:nvPr>
        </p:nvSpPr>
        <p:spPr>
          <a:xfrm>
            <a:off x="946573" y="4861759"/>
            <a:ext cx="5209329" cy="4604622"/>
          </a:xfrm>
        </p:spPr>
        <p:txBody>
          <a:bodyPr/>
          <a:lstStyle/>
          <a:p>
            <a:pPr eaLnBrk="1" hangingPunct="1">
              <a:defRPr/>
            </a:pPr>
            <a:r>
              <a:rPr lang="en-US">
                <a:ea typeface="ＭＳ Ｐゴシック" charset="0"/>
              </a:rPr>
              <a:t>Figure 2</a:t>
            </a:r>
          </a:p>
        </p:txBody>
      </p:sp>
    </p:spTree>
    <p:extLst>
      <p:ext uri="{BB962C8B-B14F-4D97-AF65-F5344CB8AC3E}">
        <p14:creationId xmlns:p14="http://schemas.microsoft.com/office/powerpoint/2010/main" val="360542158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xfrm>
            <a:off x="142875" y="768350"/>
            <a:ext cx="6819900" cy="3836988"/>
          </a:xfrm>
          <a:ln/>
          <a:extLst>
            <a:ext uri="{FAA26D3D-D897-4be2-8F04-BA451C77F1D7}"/>
          </a:extLst>
        </p:spPr>
      </p:sp>
      <p:sp>
        <p:nvSpPr>
          <p:cNvPr id="106499" name="Rectangle 3"/>
          <p:cNvSpPr>
            <a:spLocks noGrp="1" noChangeArrowheads="1"/>
          </p:cNvSpPr>
          <p:nvPr>
            <p:ph type="body" idx="1"/>
          </p:nvPr>
        </p:nvSpPr>
        <p:spPr>
          <a:xfrm>
            <a:off x="946573" y="4861759"/>
            <a:ext cx="5209329" cy="4604622"/>
          </a:xfrm>
        </p:spPr>
        <p:txBody>
          <a:bodyPr/>
          <a:lstStyle/>
          <a:p>
            <a:pPr eaLnBrk="1" hangingPunct="1">
              <a:defRPr/>
            </a:pPr>
            <a:r>
              <a:rPr lang="en-US">
                <a:ea typeface="ＭＳ Ｐゴシック" charset="0"/>
              </a:rPr>
              <a:t>Figure 2</a:t>
            </a:r>
          </a:p>
        </p:txBody>
      </p:sp>
    </p:spTree>
    <p:extLst>
      <p:ext uri="{BB962C8B-B14F-4D97-AF65-F5344CB8AC3E}">
        <p14:creationId xmlns:p14="http://schemas.microsoft.com/office/powerpoint/2010/main" val="9265327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142875" y="768350"/>
            <a:ext cx="6819900" cy="3836988"/>
          </a:xfrm>
          <a:ln/>
          <a:extLst>
            <a:ext uri="{FAA26D3D-D897-4be2-8F04-BA451C77F1D7}"/>
          </a:extLst>
        </p:spPr>
      </p:sp>
      <p:sp>
        <p:nvSpPr>
          <p:cNvPr id="108547" name="Rectangle 3"/>
          <p:cNvSpPr>
            <a:spLocks noGrp="1" noChangeArrowheads="1"/>
          </p:cNvSpPr>
          <p:nvPr>
            <p:ph type="body" idx="1"/>
          </p:nvPr>
        </p:nvSpPr>
        <p:spPr>
          <a:xfrm>
            <a:off x="946573" y="4861759"/>
            <a:ext cx="5209329" cy="4604622"/>
          </a:xfrm>
        </p:spPr>
        <p:txBody>
          <a:bodyPr/>
          <a:lstStyle/>
          <a:p>
            <a:pPr eaLnBrk="1" hangingPunct="1">
              <a:defRPr/>
            </a:pPr>
            <a:endParaRPr lang="en-US">
              <a:ea typeface="ＭＳ Ｐゴシック" charset="0"/>
            </a:endParaRPr>
          </a:p>
        </p:txBody>
      </p:sp>
    </p:spTree>
    <p:extLst>
      <p:ext uri="{BB962C8B-B14F-4D97-AF65-F5344CB8AC3E}">
        <p14:creationId xmlns:p14="http://schemas.microsoft.com/office/powerpoint/2010/main" val="55801284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142875" y="768350"/>
            <a:ext cx="6819900" cy="3836988"/>
          </a:xfrm>
          <a:ln/>
          <a:extLst>
            <a:ext uri="{FAA26D3D-D897-4be2-8F04-BA451C77F1D7}"/>
          </a:extLst>
        </p:spPr>
      </p:sp>
      <p:sp>
        <p:nvSpPr>
          <p:cNvPr id="110595" name="Rectangle 3"/>
          <p:cNvSpPr>
            <a:spLocks noGrp="1" noChangeArrowheads="1"/>
          </p:cNvSpPr>
          <p:nvPr>
            <p:ph type="body" idx="1"/>
          </p:nvPr>
        </p:nvSpPr>
        <p:spPr>
          <a:xfrm>
            <a:off x="946573" y="4861759"/>
            <a:ext cx="5209329" cy="4604622"/>
          </a:xfrm>
        </p:spPr>
        <p:txBody>
          <a:bodyPr/>
          <a:lstStyle/>
          <a:p>
            <a:pPr eaLnBrk="1" hangingPunct="1">
              <a:defRPr/>
            </a:pPr>
            <a:endParaRPr lang="en-US" dirty="0">
              <a:ea typeface="ＭＳ Ｐゴシック" charset="0"/>
            </a:endParaRPr>
          </a:p>
        </p:txBody>
      </p:sp>
    </p:spTree>
    <p:extLst>
      <p:ext uri="{BB962C8B-B14F-4D97-AF65-F5344CB8AC3E}">
        <p14:creationId xmlns:p14="http://schemas.microsoft.com/office/powerpoint/2010/main" val="35248626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have left in </a:t>
            </a:r>
            <a:r>
              <a:rPr lang="en-GB" dirty="0" err="1"/>
              <a:t>esw</a:t>
            </a:r>
            <a:r>
              <a:rPr lang="en-GB" baseline="0" dirty="0"/>
              <a:t> in equations but you may wish to take out for clarity. Also switched equation on bottom line.</a:t>
            </a:r>
            <a:endParaRPr lang="en-GB" dirty="0"/>
          </a:p>
        </p:txBody>
      </p:sp>
    </p:spTree>
    <p:extLst>
      <p:ext uri="{BB962C8B-B14F-4D97-AF65-F5344CB8AC3E}">
        <p14:creationId xmlns:p14="http://schemas.microsoft.com/office/powerpoint/2010/main" val="221174202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6675" name="Rectangle 3"/>
          <p:cNvSpPr>
            <a:spLocks noGrp="1" noChangeArrowheads="1"/>
          </p:cNvSpPr>
          <p:nvPr>
            <p:ph type="body" idx="1"/>
          </p:nvPr>
        </p:nvSpPr>
        <p:spPr/>
        <p:txBody>
          <a:bodyPr/>
          <a:lstStyle/>
          <a:p>
            <a:pPr eaLnBrk="1" hangingPunct="1">
              <a:defRPr/>
            </a:pPr>
            <a:r>
              <a:rPr lang="en-US" dirty="0">
                <a:ea typeface="ＭＳ Ｐゴシック" charset="0"/>
              </a:rPr>
              <a:t>Can put this back in if necessary – or reference from web page:</a:t>
            </a:r>
          </a:p>
          <a:p>
            <a:pPr eaLnBrk="1" hangingPunct="1">
              <a:defRPr/>
            </a:pPr>
            <a:endParaRPr lang="en-US" dirty="0">
              <a:ea typeface="ＭＳ Ｐゴシック" charset="0"/>
            </a:endParaRPr>
          </a:p>
        </p:txBody>
      </p:sp>
    </p:spTree>
    <p:extLst>
      <p:ext uri="{BB962C8B-B14F-4D97-AF65-F5344CB8AC3E}">
        <p14:creationId xmlns:p14="http://schemas.microsoft.com/office/powerpoint/2010/main" val="389713414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141288" y="768350"/>
            <a:ext cx="6821487" cy="3836988"/>
          </a:xfrm>
          <a:ln/>
          <a:extLst>
            <a:ext uri="{FAA26D3D-D897-4be2-8F04-BA451C77F1D7}"/>
          </a:extLst>
        </p:spPr>
      </p:sp>
      <p:sp>
        <p:nvSpPr>
          <p:cNvPr id="156675" name="Rectangle 3"/>
          <p:cNvSpPr>
            <a:spLocks noGrp="1" noChangeArrowheads="1"/>
          </p:cNvSpPr>
          <p:nvPr>
            <p:ph type="body" idx="1"/>
          </p:nvPr>
        </p:nvSpPr>
        <p:spPr/>
        <p:txBody>
          <a:bodyPr/>
          <a:lstStyle/>
          <a:p>
            <a:pPr eaLnBrk="1" hangingPunct="1">
              <a:defRPr/>
            </a:pPr>
            <a:r>
              <a:rPr lang="en-US" dirty="0">
                <a:ea typeface="ＭＳ Ｐゴシック" charset="0"/>
              </a:rPr>
              <a:t>Can put this back in if necessary – or reference from web page:</a:t>
            </a:r>
          </a:p>
          <a:p>
            <a:pPr eaLnBrk="1" hangingPunct="1">
              <a:defRPr/>
            </a:pPr>
            <a:endParaRPr lang="en-US" dirty="0">
              <a:ea typeface="ＭＳ Ｐゴシック" charset="0"/>
            </a:endParaRPr>
          </a:p>
        </p:txBody>
      </p:sp>
    </p:spTree>
    <p:extLst>
      <p:ext uri="{BB962C8B-B14F-4D97-AF65-F5344CB8AC3E}">
        <p14:creationId xmlns:p14="http://schemas.microsoft.com/office/powerpoint/2010/main" val="713354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5E1D3-2E2A-4BCF-8755-1556374BD0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EBF25B-46B5-467E-8909-78A23B13D1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F2DB20-CA44-4A20-955A-DF812C33FA97}"/>
              </a:ext>
            </a:extLst>
          </p:cNvPr>
          <p:cNvSpPr>
            <a:spLocks noGrp="1"/>
          </p:cNvSpPr>
          <p:nvPr>
            <p:ph type="dt" sz="half" idx="10"/>
          </p:nvPr>
        </p:nvSpPr>
        <p:spPr/>
        <p:txBody>
          <a:bodyPr/>
          <a:lstStyle/>
          <a:p>
            <a:fld id="{DAB5721D-82B0-4A4B-AC18-F4C369CA67B6}" type="datetime1">
              <a:rPr lang="en-US" smtClean="0"/>
              <a:t>9/11/2021</a:t>
            </a:fld>
            <a:endParaRPr lang="en-US"/>
          </a:p>
        </p:txBody>
      </p:sp>
      <p:sp>
        <p:nvSpPr>
          <p:cNvPr id="5" name="Footer Placeholder 4">
            <a:extLst>
              <a:ext uri="{FF2B5EF4-FFF2-40B4-BE49-F238E27FC236}">
                <a16:creationId xmlns:a16="http://schemas.microsoft.com/office/drawing/2014/main" id="{90A7BDF1-2F05-4C6A-AA8D-F0DFAE6C63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E2DDF8-5AAF-4D83-BF53-7D7C79FF3F6C}"/>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1357324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B0B1B-E553-492C-BFBA-80822E2500B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D3DBD6-4922-4669-8874-19A722A07B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58CF80-3968-4334-86BA-E12FC192875D}"/>
              </a:ext>
            </a:extLst>
          </p:cNvPr>
          <p:cNvSpPr>
            <a:spLocks noGrp="1"/>
          </p:cNvSpPr>
          <p:nvPr>
            <p:ph type="dt" sz="half" idx="10"/>
          </p:nvPr>
        </p:nvSpPr>
        <p:spPr/>
        <p:txBody>
          <a:bodyPr/>
          <a:lstStyle/>
          <a:p>
            <a:fld id="{7814BE49-30AC-4A19-99CC-7D19FB58B80F}" type="datetime1">
              <a:rPr lang="en-US" smtClean="0"/>
              <a:t>9/11/2021</a:t>
            </a:fld>
            <a:endParaRPr lang="en-US"/>
          </a:p>
        </p:txBody>
      </p:sp>
      <p:sp>
        <p:nvSpPr>
          <p:cNvPr id="5" name="Footer Placeholder 4">
            <a:extLst>
              <a:ext uri="{FF2B5EF4-FFF2-40B4-BE49-F238E27FC236}">
                <a16:creationId xmlns:a16="http://schemas.microsoft.com/office/drawing/2014/main" id="{027351D1-1CF9-4DD3-8D5F-8E87C01295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07BFD-97A2-4EC1-BD9F-C2240B98451B}"/>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2553394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137E53-D8EE-4E22-B44F-84BEE74A34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BCDD034-F267-403C-9A7E-9A993FAF03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54EDBD-E6B6-4423-8277-338D279B8B84}"/>
              </a:ext>
            </a:extLst>
          </p:cNvPr>
          <p:cNvSpPr>
            <a:spLocks noGrp="1"/>
          </p:cNvSpPr>
          <p:nvPr>
            <p:ph type="dt" sz="half" idx="10"/>
          </p:nvPr>
        </p:nvSpPr>
        <p:spPr/>
        <p:txBody>
          <a:bodyPr/>
          <a:lstStyle/>
          <a:p>
            <a:fld id="{EA0F350F-999D-4FAE-82F1-4E8FE57F9538}" type="datetime1">
              <a:rPr lang="en-US" smtClean="0"/>
              <a:t>9/11/2021</a:t>
            </a:fld>
            <a:endParaRPr lang="en-US"/>
          </a:p>
        </p:txBody>
      </p:sp>
      <p:sp>
        <p:nvSpPr>
          <p:cNvPr id="5" name="Footer Placeholder 4">
            <a:extLst>
              <a:ext uri="{FF2B5EF4-FFF2-40B4-BE49-F238E27FC236}">
                <a16:creationId xmlns:a16="http://schemas.microsoft.com/office/drawing/2014/main" id="{F5052678-EF74-4C0C-A8DD-54309F1C5F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150696-0D7E-4122-BF63-AD48865797BE}"/>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1585665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pPr>
              <a:defRPr/>
            </a:pPr>
            <a:fld id="{D78B7A29-A648-4093-804E-B345A43687B5}" type="datetime1">
              <a:rPr lang="en-US" smtClean="0"/>
              <a:t>9/11/2021</a:t>
            </a:fld>
            <a:endParaRPr lang="en-GB"/>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pPr>
              <a:defRPr/>
            </a:pPr>
            <a:endParaRPr lang="en-GB"/>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pPr>
              <a:defRPr/>
            </a:pPr>
            <a:fld id="{28361AF3-49ED-4813-A7DC-310415CF221F}" type="slidenum">
              <a:rPr lang="en-GB" altLang="en-US" smtClean="0"/>
              <a:pPr>
                <a:defRPr/>
              </a:pPr>
              <a:t>‹#›</a:t>
            </a:fld>
            <a:endParaRPr lang="en-GB" altLang="en-US"/>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5713" y="6035041"/>
            <a:ext cx="2504883" cy="1018374"/>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471" y="6228682"/>
            <a:ext cx="2061781" cy="521946"/>
          </a:xfrm>
          <a:prstGeom prst="rect">
            <a:avLst/>
          </a:prstGeom>
        </p:spPr>
      </p:pic>
    </p:spTree>
    <p:extLst>
      <p:ext uri="{BB962C8B-B14F-4D97-AF65-F5344CB8AC3E}">
        <p14:creationId xmlns:p14="http://schemas.microsoft.com/office/powerpoint/2010/main" val="3827568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CD3293D6-340F-49AC-989E-99E8724834B1}" type="datetime1">
              <a:rPr lang="en-US" smtClean="0"/>
              <a:t>9/11/2021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B59E928D-B85A-4D0A-9391-33FBD2C5AC9A}" type="slidenum">
              <a:rPr lang="en-GB" altLang="en-US" smtClean="0"/>
              <a:pPr>
                <a:defRPr/>
              </a:pPr>
              <a:t>‹#›</a:t>
            </a:fld>
            <a:endParaRPr lang="en-GB" altLang="en-US"/>
          </a:p>
        </p:txBody>
      </p:sp>
    </p:spTree>
    <p:extLst>
      <p:ext uri="{BB962C8B-B14F-4D97-AF65-F5344CB8AC3E}">
        <p14:creationId xmlns:p14="http://schemas.microsoft.com/office/powerpoint/2010/main" val="2033752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E678950C-83FF-4046-8667-7EEC2ED9CA6B}" type="datetime1">
              <a:rPr lang="en-US" smtClean="0"/>
              <a:t>9/11/2021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CD711243-7DE9-4619-8995-E08BF5384CDD}" type="slidenum">
              <a:rPr lang="en-GB" altLang="en-US" smtClean="0"/>
              <a:pPr>
                <a:defRPr/>
              </a:pPr>
              <a:t>‹#›</a:t>
            </a:fld>
            <a:endParaRPr lang="en-GB" altLang="en-US"/>
          </a:p>
        </p:txBody>
      </p:sp>
    </p:spTree>
    <p:extLst>
      <p:ext uri="{BB962C8B-B14F-4D97-AF65-F5344CB8AC3E}">
        <p14:creationId xmlns:p14="http://schemas.microsoft.com/office/powerpoint/2010/main" val="4160857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20F3E5F6-3190-4269-B457-93D02A8BF57C}" type="datetime1">
              <a:rPr lang="en-US" smtClean="0"/>
              <a:t>9/11/2021</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3B61D9F7-C6DC-4A68-B4F3-26466262775B}" type="slidenum">
              <a:rPr lang="en-GB" altLang="en-US" smtClean="0"/>
              <a:pPr>
                <a:defRPr/>
              </a:pPr>
              <a:t>‹#›</a:t>
            </a:fld>
            <a:endParaRPr lang="en-GB" altLang="en-US"/>
          </a:p>
        </p:txBody>
      </p:sp>
    </p:spTree>
    <p:extLst>
      <p:ext uri="{BB962C8B-B14F-4D97-AF65-F5344CB8AC3E}">
        <p14:creationId xmlns:p14="http://schemas.microsoft.com/office/powerpoint/2010/main" val="3555876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FD92C5A2-3902-4D46-A497-F14FFA5AD5C3}" type="datetime1">
              <a:rPr lang="en-US" smtClean="0"/>
              <a:t>9/11/2021</a:t>
            </a:fld>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89C98947-75ED-4A6D-BD72-FA164C4CC580}" type="slidenum">
              <a:rPr lang="en-GB" altLang="en-US" smtClean="0"/>
              <a:pPr>
                <a:defRPr/>
              </a:pPr>
              <a:t>‹#›</a:t>
            </a:fld>
            <a:endParaRPr lang="en-GB" altLang="en-US"/>
          </a:p>
        </p:txBody>
      </p:sp>
    </p:spTree>
    <p:extLst>
      <p:ext uri="{BB962C8B-B14F-4D97-AF65-F5344CB8AC3E}">
        <p14:creationId xmlns:p14="http://schemas.microsoft.com/office/powerpoint/2010/main" val="18251002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6D94C6E8-2B3F-42F2-99C1-7D83113C53A0}" type="datetime1">
              <a:rPr lang="en-US" smtClean="0"/>
              <a:t>9/11/2021</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E8261B5B-5B8A-4BA9-BF07-1DD3FB00173D}" type="slidenum">
              <a:rPr lang="en-GB" altLang="en-US" smtClean="0"/>
              <a:pPr>
                <a:defRPr/>
              </a:pPr>
              <a:t>‹#›</a:t>
            </a:fld>
            <a:endParaRPr lang="en-GB" altLang="en-US"/>
          </a:p>
        </p:txBody>
      </p:sp>
    </p:spTree>
    <p:extLst>
      <p:ext uri="{BB962C8B-B14F-4D97-AF65-F5344CB8AC3E}">
        <p14:creationId xmlns:p14="http://schemas.microsoft.com/office/powerpoint/2010/main" val="2059069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1C076AF2-A276-4866-B262-4EDB29B84710}" type="datetime1">
              <a:rPr lang="en-US" smtClean="0"/>
              <a:t>9/11/2021</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6BFA03D9-AB24-41AA-96C8-8BF2D3529D89}" type="slidenum">
              <a:rPr lang="en-GB" altLang="en-US" smtClean="0"/>
              <a:pPr>
                <a:defRPr/>
              </a:pPr>
              <a:t>‹#›</a:t>
            </a:fld>
            <a:endParaRPr lang="en-GB" altLang="en-US"/>
          </a:p>
        </p:txBody>
      </p:sp>
    </p:spTree>
    <p:extLst>
      <p:ext uri="{BB962C8B-B14F-4D97-AF65-F5344CB8AC3E}">
        <p14:creationId xmlns:p14="http://schemas.microsoft.com/office/powerpoint/2010/main" val="667434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pPr>
              <a:defRPr/>
            </a:pPr>
            <a:fld id="{A78F0246-1DF0-4E15-A065-8406321DA790}" type="datetime1">
              <a:rPr lang="en-US" smtClean="0"/>
              <a:t>9/11/2021</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pPr>
              <a:defRPr/>
            </a:pPr>
            <a:fld id="{FABA12CE-F132-46C4-BCA3-FE02DC066265}" type="slidenum">
              <a:rPr lang="en-GB" altLang="en-US" smtClean="0"/>
              <a:pPr>
                <a:defRPr/>
              </a:pPr>
              <a:t>‹#›</a:t>
            </a:fld>
            <a:endParaRPr lang="en-GB" altLang="en-US"/>
          </a:p>
        </p:txBody>
      </p:sp>
    </p:spTree>
    <p:extLst>
      <p:ext uri="{BB962C8B-B14F-4D97-AF65-F5344CB8AC3E}">
        <p14:creationId xmlns:p14="http://schemas.microsoft.com/office/powerpoint/2010/main" val="1926632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C255B-890F-46CA-BCD9-42BAFC4C0E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C44BA5-FFC2-492F-A8D4-C7032D7C8B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A7613-32BB-4217-A522-F9781F8CB0B8}"/>
              </a:ext>
            </a:extLst>
          </p:cNvPr>
          <p:cNvSpPr>
            <a:spLocks noGrp="1"/>
          </p:cNvSpPr>
          <p:nvPr>
            <p:ph type="dt" sz="half" idx="10"/>
          </p:nvPr>
        </p:nvSpPr>
        <p:spPr/>
        <p:txBody>
          <a:bodyPr/>
          <a:lstStyle/>
          <a:p>
            <a:fld id="{D74205F4-3F18-48E1-9FB8-657AEFCA5BCF}" type="datetime1">
              <a:rPr lang="en-US" smtClean="0"/>
              <a:t>9/11/2021</a:t>
            </a:fld>
            <a:endParaRPr lang="en-US"/>
          </a:p>
        </p:txBody>
      </p:sp>
      <p:sp>
        <p:nvSpPr>
          <p:cNvPr id="5" name="Footer Placeholder 4">
            <a:extLst>
              <a:ext uri="{FF2B5EF4-FFF2-40B4-BE49-F238E27FC236}">
                <a16:creationId xmlns:a16="http://schemas.microsoft.com/office/drawing/2014/main" id="{36DC8889-1D56-490A-90B2-9FBFFA8B3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AAF518-7550-4F4A-8E06-FD450E1B26AB}"/>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7764205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pPr>
              <a:defRPr/>
            </a:pPr>
            <a:fld id="{05E6B290-1275-4520-9B33-AB61D3D1C65C}" type="datetime1">
              <a:rPr lang="en-US" smtClean="0"/>
              <a:t>9/11/2021</a:t>
            </a:fld>
            <a:endParaRPr lang="en-GB"/>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pPr>
              <a:defRPr/>
            </a:pPr>
            <a:endParaRPr lang="en-GB"/>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pPr>
              <a:defRPr/>
            </a:pPr>
            <a:fld id="{1D560682-9CAD-4F62-A7F3-A978BB69EB9F}" type="slidenum">
              <a:rPr lang="en-GB" altLang="en-US" smtClean="0"/>
              <a:pPr>
                <a:defRPr/>
              </a:pPr>
              <a:t>‹#›</a:t>
            </a:fld>
            <a:endParaRPr lang="en-GB" altLang="en-US"/>
          </a:p>
        </p:txBody>
      </p:sp>
    </p:spTree>
    <p:extLst>
      <p:ext uri="{BB962C8B-B14F-4D97-AF65-F5344CB8AC3E}">
        <p14:creationId xmlns:p14="http://schemas.microsoft.com/office/powerpoint/2010/main" val="484266025"/>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C8319D8C-9DCE-4DF7-BB38-86CFE5D77581}" type="datetime1">
              <a:rPr lang="en-US" smtClean="0"/>
              <a:t>9/11/2021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6ADB00A5-4CD7-4E63-BBFB-8EDE65297E1C}" type="slidenum">
              <a:rPr lang="en-GB" altLang="en-US" smtClean="0"/>
              <a:pPr>
                <a:defRPr/>
              </a:pPr>
              <a:t>‹#›</a:t>
            </a:fld>
            <a:endParaRPr lang="en-GB" altLang="en-US"/>
          </a:p>
        </p:txBody>
      </p:sp>
    </p:spTree>
    <p:extLst>
      <p:ext uri="{BB962C8B-B14F-4D97-AF65-F5344CB8AC3E}">
        <p14:creationId xmlns:p14="http://schemas.microsoft.com/office/powerpoint/2010/main" val="3691069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832BBBE4-9179-49F9-A6D4-C69AD5914B3F}" type="datetime1">
              <a:rPr lang="en-US" smtClean="0"/>
              <a:t>9/11/2021</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F186A8D9-C4E4-426D-8AFC-C15132808EC2}" type="slidenum">
              <a:rPr lang="en-GB" altLang="en-US" smtClean="0"/>
              <a:pPr>
                <a:defRPr/>
              </a:pPr>
              <a:t>‹#›</a:t>
            </a:fld>
            <a:endParaRPr lang="en-GB" altLang="en-US"/>
          </a:p>
        </p:txBody>
      </p:sp>
    </p:spTree>
    <p:extLst>
      <p:ext uri="{BB962C8B-B14F-4D97-AF65-F5344CB8AC3E}">
        <p14:creationId xmlns:p14="http://schemas.microsoft.com/office/powerpoint/2010/main" val="267975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2447" y="333375"/>
            <a:ext cx="10363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914402"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6189786" y="1700213"/>
            <a:ext cx="5087815" cy="2120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6189786" y="3973516"/>
            <a:ext cx="5087815" cy="2122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dt" sz="half" idx="10"/>
            <p:custDataLst>
              <p:tags r:id="rId1"/>
            </p:custDataLst>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CE30F8DD-282D-4826-92CA-39935DBE3519}" type="datetime1">
              <a:rPr kumimoji="0" lang="en-US" sz="950" b="0" i="0" u="none" strike="noStrike" kern="1200" cap="none" spc="0" normalizeH="0" baseline="0" noProof="0" smtClean="0">
                <a:ln>
                  <a:noFill/>
                </a:ln>
                <a:solidFill>
                  <a:prstClr val="black">
                    <a:alpha val="80000"/>
                  </a:prstClr>
                </a:solidFill>
                <a:effectLst/>
                <a:uLnTx/>
                <a:uFillTx/>
                <a:latin typeface="Times New Roman" panose="02020603050405020304" pitchFamily="18" charset="0"/>
                <a:ea typeface="+mn-ea"/>
                <a:cs typeface="+mn-cs"/>
              </a:rPr>
              <a:t>9/11/2021</a:t>
            </a:fld>
            <a:endParaRPr kumimoji="0" lang="en-GB" sz="950" b="0" i="0" u="none" strike="noStrike" kern="1200" cap="none" spc="0" normalizeH="0" baseline="0" noProof="0">
              <a:ln>
                <a:noFill/>
              </a:ln>
              <a:solidFill>
                <a:prstClr val="black">
                  <a:alpha val="80000"/>
                </a:prstClr>
              </a:solidFill>
              <a:effectLst/>
              <a:uLnTx/>
              <a:uFillTx/>
              <a:latin typeface="Times New Roman" panose="02020603050405020304" pitchFamily="18" charset="0"/>
              <a:ea typeface="+mn-ea"/>
              <a:cs typeface="+mn-cs"/>
            </a:endParaRPr>
          </a:p>
        </p:txBody>
      </p:sp>
      <p:sp>
        <p:nvSpPr>
          <p:cNvPr id="7" name="Rectangle 5"/>
          <p:cNvSpPr>
            <a:spLocks noGrp="1" noChangeArrowheads="1"/>
          </p:cNvSpPr>
          <p:nvPr>
            <p:ph type="ftr" sz="quarter" idx="11"/>
            <p:custDataLst>
              <p:tags r:id="rId2"/>
            </p:custDataLst>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950" b="0" i="0" u="none" strike="noStrike" kern="1200" cap="all" spc="0" normalizeH="0" baseline="0" noProof="0">
              <a:ln>
                <a:noFill/>
              </a:ln>
              <a:solidFill>
                <a:prstClr val="black">
                  <a:alpha val="80000"/>
                </a:prstClr>
              </a:solidFill>
              <a:effectLst/>
              <a:uLnTx/>
              <a:uFillTx/>
              <a:latin typeface="Times New Roman" panose="02020603050405020304" pitchFamily="18" charset="0"/>
              <a:ea typeface="+mn-ea"/>
              <a:cs typeface="+mn-cs"/>
            </a:endParaRPr>
          </a:p>
        </p:txBody>
      </p:sp>
      <p:sp>
        <p:nvSpPr>
          <p:cNvPr id="8" name="Rectangle 6"/>
          <p:cNvSpPr>
            <a:spLocks noGrp="1" noChangeArrowheads="1"/>
          </p:cNvSpPr>
          <p:nvPr>
            <p:ph type="sldNum" sz="quarter" idx="12"/>
            <p:custDataLst>
              <p:tags r:id="rId3"/>
            </p:custDataLst>
          </p:nvPr>
        </p:nvSpPr>
        <p:spPr>
          <a:ln/>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8894017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2447" y="333375"/>
            <a:ext cx="10363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914402"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9786"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custDataLst>
              <p:tags r:id="rId1"/>
            </p:custDataLst>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7AE2373-C84D-47D9-8953-6E9E0AB72A2D}" type="datetime1">
              <a:rPr kumimoji="0" lang="en-US" sz="950" b="0" i="0" u="none" strike="noStrike" kern="1200" cap="none" spc="0" normalizeH="0" baseline="0" noProof="0" smtClean="0">
                <a:ln>
                  <a:noFill/>
                </a:ln>
                <a:solidFill>
                  <a:prstClr val="black">
                    <a:alpha val="80000"/>
                  </a:prstClr>
                </a:solidFill>
                <a:effectLst/>
                <a:uLnTx/>
                <a:uFillTx/>
                <a:latin typeface="Times New Roman" panose="02020603050405020304" pitchFamily="18" charset="0"/>
                <a:ea typeface="+mn-ea"/>
                <a:cs typeface="+mn-cs"/>
              </a:rPr>
              <a:t>9/11/2021</a:t>
            </a:fld>
            <a:endParaRPr kumimoji="0" lang="en-GB" sz="950" b="0" i="0" u="none" strike="noStrike" kern="1200" cap="none" spc="0" normalizeH="0" baseline="0" noProof="0">
              <a:ln>
                <a:noFill/>
              </a:ln>
              <a:solidFill>
                <a:prstClr val="black">
                  <a:alpha val="80000"/>
                </a:prstClr>
              </a:solidFill>
              <a:effectLst/>
              <a:uLnTx/>
              <a:uFillTx/>
              <a:latin typeface="Times New Roman" panose="02020603050405020304" pitchFamily="18" charset="0"/>
              <a:ea typeface="+mn-ea"/>
              <a:cs typeface="+mn-cs"/>
            </a:endParaRPr>
          </a:p>
        </p:txBody>
      </p:sp>
      <p:sp>
        <p:nvSpPr>
          <p:cNvPr id="6" name="Rectangle 5"/>
          <p:cNvSpPr>
            <a:spLocks noGrp="1" noChangeArrowheads="1"/>
          </p:cNvSpPr>
          <p:nvPr>
            <p:ph type="ftr" sz="quarter" idx="11"/>
            <p:custDataLst>
              <p:tags r:id="rId2"/>
            </p:custDataLst>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950" b="0" i="0" u="none" strike="noStrike" kern="1200" cap="all" spc="0" normalizeH="0" baseline="0" noProof="0">
              <a:ln>
                <a:noFill/>
              </a:ln>
              <a:solidFill>
                <a:prstClr val="black">
                  <a:alpha val="80000"/>
                </a:prstClr>
              </a:solidFill>
              <a:effectLst/>
              <a:uLnTx/>
              <a:uFillTx/>
              <a:latin typeface="Times New Roman" panose="02020603050405020304" pitchFamily="18" charset="0"/>
              <a:ea typeface="+mn-ea"/>
              <a:cs typeface="+mn-cs"/>
            </a:endParaRPr>
          </a:p>
        </p:txBody>
      </p:sp>
      <p:sp>
        <p:nvSpPr>
          <p:cNvPr id="7" name="Rectangle 6"/>
          <p:cNvSpPr>
            <a:spLocks noGrp="1" noChangeArrowheads="1"/>
          </p:cNvSpPr>
          <p:nvPr>
            <p:ph type="sldNum" sz="quarter" idx="12"/>
            <p:custDataLst>
              <p:tags r:id="rId3"/>
            </p:custDataLst>
          </p:nvPr>
        </p:nvSpPr>
        <p:spPr>
          <a:ln/>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C8914E1-41F0-414B-AEC7-870B282C0D03}"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1447745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914400" y="1981200"/>
            <a:ext cx="5087815" cy="4114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quarter" idx="2"/>
          </p:nvPr>
        </p:nvSpPr>
        <p:spPr>
          <a:xfrm>
            <a:off x="6189785" y="1981200"/>
            <a:ext cx="5087815" cy="1981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4"/>
          <p:cNvSpPr>
            <a:spLocks noGrp="1"/>
          </p:cNvSpPr>
          <p:nvPr>
            <p:ph sz="quarter" idx="3"/>
          </p:nvPr>
        </p:nvSpPr>
        <p:spPr>
          <a:xfrm>
            <a:off x="6189785" y="4114800"/>
            <a:ext cx="5087815" cy="1981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AD8E6201-BDBE-417F-B7D2-133D92D56203}" type="datetime1">
              <a:rPr kumimoji="0" lang="en-US" sz="950" b="0" i="0" u="none" strike="noStrike" kern="1200" cap="none" spc="0" normalizeH="0" baseline="0" noProof="0" smtClean="0">
                <a:ln>
                  <a:noFill/>
                </a:ln>
                <a:solidFill>
                  <a:prstClr val="black">
                    <a:alpha val="80000"/>
                  </a:prstClr>
                </a:solidFill>
                <a:effectLst/>
                <a:uLnTx/>
                <a:uFillTx/>
                <a:latin typeface="Times New Roman" panose="02020603050405020304" pitchFamily="18" charset="0"/>
                <a:ea typeface="MS PGothic" panose="020B0600070205080204" pitchFamily="34" charset="-128"/>
                <a:cs typeface="+mn-cs"/>
              </a:rPr>
              <a:t>9/11/2021</a:t>
            </a:fld>
            <a:endParaRPr kumimoji="0" lang="en-GB" sz="950" b="0" i="0" u="none" strike="noStrike" kern="1200" cap="none" spc="0" normalizeH="0" baseline="0" noProof="0">
              <a:ln>
                <a:noFill/>
              </a:ln>
              <a:solidFill>
                <a:prstClr val="black">
                  <a:alpha val="80000"/>
                </a:prstClr>
              </a:solidFill>
              <a:effectLst/>
              <a:uLnTx/>
              <a:uFillTx/>
              <a:latin typeface="Times New Roman" panose="02020603050405020304" pitchFamily="18" charset="0"/>
              <a:ea typeface="MS PGothic" panose="020B0600070205080204" pitchFamily="34" charset="-128"/>
              <a:cs typeface="+mn-cs"/>
            </a:endParaRPr>
          </a:p>
        </p:txBody>
      </p:sp>
      <p:sp>
        <p:nvSpPr>
          <p:cNvPr id="7"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950" b="0" i="0" u="none" strike="noStrike" kern="1200" cap="all" spc="0" normalizeH="0" baseline="0" noProof="0">
              <a:ln>
                <a:noFill/>
              </a:ln>
              <a:solidFill>
                <a:prstClr val="black">
                  <a:alpha val="80000"/>
                </a:prstClr>
              </a:solidFill>
              <a:effectLst/>
              <a:uLnTx/>
              <a:uFillTx/>
              <a:latin typeface="Times New Roman" panose="02020603050405020304" pitchFamily="18" charset="0"/>
              <a:ea typeface="MS PGothic" panose="020B0600070205080204" pitchFamily="34" charset="-128"/>
              <a:cs typeface="+mn-cs"/>
            </a:endParaRPr>
          </a:p>
        </p:txBody>
      </p:sp>
      <p:sp>
        <p:nvSpPr>
          <p:cNvPr id="8"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DEF8F6F-66B0-42DD-988B-7B015BDB9A45}" type="slidenum">
              <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S PGothic" panose="020B0600070205080204" pitchFamily="34" charset="-128"/>
              <a:cs typeface="+mn-cs"/>
            </a:endParaRPr>
          </a:p>
        </p:txBody>
      </p:sp>
    </p:spTree>
    <p:extLst>
      <p:ext uri="{BB962C8B-B14F-4D97-AF65-F5344CB8AC3E}">
        <p14:creationId xmlns:p14="http://schemas.microsoft.com/office/powerpoint/2010/main" val="5868645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pPr>
              <a:defRPr/>
            </a:pPr>
            <a:fld id="{8AAF9EA3-9405-4D45-88EE-FB1015624C77}" type="datetime1">
              <a:rPr lang="en-US" smtClean="0"/>
              <a:t>9/11/2021</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pPr>
              <a:defRPr/>
            </a:pPr>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pPr>
              <a:defRPr/>
            </a:pPr>
            <a:fld id="{260D3B74-B6E9-4EFF-853A-DE848024508F}" type="slidenum">
              <a:rPr lang="en-US" altLang="en-US" smtClean="0"/>
              <a:pPr>
                <a:defRPr/>
              </a:pPr>
              <a:t>‹#›</a:t>
            </a:fld>
            <a:endParaRPr lang="en-US" altLang="en-US"/>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5713" y="6035041"/>
            <a:ext cx="2504883" cy="1018374"/>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471" y="6228682"/>
            <a:ext cx="2061781" cy="521946"/>
          </a:xfrm>
          <a:prstGeom prst="rect">
            <a:avLst/>
          </a:prstGeom>
        </p:spPr>
      </p:pic>
    </p:spTree>
    <p:extLst>
      <p:ext uri="{BB962C8B-B14F-4D97-AF65-F5344CB8AC3E}">
        <p14:creationId xmlns:p14="http://schemas.microsoft.com/office/powerpoint/2010/main" val="40146763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80C0FCA1-48D9-41DC-AD11-AC5954700267}" type="datetime1">
              <a:rPr lang="en-US" smtClean="0"/>
              <a:t>9/11/2021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96D257-3768-4B5C-9980-2B25950FCCAC}" type="slidenum">
              <a:rPr lang="en-US" altLang="en-US" smtClean="0"/>
              <a:pPr>
                <a:defRPr/>
              </a:pPr>
              <a:t>‹#›</a:t>
            </a:fld>
            <a:endParaRPr lang="en-US" altLang="en-US"/>
          </a:p>
        </p:txBody>
      </p:sp>
    </p:spTree>
    <p:extLst>
      <p:ext uri="{BB962C8B-B14F-4D97-AF65-F5344CB8AC3E}">
        <p14:creationId xmlns:p14="http://schemas.microsoft.com/office/powerpoint/2010/main" val="881311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10F40B30-325E-47ED-9516-1A3B9E0EE712}" type="datetime1">
              <a:rPr lang="en-US" smtClean="0"/>
              <a:t>9/11/2021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0ADEF7E-8BD8-4F12-B7A5-1AF128C7827A}" type="slidenum">
              <a:rPr lang="en-US" altLang="en-US" smtClean="0"/>
              <a:pPr>
                <a:defRPr/>
              </a:pPr>
              <a:t>‹#›</a:t>
            </a:fld>
            <a:endParaRPr lang="en-US" altLang="en-US"/>
          </a:p>
        </p:txBody>
      </p:sp>
    </p:spTree>
    <p:extLst>
      <p:ext uri="{BB962C8B-B14F-4D97-AF65-F5344CB8AC3E}">
        <p14:creationId xmlns:p14="http://schemas.microsoft.com/office/powerpoint/2010/main" val="22289754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6FAC88EE-2E76-472C-9A95-03D3C0B54D09}" type="datetime1">
              <a:rPr lang="en-US" smtClean="0"/>
              <a:t>9/11/2021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D55C856-52E5-4D1D-BC06-898C377B69F2}" type="slidenum">
              <a:rPr lang="en-US" altLang="en-US" smtClean="0"/>
              <a:pPr>
                <a:defRPr/>
              </a:pPr>
              <a:t>‹#›</a:t>
            </a:fld>
            <a:endParaRPr lang="en-US" altLang="en-US"/>
          </a:p>
        </p:txBody>
      </p:sp>
    </p:spTree>
    <p:extLst>
      <p:ext uri="{BB962C8B-B14F-4D97-AF65-F5344CB8AC3E}">
        <p14:creationId xmlns:p14="http://schemas.microsoft.com/office/powerpoint/2010/main" val="2958306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678A5-7C11-446A-9801-F2E7BAA43C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6A4478-8993-40A9-83BF-DA4E49E569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7A120B-E0A6-4D27-8B33-42F9C59DFCEB}"/>
              </a:ext>
            </a:extLst>
          </p:cNvPr>
          <p:cNvSpPr>
            <a:spLocks noGrp="1"/>
          </p:cNvSpPr>
          <p:nvPr>
            <p:ph type="dt" sz="half" idx="10"/>
          </p:nvPr>
        </p:nvSpPr>
        <p:spPr/>
        <p:txBody>
          <a:bodyPr/>
          <a:lstStyle/>
          <a:p>
            <a:fld id="{96802564-8268-496B-B9CA-9B13B5AD2E6B}" type="datetime1">
              <a:rPr lang="en-US" smtClean="0"/>
              <a:t>9/11/2021</a:t>
            </a:fld>
            <a:endParaRPr lang="en-US"/>
          </a:p>
        </p:txBody>
      </p:sp>
      <p:sp>
        <p:nvSpPr>
          <p:cNvPr id="5" name="Footer Placeholder 4">
            <a:extLst>
              <a:ext uri="{FF2B5EF4-FFF2-40B4-BE49-F238E27FC236}">
                <a16:creationId xmlns:a16="http://schemas.microsoft.com/office/drawing/2014/main" id="{706D5CEC-8EDF-4524-971A-A4DF7796E2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66AFE0-4294-457D-97DF-1284F507B514}"/>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31978689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BDD4AAAC-23E6-49AF-AE73-98BCB2BE3BDB}" type="datetime1">
              <a:rPr lang="en-US" smtClean="0"/>
              <a:t>9/11/2021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21B4530-E537-48F4-A1E8-86FAED929D2D}" type="slidenum">
              <a:rPr lang="en-US" altLang="en-US" smtClean="0"/>
              <a:pPr>
                <a:defRPr/>
              </a:pPr>
              <a:t>‹#›</a:t>
            </a:fld>
            <a:endParaRPr lang="en-US" altLang="en-US"/>
          </a:p>
        </p:txBody>
      </p:sp>
    </p:spTree>
    <p:extLst>
      <p:ext uri="{BB962C8B-B14F-4D97-AF65-F5344CB8AC3E}">
        <p14:creationId xmlns:p14="http://schemas.microsoft.com/office/powerpoint/2010/main" val="27588399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BB16CF2A-5CF0-4580-BECA-2107992372C9}" type="datetime1">
              <a:rPr lang="en-US" smtClean="0"/>
              <a:t>9/11/2021</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1DC71CE-BEA9-4478-9A27-1FEA477D1903}" type="slidenum">
              <a:rPr lang="en-US" altLang="en-US" smtClean="0"/>
              <a:pPr>
                <a:defRPr/>
              </a:pPr>
              <a:t>‹#›</a:t>
            </a:fld>
            <a:endParaRPr lang="en-US" altLang="en-US"/>
          </a:p>
        </p:txBody>
      </p:sp>
    </p:spTree>
    <p:extLst>
      <p:ext uri="{BB962C8B-B14F-4D97-AF65-F5344CB8AC3E}">
        <p14:creationId xmlns:p14="http://schemas.microsoft.com/office/powerpoint/2010/main" val="90441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55AB4DF-4CBA-4221-8BCA-5601565547C7}" type="datetime1">
              <a:rPr lang="en-US" smtClean="0"/>
              <a:t>9/11/2021</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3960FDB-AABE-4987-82BD-F7C4D3A1BD3F}" type="slidenum">
              <a:rPr lang="en-US" altLang="en-US" smtClean="0"/>
              <a:pPr>
                <a:defRPr/>
              </a:pPr>
              <a:t>‹#›</a:t>
            </a:fld>
            <a:endParaRPr lang="en-US" altLang="en-US"/>
          </a:p>
        </p:txBody>
      </p:sp>
    </p:spTree>
    <p:extLst>
      <p:ext uri="{BB962C8B-B14F-4D97-AF65-F5344CB8AC3E}">
        <p14:creationId xmlns:p14="http://schemas.microsoft.com/office/powerpoint/2010/main" val="27902352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pPr>
              <a:defRPr/>
            </a:pPr>
            <a:fld id="{C467D53A-FB0F-4259-96E8-926A501954CA}" type="datetime1">
              <a:rPr lang="en-US" smtClean="0"/>
              <a:t>9/11/2021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pPr>
              <a:defRPr/>
            </a:pPr>
            <a:fld id="{99820914-E5E5-4A90-AB62-4C6C63771A8C}" type="slidenum">
              <a:rPr lang="en-US" altLang="en-US" smtClean="0"/>
              <a:pPr>
                <a:defRPr/>
              </a:pPr>
              <a:t>‹#›</a:t>
            </a:fld>
            <a:endParaRPr lang="en-US" altLang="en-US"/>
          </a:p>
        </p:txBody>
      </p:sp>
    </p:spTree>
    <p:extLst>
      <p:ext uri="{BB962C8B-B14F-4D97-AF65-F5344CB8AC3E}">
        <p14:creationId xmlns:p14="http://schemas.microsoft.com/office/powerpoint/2010/main" val="15276518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pPr>
              <a:defRPr/>
            </a:pPr>
            <a:fld id="{34762351-C8C6-4BA5-9F80-B6265679139E}" type="datetime1">
              <a:rPr lang="en-US" smtClean="0"/>
              <a:t>9/11/2021</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pPr>
              <a:defRPr/>
            </a:pPr>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pPr>
              <a:defRPr/>
            </a:pPr>
            <a:fld id="{BE7553A7-7036-4030-A1FC-0693034C3D4F}" type="slidenum">
              <a:rPr lang="en-US" altLang="en-US" smtClean="0"/>
              <a:pPr>
                <a:defRPr/>
              </a:pPr>
              <a:t>‹#›</a:t>
            </a:fld>
            <a:endParaRPr lang="en-US" altLang="en-US"/>
          </a:p>
        </p:txBody>
      </p:sp>
    </p:spTree>
    <p:extLst>
      <p:ext uri="{BB962C8B-B14F-4D97-AF65-F5344CB8AC3E}">
        <p14:creationId xmlns:p14="http://schemas.microsoft.com/office/powerpoint/2010/main" val="2524237396"/>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D03DA391-D590-428C-A8F3-26828A8DF2F8}" type="datetime1">
              <a:rPr lang="en-US" smtClean="0"/>
              <a:t>9/11/2021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6A4BF91-4F25-4B43-930B-A1233D27BF49}" type="slidenum">
              <a:rPr lang="en-US" altLang="en-US" smtClean="0"/>
              <a:pPr>
                <a:defRPr/>
              </a:pPr>
              <a:t>‹#›</a:t>
            </a:fld>
            <a:endParaRPr lang="en-US" altLang="en-US"/>
          </a:p>
        </p:txBody>
      </p:sp>
    </p:spTree>
    <p:extLst>
      <p:ext uri="{BB962C8B-B14F-4D97-AF65-F5344CB8AC3E}">
        <p14:creationId xmlns:p14="http://schemas.microsoft.com/office/powerpoint/2010/main" val="20927266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5BF98EF-62DB-42D9-94CB-642E2C833E15}" type="datetime1">
              <a:rPr lang="en-US" smtClean="0"/>
              <a:t>9/11/2021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C90FAB7-16B8-4232-932A-C1D90BEDD8F6}" type="slidenum">
              <a:rPr lang="en-US" altLang="en-US" smtClean="0"/>
              <a:pPr>
                <a:defRPr/>
              </a:pPr>
              <a:t>‹#›</a:t>
            </a:fld>
            <a:endParaRPr lang="en-US" altLang="en-US"/>
          </a:p>
        </p:txBody>
      </p:sp>
    </p:spTree>
    <p:extLst>
      <p:ext uri="{BB962C8B-B14F-4D97-AF65-F5344CB8AC3E}">
        <p14:creationId xmlns:p14="http://schemas.microsoft.com/office/powerpoint/2010/main" val="35690714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2447" y="333375"/>
            <a:ext cx="10363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914402"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6189786" y="1700213"/>
            <a:ext cx="5087815" cy="2120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6189786" y="3973516"/>
            <a:ext cx="5087815" cy="2122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dt" sz="half" idx="10"/>
            <p:custDataLst>
              <p:tags r:id="rId1"/>
            </p:custDataLst>
          </p:nvPr>
        </p:nvSpPr>
        <p:spPr>
          <a:ln/>
        </p:spPr>
        <p:txBody>
          <a:bodyPr/>
          <a:lstStyle>
            <a:lvl1pPr>
              <a:defRPr/>
            </a:lvl1pPr>
          </a:lstStyle>
          <a:p>
            <a:pPr>
              <a:defRPr/>
            </a:pPr>
            <a:fld id="{ACB3BD74-A138-45E5-AD66-AAAFC24F63F1}" type="datetime1">
              <a:rPr lang="en-US" smtClean="0"/>
              <a:t>9/11/2021</a:t>
            </a:fld>
            <a:endParaRPr lang="en-US"/>
          </a:p>
        </p:txBody>
      </p:sp>
      <p:sp>
        <p:nvSpPr>
          <p:cNvPr id="7" name="Rectangle 5"/>
          <p:cNvSpPr>
            <a:spLocks noGrp="1" noChangeArrowheads="1"/>
          </p:cNvSpPr>
          <p:nvPr>
            <p:ph type="ftr" sz="quarter" idx="11"/>
            <p:custDataLst>
              <p:tags r:id="rId2"/>
            </p:custDataLst>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custDataLst>
              <p:tags r:id="rId3"/>
            </p:custDataLst>
          </p:nvPr>
        </p:nvSpPr>
        <p:spPr>
          <a:ln/>
        </p:spPr>
        <p:txBody>
          <a:bodyPr/>
          <a:lstStyle>
            <a:lvl1pPr>
              <a:defRPr/>
            </a:lvl1pPr>
          </a:lstStyle>
          <a:p>
            <a:pPr>
              <a:defRPr/>
            </a:pPr>
            <a:fld id="{85AFC936-10A6-4356-A131-3CCABD04B4B9}" type="slidenum">
              <a:rPr lang="en-US" altLang="en-US" smtClean="0"/>
              <a:pPr>
                <a:defRPr/>
              </a:pPr>
              <a:t>‹#›</a:t>
            </a:fld>
            <a:endParaRPr lang="en-US" altLang="en-US"/>
          </a:p>
        </p:txBody>
      </p:sp>
    </p:spTree>
    <p:extLst>
      <p:ext uri="{BB962C8B-B14F-4D97-AF65-F5344CB8AC3E}">
        <p14:creationId xmlns:p14="http://schemas.microsoft.com/office/powerpoint/2010/main" val="2186757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2447" y="333375"/>
            <a:ext cx="10363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914402"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89786" y="1700214"/>
            <a:ext cx="5087815" cy="4395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custDataLst>
              <p:tags r:id="rId1"/>
            </p:custDataLst>
          </p:nvPr>
        </p:nvSpPr>
        <p:spPr>
          <a:ln/>
        </p:spPr>
        <p:txBody>
          <a:bodyPr/>
          <a:lstStyle>
            <a:lvl1pPr>
              <a:defRPr/>
            </a:lvl1pPr>
          </a:lstStyle>
          <a:p>
            <a:pPr>
              <a:defRPr/>
            </a:pPr>
            <a:fld id="{3D0B252B-784E-4A75-8A33-278467529AB5}" type="datetime1">
              <a:rPr lang="en-US" smtClean="0"/>
              <a:t>9/11/2021</a:t>
            </a:fld>
            <a:endParaRPr lang="en-US"/>
          </a:p>
        </p:txBody>
      </p:sp>
      <p:sp>
        <p:nvSpPr>
          <p:cNvPr id="6" name="Rectangle 5"/>
          <p:cNvSpPr>
            <a:spLocks noGrp="1" noChangeArrowheads="1"/>
          </p:cNvSpPr>
          <p:nvPr>
            <p:ph type="ftr" sz="quarter" idx="11"/>
            <p:custDataLst>
              <p:tags r:id="rId2"/>
            </p:custDataLst>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custDataLst>
              <p:tags r:id="rId3"/>
            </p:custDataLst>
          </p:nvPr>
        </p:nvSpPr>
        <p:spPr>
          <a:ln/>
        </p:spPr>
        <p:txBody>
          <a:bodyPr/>
          <a:lstStyle>
            <a:lvl1pPr>
              <a:defRPr/>
            </a:lvl1pPr>
          </a:lstStyle>
          <a:p>
            <a:pPr>
              <a:defRPr/>
            </a:pPr>
            <a:fld id="{ABEE1FFB-E116-4571-A26D-1653B87CE49C}" type="slidenum">
              <a:rPr lang="en-US" altLang="en-US" smtClean="0"/>
              <a:pPr>
                <a:defRPr/>
              </a:pPr>
              <a:t>‹#›</a:t>
            </a:fld>
            <a:endParaRPr lang="en-US" altLang="en-US"/>
          </a:p>
        </p:txBody>
      </p:sp>
    </p:spTree>
    <p:extLst>
      <p:ext uri="{BB962C8B-B14F-4D97-AF65-F5344CB8AC3E}">
        <p14:creationId xmlns:p14="http://schemas.microsoft.com/office/powerpoint/2010/main" val="27307517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endParaRPr lang="en-GB"/>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custDataLst>
              <p:tags r:id="rId1"/>
            </p:custDataLst>
          </p:nvPr>
        </p:nvSpPr>
        <p:spPr>
          <a:ln/>
        </p:spPr>
        <p:txBody>
          <a:bodyPr/>
          <a:lstStyle>
            <a:lvl1pPr>
              <a:defRPr/>
            </a:lvl1pPr>
          </a:lstStyle>
          <a:p>
            <a:pPr>
              <a:defRPr/>
            </a:pPr>
            <a:fld id="{236B289C-C5EA-43B7-B8CC-EFFA3DD60066}" type="datetime1">
              <a:rPr lang="en-US" smtClean="0"/>
              <a:t>9/11/2021</a:t>
            </a:fld>
            <a:endParaRPr lang="en-US"/>
          </a:p>
        </p:txBody>
      </p:sp>
      <p:sp>
        <p:nvSpPr>
          <p:cNvPr id="8" name="Rectangle 5"/>
          <p:cNvSpPr>
            <a:spLocks noGrp="1" noChangeArrowheads="1"/>
          </p:cNvSpPr>
          <p:nvPr>
            <p:ph type="ftr" sz="quarter" idx="11"/>
            <p:custDataLst>
              <p:tags r:id="rId2"/>
            </p:custDataLst>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custDataLst>
              <p:tags r:id="rId3"/>
            </p:custDataLst>
          </p:nvPr>
        </p:nvSpPr>
        <p:spPr>
          <a:ln/>
        </p:spPr>
        <p:txBody>
          <a:bodyPr/>
          <a:lstStyle>
            <a:lvl1pPr>
              <a:defRPr/>
            </a:lvl1pPr>
          </a:lstStyle>
          <a:p>
            <a:pPr>
              <a:defRPr/>
            </a:pPr>
            <a:fld id="{7A10B425-739D-4AF2-BFEC-3A0BC14361AE}" type="slidenum">
              <a:rPr lang="en-US" altLang="en-US"/>
              <a:pPr>
                <a:defRPr/>
              </a:pPr>
              <a:t>‹#›</a:t>
            </a:fld>
            <a:endParaRPr lang="en-US" altLang="en-US"/>
          </a:p>
        </p:txBody>
      </p:sp>
    </p:spTree>
    <p:extLst>
      <p:ext uri="{BB962C8B-B14F-4D97-AF65-F5344CB8AC3E}">
        <p14:creationId xmlns:p14="http://schemas.microsoft.com/office/powerpoint/2010/main" val="4057452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23F1D-411F-47F5-B279-D6EA95D290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A42B11-7338-4E02-8C5F-9F7FD53ACB8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CC73B4-158E-4644-9E50-B638303E7F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99F59D-22B7-40A7-AB86-1E5D6E54F411}"/>
              </a:ext>
            </a:extLst>
          </p:cNvPr>
          <p:cNvSpPr>
            <a:spLocks noGrp="1"/>
          </p:cNvSpPr>
          <p:nvPr>
            <p:ph type="dt" sz="half" idx="10"/>
          </p:nvPr>
        </p:nvSpPr>
        <p:spPr/>
        <p:txBody>
          <a:bodyPr/>
          <a:lstStyle/>
          <a:p>
            <a:fld id="{F9B652A8-C495-4FE0-955F-2235AB6D9CD5}" type="datetime1">
              <a:rPr lang="en-US" smtClean="0"/>
              <a:t>9/11/2021</a:t>
            </a:fld>
            <a:endParaRPr lang="en-US"/>
          </a:p>
        </p:txBody>
      </p:sp>
      <p:sp>
        <p:nvSpPr>
          <p:cNvPr id="6" name="Footer Placeholder 5">
            <a:extLst>
              <a:ext uri="{FF2B5EF4-FFF2-40B4-BE49-F238E27FC236}">
                <a16:creationId xmlns:a16="http://schemas.microsoft.com/office/drawing/2014/main" id="{E7BE8F9B-60A3-4E88-A90B-D2B5215174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69155-7F97-4C71-AA10-53B3CD505CD2}"/>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3957192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34578-AC6A-4A21-AC91-CFCF13756D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C6ED2D-BEF7-43D3-8445-CFD2E147F8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A53B0D-FFDE-49EC-A436-E2D5800787D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79E23B-C84E-4809-B983-EBB8A770C1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B892E7-C21B-4A90-B40C-00E53C8CD5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3E509A-585A-4EA3-86A1-0BF67F5B46EA}"/>
              </a:ext>
            </a:extLst>
          </p:cNvPr>
          <p:cNvSpPr>
            <a:spLocks noGrp="1"/>
          </p:cNvSpPr>
          <p:nvPr>
            <p:ph type="dt" sz="half" idx="10"/>
          </p:nvPr>
        </p:nvSpPr>
        <p:spPr/>
        <p:txBody>
          <a:bodyPr/>
          <a:lstStyle/>
          <a:p>
            <a:fld id="{287A963D-2B84-4BEB-A863-4032922B68A2}" type="datetime1">
              <a:rPr lang="en-US" smtClean="0"/>
              <a:t>9/11/2021</a:t>
            </a:fld>
            <a:endParaRPr lang="en-US"/>
          </a:p>
        </p:txBody>
      </p:sp>
      <p:sp>
        <p:nvSpPr>
          <p:cNvPr id="8" name="Footer Placeholder 7">
            <a:extLst>
              <a:ext uri="{FF2B5EF4-FFF2-40B4-BE49-F238E27FC236}">
                <a16:creationId xmlns:a16="http://schemas.microsoft.com/office/drawing/2014/main" id="{5F3E019A-B4DC-4183-A24B-1B60695A3F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54A0DC-1836-4444-A53E-661E2F8B4B3E}"/>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3591868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EF1E3-63B5-440A-B92C-449AD17BFDF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91F3AD-746B-4A3D-8106-64CEFF2CF6D9}"/>
              </a:ext>
            </a:extLst>
          </p:cNvPr>
          <p:cNvSpPr>
            <a:spLocks noGrp="1"/>
          </p:cNvSpPr>
          <p:nvPr>
            <p:ph type="dt" sz="half" idx="10"/>
          </p:nvPr>
        </p:nvSpPr>
        <p:spPr/>
        <p:txBody>
          <a:bodyPr/>
          <a:lstStyle/>
          <a:p>
            <a:fld id="{712F8D3E-51FE-41F8-9761-6A42EA733A43}" type="datetime1">
              <a:rPr lang="en-US" smtClean="0"/>
              <a:t>9/11/2021</a:t>
            </a:fld>
            <a:endParaRPr lang="en-US"/>
          </a:p>
        </p:txBody>
      </p:sp>
      <p:sp>
        <p:nvSpPr>
          <p:cNvPr id="4" name="Footer Placeholder 3">
            <a:extLst>
              <a:ext uri="{FF2B5EF4-FFF2-40B4-BE49-F238E27FC236}">
                <a16:creationId xmlns:a16="http://schemas.microsoft.com/office/drawing/2014/main" id="{36A33C4A-209E-45B9-9BAF-846298990CA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88487D-3E9A-4D1D-ADEB-B212BFBCD5B2}"/>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859421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DAC38-CD83-4070-9F82-148606F356B1}"/>
              </a:ext>
            </a:extLst>
          </p:cNvPr>
          <p:cNvSpPr>
            <a:spLocks noGrp="1"/>
          </p:cNvSpPr>
          <p:nvPr>
            <p:ph type="dt" sz="half" idx="10"/>
          </p:nvPr>
        </p:nvSpPr>
        <p:spPr/>
        <p:txBody>
          <a:bodyPr/>
          <a:lstStyle/>
          <a:p>
            <a:fld id="{C98B32CB-F4F2-40AD-BAA9-14855737C0A7}" type="datetime1">
              <a:rPr lang="en-US" smtClean="0"/>
              <a:t>9/11/2021</a:t>
            </a:fld>
            <a:endParaRPr lang="en-US"/>
          </a:p>
        </p:txBody>
      </p:sp>
      <p:sp>
        <p:nvSpPr>
          <p:cNvPr id="3" name="Footer Placeholder 2">
            <a:extLst>
              <a:ext uri="{FF2B5EF4-FFF2-40B4-BE49-F238E27FC236}">
                <a16:creationId xmlns:a16="http://schemas.microsoft.com/office/drawing/2014/main" id="{1B3B58C9-5B84-40CA-B9D2-6E902CD3FE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622B3F-3907-42EC-96A2-19C9021E348C}"/>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1835346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15CF6-E15B-44BD-A79D-B0BA544596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6C1374E-9C1E-4D99-8BBC-27434DF513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162B7B-3ECE-4987-8795-2CDD029FED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A46B3E-0077-48B8-8A5E-BB2A5498DFB2}"/>
              </a:ext>
            </a:extLst>
          </p:cNvPr>
          <p:cNvSpPr>
            <a:spLocks noGrp="1"/>
          </p:cNvSpPr>
          <p:nvPr>
            <p:ph type="dt" sz="half" idx="10"/>
          </p:nvPr>
        </p:nvSpPr>
        <p:spPr/>
        <p:txBody>
          <a:bodyPr/>
          <a:lstStyle/>
          <a:p>
            <a:fld id="{F7E4CDC2-C601-43D0-A45E-C453A8FEC03D}" type="datetime1">
              <a:rPr lang="en-US" smtClean="0"/>
              <a:t>9/11/2021</a:t>
            </a:fld>
            <a:endParaRPr lang="en-US"/>
          </a:p>
        </p:txBody>
      </p:sp>
      <p:sp>
        <p:nvSpPr>
          <p:cNvPr id="6" name="Footer Placeholder 5">
            <a:extLst>
              <a:ext uri="{FF2B5EF4-FFF2-40B4-BE49-F238E27FC236}">
                <a16:creationId xmlns:a16="http://schemas.microsoft.com/office/drawing/2014/main" id="{6DA93F48-D163-4A31-B509-80141989EA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AE377C-1443-41A9-86BB-21032AEFF2AF}"/>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678291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3D771-176D-412A-84D1-696F627FEF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E31456-2CA9-49D1-B1CD-56E5746018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287700-D443-4723-933B-614D7BE8A9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61964D-8486-4E4D-9198-1B3EFF6C93B1}"/>
              </a:ext>
            </a:extLst>
          </p:cNvPr>
          <p:cNvSpPr>
            <a:spLocks noGrp="1"/>
          </p:cNvSpPr>
          <p:nvPr>
            <p:ph type="dt" sz="half" idx="10"/>
          </p:nvPr>
        </p:nvSpPr>
        <p:spPr/>
        <p:txBody>
          <a:bodyPr/>
          <a:lstStyle/>
          <a:p>
            <a:fld id="{DAF473DB-4CC0-4AB2-9E53-3F7482374617}" type="datetime1">
              <a:rPr lang="en-US" smtClean="0"/>
              <a:t>9/11/2021</a:t>
            </a:fld>
            <a:endParaRPr lang="en-US"/>
          </a:p>
        </p:txBody>
      </p:sp>
      <p:sp>
        <p:nvSpPr>
          <p:cNvPr id="6" name="Footer Placeholder 5">
            <a:extLst>
              <a:ext uri="{FF2B5EF4-FFF2-40B4-BE49-F238E27FC236}">
                <a16:creationId xmlns:a16="http://schemas.microsoft.com/office/drawing/2014/main" id="{54B85F86-D85C-4199-8B0B-BB4E6A4A08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60F588-58BC-499B-938F-E6E482E75D70}"/>
              </a:ext>
            </a:extLst>
          </p:cNvPr>
          <p:cNvSpPr>
            <a:spLocks noGrp="1"/>
          </p:cNvSpPr>
          <p:nvPr>
            <p:ph type="sldNum" sz="quarter" idx="12"/>
          </p:nvPr>
        </p:nvSpPr>
        <p:spPr/>
        <p:txBody>
          <a:bodyPr/>
          <a:lstStyle/>
          <a:p>
            <a:fld id="{60B73985-754F-4BE9-9EB9-A7C0CDE6651C}" type="slidenum">
              <a:rPr lang="en-US" smtClean="0"/>
              <a:t>‹#›</a:t>
            </a:fld>
            <a:endParaRPr lang="en-US"/>
          </a:p>
        </p:txBody>
      </p:sp>
    </p:spTree>
    <p:extLst>
      <p:ext uri="{BB962C8B-B14F-4D97-AF65-F5344CB8AC3E}">
        <p14:creationId xmlns:p14="http://schemas.microsoft.com/office/powerpoint/2010/main" val="1042501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2.png"/><Relationship Id="rId2" Type="http://schemas.openxmlformats.org/officeDocument/2006/relationships/slideLayout" Target="../slideLayouts/slideLayout27.xml"/><Relationship Id="rId16" Type="http://schemas.openxmlformats.org/officeDocument/2006/relationships/image" Target="../media/image1.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49617D-8F92-4E55-8D09-98A64C433E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D35B25-0742-466E-87D5-B56A6F192A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383ADC-8CDE-416B-8D46-5EE8912D6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37F2EF-AF11-428E-BC78-0AD4451D151F}" type="datetime1">
              <a:rPr lang="en-US" smtClean="0"/>
              <a:t>9/11/2021</a:t>
            </a:fld>
            <a:endParaRPr lang="en-US"/>
          </a:p>
        </p:txBody>
      </p:sp>
      <p:sp>
        <p:nvSpPr>
          <p:cNvPr id="5" name="Footer Placeholder 4">
            <a:extLst>
              <a:ext uri="{FF2B5EF4-FFF2-40B4-BE49-F238E27FC236}">
                <a16:creationId xmlns:a16="http://schemas.microsoft.com/office/drawing/2014/main" id="{E5163356-823A-4EB5-B392-B8E6D6AFC7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F75576-FB58-4634-B214-B0131F4BBB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B73985-754F-4BE9-9EB9-A7C0CDE6651C}" type="slidenum">
              <a:rPr lang="en-US" smtClean="0"/>
              <a:t>‹#›</a:t>
            </a:fld>
            <a:endParaRPr lang="en-US"/>
          </a:p>
        </p:txBody>
      </p:sp>
    </p:spTree>
    <p:extLst>
      <p:ext uri="{BB962C8B-B14F-4D97-AF65-F5344CB8AC3E}">
        <p14:creationId xmlns:p14="http://schemas.microsoft.com/office/powerpoint/2010/main" val="971124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pPr>
              <a:defRPr/>
            </a:pPr>
            <a:fld id="{CB6EA253-7AA7-40E3-BB09-7A10A4110CF8}" type="datetime1">
              <a:rPr lang="en-US" smtClean="0"/>
              <a:t>9/11/2021</a:t>
            </a:fld>
            <a:endParaRPr lang="en-GB"/>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pPr>
              <a:defRPr/>
            </a:pPr>
            <a:endParaRPr lang="en-GB"/>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pPr>
              <a:defRPr/>
            </a:pPr>
            <a:fld id="{9392C175-3579-4EFC-84A6-1489194F11A4}" type="slidenum">
              <a:rPr lang="en-GB" altLang="en-US" smtClean="0"/>
              <a:pPr>
                <a:defRPr/>
              </a:pPr>
              <a:t>‹#›</a:t>
            </a:fld>
            <a:endParaRPr lang="en-GB" altLang="en-US"/>
          </a:p>
        </p:txBody>
      </p:sp>
      <p:pic>
        <p:nvPicPr>
          <p:cNvPr id="7" name="Picture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44420" y="6217920"/>
            <a:ext cx="2111100" cy="565378"/>
          </a:xfrm>
          <a:prstGeom prst="rect">
            <a:avLst/>
          </a:prstGeom>
        </p:spPr>
      </p:pic>
      <p:pic>
        <p:nvPicPr>
          <p:cNvPr id="8" name="Picture 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943503" y="5947792"/>
            <a:ext cx="2480145" cy="1157909"/>
          </a:xfrm>
          <a:prstGeom prst="rect">
            <a:avLst/>
          </a:prstGeom>
        </p:spPr>
      </p:pic>
    </p:spTree>
    <p:extLst>
      <p:ext uri="{BB962C8B-B14F-4D97-AF65-F5344CB8AC3E}">
        <p14:creationId xmlns:p14="http://schemas.microsoft.com/office/powerpoint/2010/main" val="2284560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90" r:id="rId14"/>
  </p:sldLayoutIdLst>
  <p:hf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pPr>
              <a:defRPr/>
            </a:pPr>
            <a:fld id="{C84A3FE3-598F-4ECC-9C94-697C98F69DAB}" type="datetime1">
              <a:rPr lang="en-US" smtClean="0"/>
              <a:t>9/11/2021</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pPr>
              <a:defRPr/>
            </a:pPr>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pPr>
              <a:defRPr/>
            </a:pPr>
            <a:fld id="{7A2CE1E3-FAAF-4274-B712-918F6D597D91}" type="slidenum">
              <a:rPr lang="en-US" altLang="en-US" smtClean="0"/>
              <a:pPr>
                <a:defRPr/>
              </a:pPr>
              <a:t>‹#›</a:t>
            </a:fld>
            <a:endParaRPr lang="en-US" altLang="en-US"/>
          </a:p>
        </p:txBody>
      </p:sp>
      <p:pic>
        <p:nvPicPr>
          <p:cNvPr id="7" name="Picture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44420" y="6217920"/>
            <a:ext cx="2111100" cy="565378"/>
          </a:xfrm>
          <a:prstGeom prst="rect">
            <a:avLst/>
          </a:prstGeom>
        </p:spPr>
      </p:pic>
      <p:pic>
        <p:nvPicPr>
          <p:cNvPr id="8" name="Picture 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943503" y="5947792"/>
            <a:ext cx="2480145" cy="1157909"/>
          </a:xfrm>
          <a:prstGeom prst="rect">
            <a:avLst/>
          </a:prstGeom>
        </p:spPr>
      </p:pic>
    </p:spTree>
    <p:extLst>
      <p:ext uri="{BB962C8B-B14F-4D97-AF65-F5344CB8AC3E}">
        <p14:creationId xmlns:p14="http://schemas.microsoft.com/office/powerpoint/2010/main" val="133059292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tags" Target="../tags/tag41.xml"/><Relationship Id="rId39" Type="http://schemas.openxmlformats.org/officeDocument/2006/relationships/tags" Target="../tags/tag54.xml"/><Relationship Id="rId21" Type="http://schemas.openxmlformats.org/officeDocument/2006/relationships/tags" Target="../tags/tag36.xml"/><Relationship Id="rId34" Type="http://schemas.openxmlformats.org/officeDocument/2006/relationships/tags" Target="../tags/tag49.xml"/><Relationship Id="rId42" Type="http://schemas.openxmlformats.org/officeDocument/2006/relationships/tags" Target="../tags/tag57.xml"/><Relationship Id="rId47" Type="http://schemas.openxmlformats.org/officeDocument/2006/relationships/tags" Target="../tags/tag62.xml"/><Relationship Id="rId50" Type="http://schemas.openxmlformats.org/officeDocument/2006/relationships/tags" Target="../tags/tag65.xml"/><Relationship Id="rId55" Type="http://schemas.openxmlformats.org/officeDocument/2006/relationships/tags" Target="../tags/tag70.xml"/><Relationship Id="rId63" Type="http://schemas.openxmlformats.org/officeDocument/2006/relationships/tags" Target="../tags/tag78.xml"/><Relationship Id="rId68" Type="http://schemas.openxmlformats.org/officeDocument/2006/relationships/image" Target="../media/image24.wmf"/><Relationship Id="rId7" Type="http://schemas.openxmlformats.org/officeDocument/2006/relationships/tags" Target="../tags/tag22.xml"/><Relationship Id="rId2" Type="http://schemas.openxmlformats.org/officeDocument/2006/relationships/tags" Target="../tags/tag17.xml"/><Relationship Id="rId16" Type="http://schemas.openxmlformats.org/officeDocument/2006/relationships/tags" Target="../tags/tag31.xml"/><Relationship Id="rId29" Type="http://schemas.openxmlformats.org/officeDocument/2006/relationships/tags" Target="../tags/tag44.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tags" Target="../tags/tag39.xml"/><Relationship Id="rId32" Type="http://schemas.openxmlformats.org/officeDocument/2006/relationships/tags" Target="../tags/tag47.xml"/><Relationship Id="rId37" Type="http://schemas.openxmlformats.org/officeDocument/2006/relationships/tags" Target="../tags/tag52.xml"/><Relationship Id="rId40" Type="http://schemas.openxmlformats.org/officeDocument/2006/relationships/tags" Target="../tags/tag55.xml"/><Relationship Id="rId45" Type="http://schemas.openxmlformats.org/officeDocument/2006/relationships/tags" Target="../tags/tag60.xml"/><Relationship Id="rId53" Type="http://schemas.openxmlformats.org/officeDocument/2006/relationships/tags" Target="../tags/tag68.xml"/><Relationship Id="rId58" Type="http://schemas.openxmlformats.org/officeDocument/2006/relationships/tags" Target="../tags/tag73.xml"/><Relationship Id="rId66" Type="http://schemas.openxmlformats.org/officeDocument/2006/relationships/slideLayout" Target="../slideLayouts/slideLayout13.xml"/><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tags" Target="../tags/tag38.xml"/><Relationship Id="rId28" Type="http://schemas.openxmlformats.org/officeDocument/2006/relationships/tags" Target="../tags/tag43.xml"/><Relationship Id="rId36" Type="http://schemas.openxmlformats.org/officeDocument/2006/relationships/tags" Target="../tags/tag51.xml"/><Relationship Id="rId49" Type="http://schemas.openxmlformats.org/officeDocument/2006/relationships/tags" Target="../tags/tag64.xml"/><Relationship Id="rId57" Type="http://schemas.openxmlformats.org/officeDocument/2006/relationships/tags" Target="../tags/tag72.xml"/><Relationship Id="rId61" Type="http://schemas.openxmlformats.org/officeDocument/2006/relationships/tags" Target="../tags/tag76.xml"/><Relationship Id="rId10" Type="http://schemas.openxmlformats.org/officeDocument/2006/relationships/tags" Target="../tags/tag25.xml"/><Relationship Id="rId19" Type="http://schemas.openxmlformats.org/officeDocument/2006/relationships/tags" Target="../tags/tag34.xml"/><Relationship Id="rId31" Type="http://schemas.openxmlformats.org/officeDocument/2006/relationships/tags" Target="../tags/tag46.xml"/><Relationship Id="rId44" Type="http://schemas.openxmlformats.org/officeDocument/2006/relationships/tags" Target="../tags/tag59.xml"/><Relationship Id="rId52" Type="http://schemas.openxmlformats.org/officeDocument/2006/relationships/tags" Target="../tags/tag67.xml"/><Relationship Id="rId60" Type="http://schemas.openxmlformats.org/officeDocument/2006/relationships/tags" Target="../tags/tag75.xml"/><Relationship Id="rId65" Type="http://schemas.openxmlformats.org/officeDocument/2006/relationships/tags" Target="../tags/tag80.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tags" Target="../tags/tag37.xml"/><Relationship Id="rId27" Type="http://schemas.openxmlformats.org/officeDocument/2006/relationships/tags" Target="../tags/tag42.xml"/><Relationship Id="rId30" Type="http://schemas.openxmlformats.org/officeDocument/2006/relationships/tags" Target="../tags/tag45.xml"/><Relationship Id="rId35" Type="http://schemas.openxmlformats.org/officeDocument/2006/relationships/tags" Target="../tags/tag50.xml"/><Relationship Id="rId43" Type="http://schemas.openxmlformats.org/officeDocument/2006/relationships/tags" Target="../tags/tag58.xml"/><Relationship Id="rId48" Type="http://schemas.openxmlformats.org/officeDocument/2006/relationships/tags" Target="../tags/tag63.xml"/><Relationship Id="rId56" Type="http://schemas.openxmlformats.org/officeDocument/2006/relationships/tags" Target="../tags/tag71.xml"/><Relationship Id="rId64" Type="http://schemas.openxmlformats.org/officeDocument/2006/relationships/tags" Target="../tags/tag79.xml"/><Relationship Id="rId8" Type="http://schemas.openxmlformats.org/officeDocument/2006/relationships/tags" Target="../tags/tag23.xml"/><Relationship Id="rId51" Type="http://schemas.openxmlformats.org/officeDocument/2006/relationships/tags" Target="../tags/tag66.xml"/><Relationship Id="rId3" Type="http://schemas.openxmlformats.org/officeDocument/2006/relationships/tags" Target="../tags/tag18.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tags" Target="../tags/tag40.xml"/><Relationship Id="rId33" Type="http://schemas.openxmlformats.org/officeDocument/2006/relationships/tags" Target="../tags/tag48.xml"/><Relationship Id="rId38" Type="http://schemas.openxmlformats.org/officeDocument/2006/relationships/tags" Target="../tags/tag53.xml"/><Relationship Id="rId46" Type="http://schemas.openxmlformats.org/officeDocument/2006/relationships/tags" Target="../tags/tag61.xml"/><Relationship Id="rId59" Type="http://schemas.openxmlformats.org/officeDocument/2006/relationships/tags" Target="../tags/tag74.xml"/><Relationship Id="rId67" Type="http://schemas.openxmlformats.org/officeDocument/2006/relationships/oleObject" Target="../embeddings/oleObject1.bin"/><Relationship Id="rId20" Type="http://schemas.openxmlformats.org/officeDocument/2006/relationships/tags" Target="../tags/tag35.xml"/><Relationship Id="rId41" Type="http://schemas.openxmlformats.org/officeDocument/2006/relationships/tags" Target="../tags/tag56.xml"/><Relationship Id="rId54" Type="http://schemas.openxmlformats.org/officeDocument/2006/relationships/tags" Target="../tags/tag69.xml"/><Relationship Id="rId62" Type="http://schemas.openxmlformats.org/officeDocument/2006/relationships/tags" Target="../tags/tag77.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tags" Target="../tags/tag44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450.xml"/><Relationship Id="rId7" Type="http://schemas.openxmlformats.org/officeDocument/2006/relationships/image" Target="NULL"/><Relationship Id="rId12" Type="http://schemas.openxmlformats.org/officeDocument/2006/relationships/image" Target="../media/image28.wmf"/><Relationship Id="rId2" Type="http://schemas.openxmlformats.org/officeDocument/2006/relationships/tags" Target="../tags/tag449.xml"/><Relationship Id="rId1" Type="http://schemas.openxmlformats.org/officeDocument/2006/relationships/tags" Target="../tags/tag448.xml"/><Relationship Id="rId11" Type="http://schemas.openxmlformats.org/officeDocument/2006/relationships/oleObject" Target="../embeddings/oleObject84.bin"/><Relationship Id="rId5" Type="http://schemas.openxmlformats.org/officeDocument/2006/relationships/notesSlide" Target="../notesSlides/notesSlide62.xml"/><Relationship Id="rId10" Type="http://schemas.openxmlformats.org/officeDocument/2006/relationships/image" Target="../media/image27.wmf"/><Relationship Id="rId4" Type="http://schemas.openxmlformats.org/officeDocument/2006/relationships/slideLayout" Target="../slideLayouts/slideLayout13.xml"/><Relationship Id="rId9" Type="http://schemas.openxmlformats.org/officeDocument/2006/relationships/oleObject" Target="../embeddings/oleObject83.bin"/></Relationships>
</file>

<file path=ppt/slides/_rels/slide10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tags" Target="../tags/tag451.xml"/></Relationships>
</file>

<file path=ppt/slides/_rels/slide106.xml.rels><?xml version="1.0" encoding="UTF-8" standalone="yes"?>
<Relationships xmlns="http://schemas.openxmlformats.org/package/2006/relationships"><Relationship Id="rId3" Type="http://schemas.openxmlformats.org/officeDocument/2006/relationships/tags" Target="../tags/tag454.xml"/><Relationship Id="rId7" Type="http://schemas.openxmlformats.org/officeDocument/2006/relationships/image" Target="../media/image160.wmf"/><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oleObject" Target="../embeddings/oleObject85.bin"/><Relationship Id="rId5" Type="http://schemas.openxmlformats.org/officeDocument/2006/relationships/notesSlide" Target="../notesSlides/notesSlide65.xml"/><Relationship Id="rId4"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56.xml"/><Relationship Id="rId1" Type="http://schemas.openxmlformats.org/officeDocument/2006/relationships/tags" Target="../tags/tag455.xml"/><Relationship Id="rId4" Type="http://schemas.openxmlformats.org/officeDocument/2006/relationships/notesSlide" Target="../notesSlides/notesSlide66.xml"/></Relationships>
</file>

<file path=ppt/slides/_rels/slide108.xml.rels><?xml version="1.0" encoding="UTF-8" standalone="yes"?>
<Relationships xmlns="http://schemas.openxmlformats.org/package/2006/relationships"><Relationship Id="rId8" Type="http://schemas.openxmlformats.org/officeDocument/2006/relationships/notesSlide" Target="../notesSlides/notesSlide67.xml"/><Relationship Id="rId13" Type="http://schemas.openxmlformats.org/officeDocument/2006/relationships/image" Target="../media/image165.emf"/><Relationship Id="rId3" Type="http://schemas.openxmlformats.org/officeDocument/2006/relationships/tags" Target="../tags/tag459.xml"/><Relationship Id="rId7" Type="http://schemas.openxmlformats.org/officeDocument/2006/relationships/slideLayout" Target="../slideLayouts/slideLayout13.xml"/><Relationship Id="rId12" Type="http://schemas.openxmlformats.org/officeDocument/2006/relationships/image" Target="../media/image164.emf"/><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media/image163.emf"/><Relationship Id="rId5" Type="http://schemas.openxmlformats.org/officeDocument/2006/relationships/tags" Target="../tags/tag461.xml"/><Relationship Id="rId15" Type="http://schemas.openxmlformats.org/officeDocument/2006/relationships/image" Target="../media/image167.emf"/><Relationship Id="rId10" Type="http://schemas.openxmlformats.org/officeDocument/2006/relationships/image" Target="../media/image162.wmf"/><Relationship Id="rId4" Type="http://schemas.openxmlformats.org/officeDocument/2006/relationships/tags" Target="../tags/tag460.xml"/><Relationship Id="rId9" Type="http://schemas.openxmlformats.org/officeDocument/2006/relationships/image" Target="../media/image161.wmf"/><Relationship Id="rId14" Type="http://schemas.openxmlformats.org/officeDocument/2006/relationships/image" Target="../media/image166.emf"/></Relationships>
</file>

<file path=ppt/slides/_rels/slide109.xml.rels><?xml version="1.0" encoding="UTF-8" standalone="yes"?>
<Relationships xmlns="http://schemas.openxmlformats.org/package/2006/relationships"><Relationship Id="rId8" Type="http://schemas.openxmlformats.org/officeDocument/2006/relationships/tags" Target="../tags/tag470.xml"/><Relationship Id="rId13" Type="http://schemas.openxmlformats.org/officeDocument/2006/relationships/image" Target="../media/image168.emf"/><Relationship Id="rId18" Type="http://schemas.openxmlformats.org/officeDocument/2006/relationships/image" Target="../media/image173.emf"/><Relationship Id="rId3" Type="http://schemas.openxmlformats.org/officeDocument/2006/relationships/tags" Target="../tags/tag465.xml"/><Relationship Id="rId7" Type="http://schemas.openxmlformats.org/officeDocument/2006/relationships/tags" Target="../tags/tag469.xml"/><Relationship Id="rId12" Type="http://schemas.openxmlformats.org/officeDocument/2006/relationships/image" Target="../media/image162.wmf"/><Relationship Id="rId17" Type="http://schemas.openxmlformats.org/officeDocument/2006/relationships/image" Target="../media/image172.emf"/><Relationship Id="rId2" Type="http://schemas.openxmlformats.org/officeDocument/2006/relationships/tags" Target="../tags/tag464.xml"/><Relationship Id="rId16" Type="http://schemas.openxmlformats.org/officeDocument/2006/relationships/image" Target="../media/image171.emf"/><Relationship Id="rId1" Type="http://schemas.openxmlformats.org/officeDocument/2006/relationships/tags" Target="../tags/tag463.xml"/><Relationship Id="rId6" Type="http://schemas.openxmlformats.org/officeDocument/2006/relationships/tags" Target="../tags/tag468.xml"/><Relationship Id="rId11" Type="http://schemas.openxmlformats.org/officeDocument/2006/relationships/image" Target="../media/image161.wmf"/><Relationship Id="rId5" Type="http://schemas.openxmlformats.org/officeDocument/2006/relationships/tags" Target="../tags/tag467.xml"/><Relationship Id="rId15" Type="http://schemas.openxmlformats.org/officeDocument/2006/relationships/image" Target="../media/image170.emf"/><Relationship Id="rId10" Type="http://schemas.openxmlformats.org/officeDocument/2006/relationships/notesSlide" Target="../notesSlides/notesSlide68.xml"/><Relationship Id="rId4" Type="http://schemas.openxmlformats.org/officeDocument/2006/relationships/tags" Target="../tags/tag466.xml"/><Relationship Id="rId9" Type="http://schemas.openxmlformats.org/officeDocument/2006/relationships/slideLayout" Target="../slideLayouts/slideLayout13.xml"/><Relationship Id="rId14" Type="http://schemas.openxmlformats.org/officeDocument/2006/relationships/image" Target="../media/image169.e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83.xml"/><Relationship Id="rId7" Type="http://schemas.openxmlformats.org/officeDocument/2006/relationships/image" Target="../media/image26.wmf"/><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oleObject" Target="../embeddings/oleObject2.bin"/><Relationship Id="rId11" Type="http://schemas.openxmlformats.org/officeDocument/2006/relationships/image" Target="../media/image28.wmf"/><Relationship Id="rId5" Type="http://schemas.openxmlformats.org/officeDocument/2006/relationships/image" Target="../media/image25.png"/><Relationship Id="rId10" Type="http://schemas.openxmlformats.org/officeDocument/2006/relationships/oleObject" Target="../embeddings/oleObject4.bin"/><Relationship Id="rId4" Type="http://schemas.openxmlformats.org/officeDocument/2006/relationships/slideLayout" Target="../slideLayouts/slideLayout13.xml"/><Relationship Id="rId9" Type="http://schemas.openxmlformats.org/officeDocument/2006/relationships/image" Target="../media/image27.wmf"/></Relationships>
</file>

<file path=ppt/slides/_rels/slide110.xml.rels><?xml version="1.0" encoding="UTF-8" standalone="yes"?>
<Relationships xmlns="http://schemas.openxmlformats.org/package/2006/relationships"><Relationship Id="rId8" Type="http://schemas.openxmlformats.org/officeDocument/2006/relationships/tags" Target="../tags/tag478.xml"/><Relationship Id="rId13" Type="http://schemas.openxmlformats.org/officeDocument/2006/relationships/image" Target="../media/image174.emf"/><Relationship Id="rId3" Type="http://schemas.openxmlformats.org/officeDocument/2006/relationships/tags" Target="../tags/tag473.xml"/><Relationship Id="rId7" Type="http://schemas.openxmlformats.org/officeDocument/2006/relationships/tags" Target="../tags/tag477.xml"/><Relationship Id="rId12" Type="http://schemas.openxmlformats.org/officeDocument/2006/relationships/image" Target="../media/image162.wmf"/><Relationship Id="rId17" Type="http://schemas.openxmlformats.org/officeDocument/2006/relationships/image" Target="../media/image178.emf"/><Relationship Id="rId2" Type="http://schemas.openxmlformats.org/officeDocument/2006/relationships/tags" Target="../tags/tag472.xml"/><Relationship Id="rId16" Type="http://schemas.openxmlformats.org/officeDocument/2006/relationships/image" Target="../media/image177.emf"/><Relationship Id="rId1" Type="http://schemas.openxmlformats.org/officeDocument/2006/relationships/tags" Target="../tags/tag471.xml"/><Relationship Id="rId6" Type="http://schemas.openxmlformats.org/officeDocument/2006/relationships/tags" Target="../tags/tag476.xml"/><Relationship Id="rId11" Type="http://schemas.openxmlformats.org/officeDocument/2006/relationships/image" Target="../media/image161.wmf"/><Relationship Id="rId5" Type="http://schemas.openxmlformats.org/officeDocument/2006/relationships/tags" Target="../tags/tag475.xml"/><Relationship Id="rId15" Type="http://schemas.openxmlformats.org/officeDocument/2006/relationships/image" Target="../media/image176.emf"/><Relationship Id="rId10" Type="http://schemas.openxmlformats.org/officeDocument/2006/relationships/notesSlide" Target="../notesSlides/notesSlide69.xml"/><Relationship Id="rId4" Type="http://schemas.openxmlformats.org/officeDocument/2006/relationships/tags" Target="../tags/tag474.xml"/><Relationship Id="rId9" Type="http://schemas.openxmlformats.org/officeDocument/2006/relationships/slideLayout" Target="../slideLayouts/slideLayout13.xml"/><Relationship Id="rId14" Type="http://schemas.openxmlformats.org/officeDocument/2006/relationships/image" Target="../media/image175.emf"/></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image" Target="NULL"/><Relationship Id="rId4" Type="http://schemas.openxmlformats.org/officeDocument/2006/relationships/notesSlide" Target="../notesSlides/notesSlide70.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notesSlide" Target="../notesSlides/notesSlide71.xml"/></Relationships>
</file>

<file path=ppt/slides/_rels/slide113.xml.rels><?xml version="1.0" encoding="UTF-8" standalone="yes"?>
<Relationships xmlns="http://schemas.openxmlformats.org/package/2006/relationships"><Relationship Id="rId8" Type="http://schemas.openxmlformats.org/officeDocument/2006/relationships/oleObject" Target="../embeddings/oleObject86.bin"/><Relationship Id="rId3" Type="http://schemas.openxmlformats.org/officeDocument/2006/relationships/tags" Target="../tags/tag485.xml"/><Relationship Id="rId7" Type="http://schemas.openxmlformats.org/officeDocument/2006/relationships/image" Target="NULL"/><Relationship Id="rId2" Type="http://schemas.openxmlformats.org/officeDocument/2006/relationships/tags" Target="../tags/tag484.xml"/><Relationship Id="rId1" Type="http://schemas.openxmlformats.org/officeDocument/2006/relationships/tags" Target="../tags/tag483.xml"/><Relationship Id="rId5" Type="http://schemas.openxmlformats.org/officeDocument/2006/relationships/notesSlide" Target="../notesSlides/notesSlide72.xml"/><Relationship Id="rId4" Type="http://schemas.openxmlformats.org/officeDocument/2006/relationships/slideLayout" Target="../slideLayouts/slideLayout13.xml"/><Relationship Id="rId9" Type="http://schemas.openxmlformats.org/officeDocument/2006/relationships/image" Target="../media/image179.wmf"/></Relationships>
</file>

<file path=ppt/slides/_rels/slide11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3.xml"/><Relationship Id="rId4" Type="http://schemas.openxmlformats.org/officeDocument/2006/relationships/image" Target="NUL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87.xml"/><Relationship Id="rId1" Type="http://schemas.openxmlformats.org/officeDocument/2006/relationships/tags" Target="../tags/tag486.xml"/><Relationship Id="rId5" Type="http://schemas.openxmlformats.org/officeDocument/2006/relationships/image" Target="NULL"/><Relationship Id="rId4" Type="http://schemas.openxmlformats.org/officeDocument/2006/relationships/notesSlide" Target="../notesSlides/notesSlide73.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89.xml"/><Relationship Id="rId1" Type="http://schemas.openxmlformats.org/officeDocument/2006/relationships/tags" Target="../tags/tag488.xml"/><Relationship Id="rId5" Type="http://schemas.openxmlformats.org/officeDocument/2006/relationships/image" Target="NULL"/><Relationship Id="rId4" Type="http://schemas.openxmlformats.org/officeDocument/2006/relationships/notesSlide" Target="../notesSlides/notesSlide74.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91.xml"/><Relationship Id="rId1" Type="http://schemas.openxmlformats.org/officeDocument/2006/relationships/tags" Target="../tags/tag490.xml"/><Relationship Id="rId4" Type="http://schemas.openxmlformats.org/officeDocument/2006/relationships/notesSlide" Target="../notesSlides/notesSlide75.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93.xml"/><Relationship Id="rId1" Type="http://schemas.openxmlformats.org/officeDocument/2006/relationships/tags" Target="../tags/tag492.xml"/><Relationship Id="rId4" Type="http://schemas.openxmlformats.org/officeDocument/2006/relationships/notesSlide" Target="../notesSlides/notesSlide7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notesSlide" Target="../notesSlides/notesSlide77.xml"/></Relationships>
</file>

<file path=ppt/slides/_rels/slide121.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tags" Target="../tags/tag498.xml"/><Relationship Id="rId7" Type="http://schemas.openxmlformats.org/officeDocument/2006/relationships/image" Target="NULL"/><Relationship Id="rId2" Type="http://schemas.openxmlformats.org/officeDocument/2006/relationships/tags" Target="../tags/tag497.xml"/><Relationship Id="rId1" Type="http://schemas.openxmlformats.org/officeDocument/2006/relationships/tags" Target="../tags/tag496.xml"/><Relationship Id="rId6" Type="http://schemas.openxmlformats.org/officeDocument/2006/relationships/slideLayout" Target="../slideLayouts/slideLayout13.xml"/><Relationship Id="rId5" Type="http://schemas.openxmlformats.org/officeDocument/2006/relationships/tags" Target="../tags/tag500.xml"/><Relationship Id="rId4" Type="http://schemas.openxmlformats.org/officeDocument/2006/relationships/tags" Target="../tags/tag499.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02.xml"/><Relationship Id="rId1" Type="http://schemas.openxmlformats.org/officeDocument/2006/relationships/tags" Target="../tags/tag501.xml"/><Relationship Id="rId4" Type="http://schemas.openxmlformats.org/officeDocument/2006/relationships/notesSlide" Target="../notesSlides/notesSlide78.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04.xml"/><Relationship Id="rId1" Type="http://schemas.openxmlformats.org/officeDocument/2006/relationships/tags" Target="../tags/tag503.xml"/><Relationship Id="rId4" Type="http://schemas.openxmlformats.org/officeDocument/2006/relationships/notesSlide" Target="../notesSlides/notesSlide79.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06.xml"/><Relationship Id="rId1" Type="http://schemas.openxmlformats.org/officeDocument/2006/relationships/tags" Target="../tags/tag505.xml"/><Relationship Id="rId5" Type="http://schemas.openxmlformats.org/officeDocument/2006/relationships/image" Target="NULL"/><Relationship Id="rId4" Type="http://schemas.openxmlformats.org/officeDocument/2006/relationships/notesSlide" Target="../notesSlides/notesSlide8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08.xml"/><Relationship Id="rId1" Type="http://schemas.openxmlformats.org/officeDocument/2006/relationships/tags" Target="../tags/tag507.xml"/><Relationship Id="rId4" Type="http://schemas.openxmlformats.org/officeDocument/2006/relationships/notesSlide" Target="../notesSlides/notesSlide81.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0.xml"/><Relationship Id="rId1" Type="http://schemas.openxmlformats.org/officeDocument/2006/relationships/tags" Target="../tags/tag509.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notesSlide" Target="../notesSlides/notesSlide82.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notesSlide" Target="../notesSlides/notesSlide83.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4.xml"/><Relationship Id="rId1" Type="http://schemas.openxmlformats.org/officeDocument/2006/relationships/tags" Target="../tags/tag513.xml"/><Relationship Id="rId4" Type="http://schemas.openxmlformats.org/officeDocument/2006/relationships/notesSlide" Target="../notesSlides/notesSlide84.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6.xml"/><Relationship Id="rId1" Type="http://schemas.openxmlformats.org/officeDocument/2006/relationships/tags" Target="../tags/tag515.xml"/><Relationship Id="rId4" Type="http://schemas.openxmlformats.org/officeDocument/2006/relationships/notesSlide" Target="../notesSlides/notesSlide85.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18.xml"/><Relationship Id="rId1" Type="http://schemas.openxmlformats.org/officeDocument/2006/relationships/tags" Target="../tags/tag517.xml"/><Relationship Id="rId4" Type="http://schemas.openxmlformats.org/officeDocument/2006/relationships/notesSlide" Target="../notesSlides/notesSlide8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89.xml"/><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90.xml"/><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3" Type="http://schemas.openxmlformats.org/officeDocument/2006/relationships/image" Target="../media/image184.wmf"/><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s://distancesampling.org/" TargetMode="External"/><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https://twitter.com/DistanceSamp" TargetMode="Externa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7.xml"/></Relationships>
</file>

<file path=ppt/slides/_rels/slide141.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186.wmf"/><Relationship Id="rId2" Type="http://schemas.openxmlformats.org/officeDocument/2006/relationships/oleObject" Target="../embeddings/oleObject87.bin"/><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3" Type="http://schemas.openxmlformats.org/officeDocument/2006/relationships/image" Target="../media/image187.wmf"/><Relationship Id="rId7" Type="http://schemas.openxmlformats.org/officeDocument/2006/relationships/image" Target="../media/image189.wmf"/><Relationship Id="rId2" Type="http://schemas.openxmlformats.org/officeDocument/2006/relationships/oleObject" Target="../embeddings/oleObject88.bin"/><Relationship Id="rId1" Type="http://schemas.openxmlformats.org/officeDocument/2006/relationships/slideLayout" Target="../slideLayouts/slideLayout15.xml"/><Relationship Id="rId6" Type="http://schemas.openxmlformats.org/officeDocument/2006/relationships/oleObject" Target="../embeddings/oleObject90.bin"/><Relationship Id="rId5" Type="http://schemas.openxmlformats.org/officeDocument/2006/relationships/image" Target="../media/image188.wmf"/><Relationship Id="rId4" Type="http://schemas.openxmlformats.org/officeDocument/2006/relationships/oleObject" Target="../embeddings/oleObject89.bin"/></Relationships>
</file>

<file path=ppt/slides/_rels/slide144.xml.rels><?xml version="1.0" encoding="UTF-8" standalone="yes"?>
<Relationships xmlns="http://schemas.openxmlformats.org/package/2006/relationships"><Relationship Id="rId3" Type="http://schemas.openxmlformats.org/officeDocument/2006/relationships/image" Target="../media/image190.wmf"/><Relationship Id="rId7" Type="http://schemas.openxmlformats.org/officeDocument/2006/relationships/image" Target="../media/image192.wmf"/><Relationship Id="rId2" Type="http://schemas.openxmlformats.org/officeDocument/2006/relationships/oleObject" Target="../embeddings/oleObject91.bin"/><Relationship Id="rId1" Type="http://schemas.openxmlformats.org/officeDocument/2006/relationships/slideLayout" Target="../slideLayouts/slideLayout25.xml"/><Relationship Id="rId6" Type="http://schemas.openxmlformats.org/officeDocument/2006/relationships/oleObject" Target="../embeddings/oleObject93.bin"/><Relationship Id="rId5" Type="http://schemas.openxmlformats.org/officeDocument/2006/relationships/image" Target="../media/image191.wmf"/><Relationship Id="rId4" Type="http://schemas.openxmlformats.org/officeDocument/2006/relationships/oleObject" Target="../embeddings/oleObject92.bin"/></Relationships>
</file>

<file path=ppt/slides/_rels/slide1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85.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94.xml"/><Relationship Id="rId1" Type="http://schemas.openxmlformats.org/officeDocument/2006/relationships/slideLayout" Target="../slideLayouts/slideLayout1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3.xml"/><Relationship Id="rId5" Type="http://schemas.openxmlformats.org/officeDocument/2006/relationships/image" Target="NULL"/><Relationship Id="rId4" Type="http://schemas.openxmlformats.org/officeDocument/2006/relationships/image" Target="NUL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13.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5.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orkshops.distancesampling.org/online-course/" TargetMode="Externa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195.png"/><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203.pn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distancesampling.org/dbib.html"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205.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slideLayout" Target="../slideLayouts/slideLayout13.xml"/><Relationship Id="rId4" Type="http://schemas.openxmlformats.org/officeDocument/2006/relationships/image" Target="../media/image209.png"/></Relationships>
</file>

<file path=ppt/slides/_rels/slide163.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distancesampling.org/distancelist.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notesSlide" Target="../notesSlides/notesSlide4.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jpe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notesSlide" Target="../notesSlides/notesSlide5.xml"/><Relationship Id="rId4"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notesSlide" Target="../notesSlides/notesSlide6.xml"/><Relationship Id="rId4"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37.wmf"/><Relationship Id="rId5" Type="http://schemas.openxmlformats.org/officeDocument/2006/relationships/slideLayout" Target="../slideLayouts/slideLayout13.xml"/><Relationship Id="rId4" Type="http://schemas.openxmlformats.org/officeDocument/2006/relationships/tags" Target="../tags/tag99.xml"/></Relationships>
</file>

<file path=ppt/slides/_rels/slide24.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image" Target="../media/image38.wmf"/><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notesSlide" Target="../notesSlides/notesSlide7.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slideLayout" Target="../slideLayouts/slideLayout13.xml"/><Relationship Id="rId5" Type="http://schemas.openxmlformats.org/officeDocument/2006/relationships/tags" Target="../tags/tag104.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s>
</file>

<file path=ppt/slides/_rels/slide25.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image" Target="../media/image40.wmf"/><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oleObject" Target="../embeddings/oleObject6.bin"/><Relationship Id="rId2" Type="http://schemas.openxmlformats.org/officeDocument/2006/relationships/tags" Target="../tags/tag111.xml"/><Relationship Id="rId16" Type="http://schemas.openxmlformats.org/officeDocument/2006/relationships/image" Target="../media/image42.png"/><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image" Target="../media/image39.wmf"/><Relationship Id="rId5" Type="http://schemas.openxmlformats.org/officeDocument/2006/relationships/tags" Target="../tags/tag114.xml"/><Relationship Id="rId15" Type="http://schemas.openxmlformats.org/officeDocument/2006/relationships/image" Target="../media/image41.wmf"/><Relationship Id="rId10" Type="http://schemas.openxmlformats.org/officeDocument/2006/relationships/oleObject" Target="../embeddings/oleObject5.bin"/><Relationship Id="rId4" Type="http://schemas.openxmlformats.org/officeDocument/2006/relationships/tags" Target="../tags/tag113.xml"/><Relationship Id="rId9" Type="http://schemas.openxmlformats.org/officeDocument/2006/relationships/slideLayout" Target="../slideLayouts/slideLayout23.xml"/><Relationship Id="rId14" Type="http://schemas.openxmlformats.org/officeDocument/2006/relationships/oleObject" Target="../embeddings/oleObject7.bin"/></Relationships>
</file>

<file path=ppt/slides/_rels/slide26.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18" Type="http://schemas.openxmlformats.org/officeDocument/2006/relationships/oleObject" Target="../embeddings/oleObject9.bin"/><Relationship Id="rId3" Type="http://schemas.openxmlformats.org/officeDocument/2006/relationships/tags" Target="../tags/tag120.xml"/><Relationship Id="rId21" Type="http://schemas.openxmlformats.org/officeDocument/2006/relationships/image" Target="../media/image45.wmf"/><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image" Target="../media/image43.wmf"/><Relationship Id="rId25" Type="http://schemas.openxmlformats.org/officeDocument/2006/relationships/image" Target="../media/image47.wmf"/><Relationship Id="rId2" Type="http://schemas.openxmlformats.org/officeDocument/2006/relationships/tags" Target="../tags/tag119.xml"/><Relationship Id="rId16" Type="http://schemas.openxmlformats.org/officeDocument/2006/relationships/oleObject" Target="../embeddings/oleObject8.bin"/><Relationship Id="rId20" Type="http://schemas.openxmlformats.org/officeDocument/2006/relationships/oleObject" Target="../embeddings/oleObject10.bin"/><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24" Type="http://schemas.openxmlformats.org/officeDocument/2006/relationships/oleObject" Target="../embeddings/oleObject12.bin"/><Relationship Id="rId5" Type="http://schemas.openxmlformats.org/officeDocument/2006/relationships/tags" Target="../tags/tag122.xml"/><Relationship Id="rId15" Type="http://schemas.openxmlformats.org/officeDocument/2006/relationships/notesSlide" Target="../notesSlides/notesSlide8.xml"/><Relationship Id="rId23" Type="http://schemas.openxmlformats.org/officeDocument/2006/relationships/image" Target="../media/image46.wmf"/><Relationship Id="rId10" Type="http://schemas.openxmlformats.org/officeDocument/2006/relationships/tags" Target="../tags/tag127.xml"/><Relationship Id="rId19" Type="http://schemas.openxmlformats.org/officeDocument/2006/relationships/image" Target="../media/image44.wmf"/><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slideLayout" Target="../slideLayouts/slideLayout23.xml"/><Relationship Id="rId22"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133.xml"/><Relationship Id="rId7" Type="http://schemas.openxmlformats.org/officeDocument/2006/relationships/slideLayout" Target="../slideLayouts/slideLayout24.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image" Target="../media/image49.wmf"/><Relationship Id="rId5" Type="http://schemas.openxmlformats.org/officeDocument/2006/relationships/tags" Target="../tags/tag135.xml"/><Relationship Id="rId10" Type="http://schemas.openxmlformats.org/officeDocument/2006/relationships/image" Target="../media/image48.wmf"/><Relationship Id="rId4" Type="http://schemas.openxmlformats.org/officeDocument/2006/relationships/tags" Target="../tags/tag134.xml"/><Relationship Id="rId9" Type="http://schemas.openxmlformats.org/officeDocument/2006/relationships/oleObject" Target="../embeddings/oleObject13.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52.wmf"/><Relationship Id="rId3" Type="http://schemas.openxmlformats.org/officeDocument/2006/relationships/tags" Target="../tags/tag139.xml"/><Relationship Id="rId7" Type="http://schemas.openxmlformats.org/officeDocument/2006/relationships/slideLayout" Target="../slideLayouts/slideLayout23.xml"/><Relationship Id="rId12" Type="http://schemas.openxmlformats.org/officeDocument/2006/relationships/oleObject" Target="../embeddings/oleObject16.bin"/><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51.wmf"/><Relationship Id="rId5" Type="http://schemas.openxmlformats.org/officeDocument/2006/relationships/tags" Target="../tags/tag141.xml"/><Relationship Id="rId10" Type="http://schemas.openxmlformats.org/officeDocument/2006/relationships/oleObject" Target="../embeddings/oleObject15.bin"/><Relationship Id="rId4" Type="http://schemas.openxmlformats.org/officeDocument/2006/relationships/tags" Target="../tags/tag140.xml"/><Relationship Id="rId9" Type="http://schemas.openxmlformats.org/officeDocument/2006/relationships/image" Target="../media/image50.wmf"/></Relationships>
</file>

<file path=ppt/slides/_rels/slide29.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tags" Target="../tags/tag155.xml"/><Relationship Id="rId18" Type="http://schemas.openxmlformats.org/officeDocument/2006/relationships/image" Target="../media/image53.wmf"/><Relationship Id="rId26" Type="http://schemas.openxmlformats.org/officeDocument/2006/relationships/image" Target="../media/image57.wmf"/><Relationship Id="rId3" Type="http://schemas.openxmlformats.org/officeDocument/2006/relationships/tags" Target="../tags/tag145.xml"/><Relationship Id="rId21" Type="http://schemas.openxmlformats.org/officeDocument/2006/relationships/oleObject" Target="../embeddings/oleObject19.bin"/><Relationship Id="rId7" Type="http://schemas.openxmlformats.org/officeDocument/2006/relationships/tags" Target="../tags/tag149.xml"/><Relationship Id="rId12" Type="http://schemas.openxmlformats.org/officeDocument/2006/relationships/tags" Target="../tags/tag154.xml"/><Relationship Id="rId17" Type="http://schemas.openxmlformats.org/officeDocument/2006/relationships/oleObject" Target="../embeddings/oleObject17.bin"/><Relationship Id="rId25" Type="http://schemas.openxmlformats.org/officeDocument/2006/relationships/oleObject" Target="../embeddings/oleObject21.bin"/><Relationship Id="rId2" Type="http://schemas.openxmlformats.org/officeDocument/2006/relationships/tags" Target="../tags/tag144.xml"/><Relationship Id="rId16" Type="http://schemas.openxmlformats.org/officeDocument/2006/relationships/notesSlide" Target="../notesSlides/notesSlide10.xml"/><Relationship Id="rId20" Type="http://schemas.openxmlformats.org/officeDocument/2006/relationships/image" Target="../media/image54.wmf"/><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24" Type="http://schemas.openxmlformats.org/officeDocument/2006/relationships/image" Target="../media/image56.wmf"/><Relationship Id="rId5" Type="http://schemas.openxmlformats.org/officeDocument/2006/relationships/tags" Target="../tags/tag147.xml"/><Relationship Id="rId15" Type="http://schemas.openxmlformats.org/officeDocument/2006/relationships/slideLayout" Target="../slideLayouts/slideLayout23.xml"/><Relationship Id="rId23" Type="http://schemas.openxmlformats.org/officeDocument/2006/relationships/oleObject" Target="../embeddings/oleObject20.bin"/><Relationship Id="rId10" Type="http://schemas.openxmlformats.org/officeDocument/2006/relationships/tags" Target="../tags/tag152.xml"/><Relationship Id="rId19" Type="http://schemas.openxmlformats.org/officeDocument/2006/relationships/oleObject" Target="../embeddings/oleObject18.bin"/><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tags" Target="../tags/tag156.xml"/><Relationship Id="rId22" Type="http://schemas.openxmlformats.org/officeDocument/2006/relationships/image" Target="../media/image55.wmf"/></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image" Target="../media/image58.gif"/><Relationship Id="rId4"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tags" Target="../tags/tag172.xml"/><Relationship Id="rId18" Type="http://schemas.openxmlformats.org/officeDocument/2006/relationships/tags" Target="../tags/tag177.xml"/><Relationship Id="rId26" Type="http://schemas.openxmlformats.org/officeDocument/2006/relationships/tags" Target="../tags/tag185.xml"/><Relationship Id="rId3" Type="http://schemas.openxmlformats.org/officeDocument/2006/relationships/tags" Target="../tags/tag162.xml"/><Relationship Id="rId21" Type="http://schemas.openxmlformats.org/officeDocument/2006/relationships/tags" Target="../tags/tag180.xml"/><Relationship Id="rId34" Type="http://schemas.openxmlformats.org/officeDocument/2006/relationships/tags" Target="../tags/tag193.xml"/><Relationship Id="rId7" Type="http://schemas.openxmlformats.org/officeDocument/2006/relationships/tags" Target="../tags/tag166.xml"/><Relationship Id="rId12" Type="http://schemas.openxmlformats.org/officeDocument/2006/relationships/tags" Target="../tags/tag171.xml"/><Relationship Id="rId17" Type="http://schemas.openxmlformats.org/officeDocument/2006/relationships/tags" Target="../tags/tag176.xml"/><Relationship Id="rId25" Type="http://schemas.openxmlformats.org/officeDocument/2006/relationships/tags" Target="../tags/tag184.xml"/><Relationship Id="rId33" Type="http://schemas.openxmlformats.org/officeDocument/2006/relationships/tags" Target="../tags/tag192.xml"/><Relationship Id="rId2" Type="http://schemas.openxmlformats.org/officeDocument/2006/relationships/tags" Target="../tags/tag161.xml"/><Relationship Id="rId16" Type="http://schemas.openxmlformats.org/officeDocument/2006/relationships/tags" Target="../tags/tag175.xml"/><Relationship Id="rId20" Type="http://schemas.openxmlformats.org/officeDocument/2006/relationships/tags" Target="../tags/tag179.xml"/><Relationship Id="rId29" Type="http://schemas.openxmlformats.org/officeDocument/2006/relationships/tags" Target="../tags/tag188.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24" Type="http://schemas.openxmlformats.org/officeDocument/2006/relationships/tags" Target="../tags/tag183.xml"/><Relationship Id="rId32" Type="http://schemas.openxmlformats.org/officeDocument/2006/relationships/tags" Target="../tags/tag191.xml"/><Relationship Id="rId5" Type="http://schemas.openxmlformats.org/officeDocument/2006/relationships/tags" Target="../tags/tag164.xml"/><Relationship Id="rId15" Type="http://schemas.openxmlformats.org/officeDocument/2006/relationships/tags" Target="../tags/tag174.xml"/><Relationship Id="rId23" Type="http://schemas.openxmlformats.org/officeDocument/2006/relationships/tags" Target="../tags/tag182.xml"/><Relationship Id="rId28" Type="http://schemas.openxmlformats.org/officeDocument/2006/relationships/tags" Target="../tags/tag187.xml"/><Relationship Id="rId10" Type="http://schemas.openxmlformats.org/officeDocument/2006/relationships/tags" Target="../tags/tag169.xml"/><Relationship Id="rId19" Type="http://schemas.openxmlformats.org/officeDocument/2006/relationships/tags" Target="../tags/tag178.xml"/><Relationship Id="rId31" Type="http://schemas.openxmlformats.org/officeDocument/2006/relationships/tags" Target="../tags/tag190.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tags" Target="../tags/tag173.xml"/><Relationship Id="rId22" Type="http://schemas.openxmlformats.org/officeDocument/2006/relationships/tags" Target="../tags/tag181.xml"/><Relationship Id="rId27" Type="http://schemas.openxmlformats.org/officeDocument/2006/relationships/tags" Target="../tags/tag186.xml"/><Relationship Id="rId30" Type="http://schemas.openxmlformats.org/officeDocument/2006/relationships/tags" Target="../tags/tag189.xml"/><Relationship Id="rId35"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oleObject" Target="../embeddings/oleObject23.bin"/><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image" Target="../media/image59.wmf"/><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oleObject" Target="../embeddings/oleObject22.bin"/><Relationship Id="rId5" Type="http://schemas.openxmlformats.org/officeDocument/2006/relationships/tags" Target="../tags/tag198.xml"/><Relationship Id="rId10" Type="http://schemas.openxmlformats.org/officeDocument/2006/relationships/slideLayout" Target="../slideLayouts/slideLayout23.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image" Target="../media/image60.wmf"/></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3.xml"/><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3" Type="http://schemas.openxmlformats.org/officeDocument/2006/relationships/tags" Target="../tags/tag218.xml"/><Relationship Id="rId18" Type="http://schemas.openxmlformats.org/officeDocument/2006/relationships/tags" Target="../tags/tag223.xml"/><Relationship Id="rId26" Type="http://schemas.openxmlformats.org/officeDocument/2006/relationships/tags" Target="../tags/tag231.xml"/><Relationship Id="rId39" Type="http://schemas.openxmlformats.org/officeDocument/2006/relationships/tags" Target="../tags/tag244.xml"/><Relationship Id="rId21" Type="http://schemas.openxmlformats.org/officeDocument/2006/relationships/tags" Target="../tags/tag226.xml"/><Relationship Id="rId34" Type="http://schemas.openxmlformats.org/officeDocument/2006/relationships/tags" Target="../tags/tag239.xml"/><Relationship Id="rId42" Type="http://schemas.openxmlformats.org/officeDocument/2006/relationships/tags" Target="../tags/tag247.xml"/><Relationship Id="rId47" Type="http://schemas.openxmlformats.org/officeDocument/2006/relationships/tags" Target="../tags/tag252.xml"/><Relationship Id="rId50" Type="http://schemas.openxmlformats.org/officeDocument/2006/relationships/tags" Target="../tags/tag255.xml"/><Relationship Id="rId55" Type="http://schemas.openxmlformats.org/officeDocument/2006/relationships/tags" Target="../tags/tag260.xml"/><Relationship Id="rId63" Type="http://schemas.openxmlformats.org/officeDocument/2006/relationships/image" Target="../media/image66.emf"/><Relationship Id="rId7" Type="http://schemas.openxmlformats.org/officeDocument/2006/relationships/tags" Target="../tags/tag212.xml"/><Relationship Id="rId2" Type="http://schemas.openxmlformats.org/officeDocument/2006/relationships/tags" Target="../tags/tag207.xml"/><Relationship Id="rId16" Type="http://schemas.openxmlformats.org/officeDocument/2006/relationships/tags" Target="../tags/tag221.xml"/><Relationship Id="rId20" Type="http://schemas.openxmlformats.org/officeDocument/2006/relationships/tags" Target="../tags/tag225.xml"/><Relationship Id="rId29" Type="http://schemas.openxmlformats.org/officeDocument/2006/relationships/tags" Target="../tags/tag234.xml"/><Relationship Id="rId41" Type="http://schemas.openxmlformats.org/officeDocument/2006/relationships/tags" Target="../tags/tag246.xml"/><Relationship Id="rId54" Type="http://schemas.openxmlformats.org/officeDocument/2006/relationships/tags" Target="../tags/tag259.xml"/><Relationship Id="rId62" Type="http://schemas.openxmlformats.org/officeDocument/2006/relationships/image" Target="../media/image65.emf"/><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24" Type="http://schemas.openxmlformats.org/officeDocument/2006/relationships/tags" Target="../tags/tag229.xml"/><Relationship Id="rId32" Type="http://schemas.openxmlformats.org/officeDocument/2006/relationships/tags" Target="../tags/tag237.xml"/><Relationship Id="rId37" Type="http://schemas.openxmlformats.org/officeDocument/2006/relationships/tags" Target="../tags/tag242.xml"/><Relationship Id="rId40" Type="http://schemas.openxmlformats.org/officeDocument/2006/relationships/tags" Target="../tags/tag245.xml"/><Relationship Id="rId45" Type="http://schemas.openxmlformats.org/officeDocument/2006/relationships/tags" Target="../tags/tag250.xml"/><Relationship Id="rId53" Type="http://schemas.openxmlformats.org/officeDocument/2006/relationships/tags" Target="../tags/tag258.xml"/><Relationship Id="rId58" Type="http://schemas.openxmlformats.org/officeDocument/2006/relationships/tags" Target="../tags/tag263.xml"/><Relationship Id="rId5" Type="http://schemas.openxmlformats.org/officeDocument/2006/relationships/tags" Target="../tags/tag210.xml"/><Relationship Id="rId15" Type="http://schemas.openxmlformats.org/officeDocument/2006/relationships/tags" Target="../tags/tag220.xml"/><Relationship Id="rId23" Type="http://schemas.openxmlformats.org/officeDocument/2006/relationships/tags" Target="../tags/tag228.xml"/><Relationship Id="rId28" Type="http://schemas.openxmlformats.org/officeDocument/2006/relationships/tags" Target="../tags/tag233.xml"/><Relationship Id="rId36" Type="http://schemas.openxmlformats.org/officeDocument/2006/relationships/tags" Target="../tags/tag241.xml"/><Relationship Id="rId49" Type="http://schemas.openxmlformats.org/officeDocument/2006/relationships/tags" Target="../tags/tag254.xml"/><Relationship Id="rId57" Type="http://schemas.openxmlformats.org/officeDocument/2006/relationships/tags" Target="../tags/tag262.xml"/><Relationship Id="rId61" Type="http://schemas.openxmlformats.org/officeDocument/2006/relationships/slideLayout" Target="../slideLayouts/slideLayout13.xml"/><Relationship Id="rId10" Type="http://schemas.openxmlformats.org/officeDocument/2006/relationships/tags" Target="../tags/tag215.xml"/><Relationship Id="rId19" Type="http://schemas.openxmlformats.org/officeDocument/2006/relationships/tags" Target="../tags/tag224.xml"/><Relationship Id="rId31" Type="http://schemas.openxmlformats.org/officeDocument/2006/relationships/tags" Target="../tags/tag236.xml"/><Relationship Id="rId44" Type="http://schemas.openxmlformats.org/officeDocument/2006/relationships/tags" Target="../tags/tag249.xml"/><Relationship Id="rId52" Type="http://schemas.openxmlformats.org/officeDocument/2006/relationships/tags" Target="../tags/tag257.xml"/><Relationship Id="rId60" Type="http://schemas.openxmlformats.org/officeDocument/2006/relationships/tags" Target="../tags/tag26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 Id="rId22" Type="http://schemas.openxmlformats.org/officeDocument/2006/relationships/tags" Target="../tags/tag227.xml"/><Relationship Id="rId27" Type="http://schemas.openxmlformats.org/officeDocument/2006/relationships/tags" Target="../tags/tag232.xml"/><Relationship Id="rId30" Type="http://schemas.openxmlformats.org/officeDocument/2006/relationships/tags" Target="../tags/tag235.xml"/><Relationship Id="rId35" Type="http://schemas.openxmlformats.org/officeDocument/2006/relationships/tags" Target="../tags/tag240.xml"/><Relationship Id="rId43" Type="http://schemas.openxmlformats.org/officeDocument/2006/relationships/tags" Target="../tags/tag248.xml"/><Relationship Id="rId48" Type="http://schemas.openxmlformats.org/officeDocument/2006/relationships/tags" Target="../tags/tag253.xml"/><Relationship Id="rId56" Type="http://schemas.openxmlformats.org/officeDocument/2006/relationships/tags" Target="../tags/tag261.xml"/><Relationship Id="rId8" Type="http://schemas.openxmlformats.org/officeDocument/2006/relationships/tags" Target="../tags/tag213.xml"/><Relationship Id="rId51" Type="http://schemas.openxmlformats.org/officeDocument/2006/relationships/tags" Target="../tags/tag256.xml"/><Relationship Id="rId3" Type="http://schemas.openxmlformats.org/officeDocument/2006/relationships/tags" Target="../tags/tag208.xml"/><Relationship Id="rId12" Type="http://schemas.openxmlformats.org/officeDocument/2006/relationships/tags" Target="../tags/tag217.xml"/><Relationship Id="rId17" Type="http://schemas.openxmlformats.org/officeDocument/2006/relationships/tags" Target="../tags/tag222.xml"/><Relationship Id="rId25" Type="http://schemas.openxmlformats.org/officeDocument/2006/relationships/tags" Target="../tags/tag230.xml"/><Relationship Id="rId33" Type="http://schemas.openxmlformats.org/officeDocument/2006/relationships/tags" Target="../tags/tag238.xml"/><Relationship Id="rId38" Type="http://schemas.openxmlformats.org/officeDocument/2006/relationships/tags" Target="../tags/tag243.xml"/><Relationship Id="rId46" Type="http://schemas.openxmlformats.org/officeDocument/2006/relationships/tags" Target="../tags/tag251.xml"/><Relationship Id="rId59" Type="http://schemas.openxmlformats.org/officeDocument/2006/relationships/tags" Target="../tags/tag264.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69.wmf"/><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oleObject" Target="../embeddings/oleObject25.bin"/><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image" Target="../media/image68.emf"/><Relationship Id="rId5" Type="http://schemas.openxmlformats.org/officeDocument/2006/relationships/tags" Target="../tags/tag270.xml"/><Relationship Id="rId10" Type="http://schemas.openxmlformats.org/officeDocument/2006/relationships/image" Target="../media/image67.wmf"/><Relationship Id="rId4" Type="http://schemas.openxmlformats.org/officeDocument/2006/relationships/tags" Target="../tags/tag269.xml"/><Relationship Id="rId9" Type="http://schemas.openxmlformats.org/officeDocument/2006/relationships/oleObject" Target="../embeddings/oleObject24.bin"/><Relationship Id="rId14" Type="http://schemas.openxmlformats.org/officeDocument/2006/relationships/image" Target="../media/image66.emf"/></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10" Type="http://schemas.openxmlformats.org/officeDocument/2006/relationships/image" Target="../media/image71.jpeg"/><Relationship Id="rId4" Type="http://schemas.openxmlformats.org/officeDocument/2006/relationships/tags" Target="../tags/tag276.xml"/><Relationship Id="rId9" Type="http://schemas.openxmlformats.org/officeDocument/2006/relationships/image" Target="../media/image70.jpeg"/></Relationships>
</file>

<file path=ppt/slides/_rels/slide39.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tags" Target="../tags/tag282.xml"/><Relationship Id="rId7" Type="http://schemas.openxmlformats.org/officeDocument/2006/relationships/slideLayout" Target="../slideLayouts/slideLayout13.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9" Type="http://schemas.openxmlformats.org/officeDocument/2006/relationships/image" Target="../media/image73.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tags" Target="../tags/tag293.xml"/><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image" Target="../media/image76.pn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image" Target="../media/image75.jpeg"/><Relationship Id="rId5" Type="http://schemas.openxmlformats.org/officeDocument/2006/relationships/tags" Target="../tags/tag290.xml"/><Relationship Id="rId10" Type="http://schemas.openxmlformats.org/officeDocument/2006/relationships/image" Target="../media/image74.jpeg"/><Relationship Id="rId4" Type="http://schemas.openxmlformats.org/officeDocument/2006/relationships/tags" Target="../tags/tag289.xml"/><Relationship Id="rId9"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tags" Target="../tags/tag296.xml"/><Relationship Id="rId7" Type="http://schemas.openxmlformats.org/officeDocument/2006/relationships/slideLayout" Target="../slideLayouts/slideLayout1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10" Type="http://schemas.openxmlformats.org/officeDocument/2006/relationships/image" Target="../media/image79.png"/><Relationship Id="rId4" Type="http://schemas.openxmlformats.org/officeDocument/2006/relationships/tags" Target="../tags/tag297.xml"/><Relationship Id="rId9" Type="http://schemas.openxmlformats.org/officeDocument/2006/relationships/image" Target="../media/image78.jpeg"/></Relationships>
</file>

<file path=ppt/slides/_rels/slide42.xml.rels><?xml version="1.0" encoding="UTF-8" standalone="yes"?>
<Relationships xmlns="http://schemas.openxmlformats.org/package/2006/relationships"><Relationship Id="rId8" Type="http://schemas.openxmlformats.org/officeDocument/2006/relationships/tags" Target="../tags/tag307.xml"/><Relationship Id="rId13" Type="http://schemas.openxmlformats.org/officeDocument/2006/relationships/tags" Target="../tags/tag312.xml"/><Relationship Id="rId18" Type="http://schemas.openxmlformats.org/officeDocument/2006/relationships/tags" Target="../tags/tag317.xml"/><Relationship Id="rId26" Type="http://schemas.openxmlformats.org/officeDocument/2006/relationships/tags" Target="../tags/tag325.xml"/><Relationship Id="rId39" Type="http://schemas.openxmlformats.org/officeDocument/2006/relationships/image" Target="../media/image85.wmf"/><Relationship Id="rId3" Type="http://schemas.openxmlformats.org/officeDocument/2006/relationships/tags" Target="../tags/tag302.xml"/><Relationship Id="rId21" Type="http://schemas.openxmlformats.org/officeDocument/2006/relationships/tags" Target="../tags/tag320.xml"/><Relationship Id="rId34" Type="http://schemas.openxmlformats.org/officeDocument/2006/relationships/oleObject" Target="../embeddings/oleObject29.bin"/><Relationship Id="rId42" Type="http://schemas.openxmlformats.org/officeDocument/2006/relationships/oleObject" Target="../embeddings/oleObject33.bin"/><Relationship Id="rId7" Type="http://schemas.openxmlformats.org/officeDocument/2006/relationships/tags" Target="../tags/tag306.xml"/><Relationship Id="rId12" Type="http://schemas.openxmlformats.org/officeDocument/2006/relationships/tags" Target="../tags/tag311.xml"/><Relationship Id="rId17" Type="http://schemas.openxmlformats.org/officeDocument/2006/relationships/tags" Target="../tags/tag316.xml"/><Relationship Id="rId25" Type="http://schemas.openxmlformats.org/officeDocument/2006/relationships/tags" Target="../tags/tag324.xml"/><Relationship Id="rId33" Type="http://schemas.openxmlformats.org/officeDocument/2006/relationships/image" Target="../media/image82.wmf"/><Relationship Id="rId38" Type="http://schemas.openxmlformats.org/officeDocument/2006/relationships/oleObject" Target="../embeddings/oleObject31.bin"/><Relationship Id="rId2" Type="http://schemas.openxmlformats.org/officeDocument/2006/relationships/tags" Target="../tags/tag301.xml"/><Relationship Id="rId16" Type="http://schemas.openxmlformats.org/officeDocument/2006/relationships/tags" Target="../tags/tag315.xml"/><Relationship Id="rId20" Type="http://schemas.openxmlformats.org/officeDocument/2006/relationships/tags" Target="../tags/tag319.xml"/><Relationship Id="rId29" Type="http://schemas.openxmlformats.org/officeDocument/2006/relationships/image" Target="../media/image80.wmf"/><Relationship Id="rId41" Type="http://schemas.openxmlformats.org/officeDocument/2006/relationships/image" Target="../media/image86.wmf"/><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tags" Target="../tags/tag310.xml"/><Relationship Id="rId24" Type="http://schemas.openxmlformats.org/officeDocument/2006/relationships/tags" Target="../tags/tag323.xml"/><Relationship Id="rId32" Type="http://schemas.openxmlformats.org/officeDocument/2006/relationships/oleObject" Target="../embeddings/oleObject28.bin"/><Relationship Id="rId37" Type="http://schemas.openxmlformats.org/officeDocument/2006/relationships/image" Target="../media/image84.wmf"/><Relationship Id="rId40" Type="http://schemas.openxmlformats.org/officeDocument/2006/relationships/oleObject" Target="../embeddings/oleObject32.bin"/><Relationship Id="rId5" Type="http://schemas.openxmlformats.org/officeDocument/2006/relationships/tags" Target="../tags/tag304.xml"/><Relationship Id="rId15" Type="http://schemas.openxmlformats.org/officeDocument/2006/relationships/tags" Target="../tags/tag314.xml"/><Relationship Id="rId23" Type="http://schemas.openxmlformats.org/officeDocument/2006/relationships/tags" Target="../tags/tag322.xml"/><Relationship Id="rId28" Type="http://schemas.openxmlformats.org/officeDocument/2006/relationships/oleObject" Target="../embeddings/oleObject26.bin"/><Relationship Id="rId36" Type="http://schemas.openxmlformats.org/officeDocument/2006/relationships/oleObject" Target="../embeddings/oleObject30.bin"/><Relationship Id="rId10" Type="http://schemas.openxmlformats.org/officeDocument/2006/relationships/tags" Target="../tags/tag309.xml"/><Relationship Id="rId19" Type="http://schemas.openxmlformats.org/officeDocument/2006/relationships/tags" Target="../tags/tag318.xml"/><Relationship Id="rId31" Type="http://schemas.openxmlformats.org/officeDocument/2006/relationships/image" Target="../media/image81.wmf"/><Relationship Id="rId4" Type="http://schemas.openxmlformats.org/officeDocument/2006/relationships/tags" Target="../tags/tag303.xml"/><Relationship Id="rId9" Type="http://schemas.openxmlformats.org/officeDocument/2006/relationships/tags" Target="../tags/tag308.xml"/><Relationship Id="rId14" Type="http://schemas.openxmlformats.org/officeDocument/2006/relationships/tags" Target="../tags/tag313.xml"/><Relationship Id="rId22" Type="http://schemas.openxmlformats.org/officeDocument/2006/relationships/tags" Target="../tags/tag321.xml"/><Relationship Id="rId27" Type="http://schemas.openxmlformats.org/officeDocument/2006/relationships/slideLayout" Target="../slideLayouts/slideLayout23.xml"/><Relationship Id="rId30" Type="http://schemas.openxmlformats.org/officeDocument/2006/relationships/oleObject" Target="../embeddings/oleObject27.bin"/><Relationship Id="rId35" Type="http://schemas.openxmlformats.org/officeDocument/2006/relationships/image" Target="../media/image83.wmf"/><Relationship Id="rId43" Type="http://schemas.openxmlformats.org/officeDocument/2006/relationships/image" Target="../media/image87.wmf"/></Relationships>
</file>

<file path=ppt/slides/_rels/slide43.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4"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330.xml"/><Relationship Id="rId1" Type="http://schemas.openxmlformats.org/officeDocument/2006/relationships/tags" Target="../tags/tag329.xml"/><Relationship Id="rId4" Type="http://schemas.openxmlformats.org/officeDocument/2006/relationships/notesSlide" Target="../notesSlides/notesSlide11.xml"/></Relationships>
</file>

<file path=ppt/slides/_rels/slide45.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slideLayout" Target="../slideLayouts/slideLayout37.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17" Type="http://schemas.openxmlformats.org/officeDocument/2006/relationships/image" Target="../media/image89.wmf"/><Relationship Id="rId2" Type="http://schemas.openxmlformats.org/officeDocument/2006/relationships/tags" Target="../tags/tag332.xml"/><Relationship Id="rId16" Type="http://schemas.openxmlformats.org/officeDocument/2006/relationships/oleObject" Target="../embeddings/oleObject35.bin"/><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image" Target="../media/image88.wmf"/><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oleObject" Target="../embeddings/oleObject34.bin"/></Relationships>
</file>

<file path=ppt/slides/_rels/slide46.xml.rels><?xml version="1.0" encoding="UTF-8" standalone="yes"?>
<Relationships xmlns="http://schemas.openxmlformats.org/package/2006/relationships"><Relationship Id="rId8" Type="http://schemas.openxmlformats.org/officeDocument/2006/relationships/tags" Target="../tags/tag350.xml"/><Relationship Id="rId13" Type="http://schemas.openxmlformats.org/officeDocument/2006/relationships/tags" Target="../tags/tag355.xml"/><Relationship Id="rId18" Type="http://schemas.openxmlformats.org/officeDocument/2006/relationships/tags" Target="../tags/tag360.xml"/><Relationship Id="rId26" Type="http://schemas.openxmlformats.org/officeDocument/2006/relationships/image" Target="../media/image90.wmf"/><Relationship Id="rId3" Type="http://schemas.openxmlformats.org/officeDocument/2006/relationships/tags" Target="../tags/tag345.xml"/><Relationship Id="rId21" Type="http://schemas.openxmlformats.org/officeDocument/2006/relationships/tags" Target="../tags/tag363.xml"/><Relationship Id="rId34" Type="http://schemas.openxmlformats.org/officeDocument/2006/relationships/image" Target="../media/image94.wmf"/><Relationship Id="rId7" Type="http://schemas.openxmlformats.org/officeDocument/2006/relationships/tags" Target="../tags/tag349.xml"/><Relationship Id="rId12" Type="http://schemas.openxmlformats.org/officeDocument/2006/relationships/tags" Target="../tags/tag354.xml"/><Relationship Id="rId17" Type="http://schemas.openxmlformats.org/officeDocument/2006/relationships/tags" Target="../tags/tag359.xml"/><Relationship Id="rId25" Type="http://schemas.openxmlformats.org/officeDocument/2006/relationships/oleObject" Target="../embeddings/oleObject36.bin"/><Relationship Id="rId33" Type="http://schemas.openxmlformats.org/officeDocument/2006/relationships/oleObject" Target="../embeddings/oleObject40.bin"/><Relationship Id="rId2" Type="http://schemas.openxmlformats.org/officeDocument/2006/relationships/tags" Target="../tags/tag344.xml"/><Relationship Id="rId16" Type="http://schemas.openxmlformats.org/officeDocument/2006/relationships/tags" Target="../tags/tag358.xml"/><Relationship Id="rId20" Type="http://schemas.openxmlformats.org/officeDocument/2006/relationships/tags" Target="../tags/tag362.xml"/><Relationship Id="rId29" Type="http://schemas.openxmlformats.org/officeDocument/2006/relationships/oleObject" Target="../embeddings/oleObject38.bin"/><Relationship Id="rId1" Type="http://schemas.openxmlformats.org/officeDocument/2006/relationships/tags" Target="../tags/tag343.xml"/><Relationship Id="rId6" Type="http://schemas.openxmlformats.org/officeDocument/2006/relationships/tags" Target="../tags/tag348.xml"/><Relationship Id="rId11" Type="http://schemas.openxmlformats.org/officeDocument/2006/relationships/tags" Target="../tags/tag353.xml"/><Relationship Id="rId24" Type="http://schemas.openxmlformats.org/officeDocument/2006/relationships/slideLayout" Target="../slideLayouts/slideLayout39.xml"/><Relationship Id="rId32" Type="http://schemas.openxmlformats.org/officeDocument/2006/relationships/image" Target="../media/image93.wmf"/><Relationship Id="rId5" Type="http://schemas.openxmlformats.org/officeDocument/2006/relationships/tags" Target="../tags/tag347.xml"/><Relationship Id="rId15" Type="http://schemas.openxmlformats.org/officeDocument/2006/relationships/tags" Target="../tags/tag357.xml"/><Relationship Id="rId23" Type="http://schemas.openxmlformats.org/officeDocument/2006/relationships/tags" Target="../tags/tag365.xml"/><Relationship Id="rId28" Type="http://schemas.openxmlformats.org/officeDocument/2006/relationships/image" Target="../media/image91.wmf"/><Relationship Id="rId10" Type="http://schemas.openxmlformats.org/officeDocument/2006/relationships/tags" Target="../tags/tag352.xml"/><Relationship Id="rId19" Type="http://schemas.openxmlformats.org/officeDocument/2006/relationships/tags" Target="../tags/tag361.xml"/><Relationship Id="rId31" Type="http://schemas.openxmlformats.org/officeDocument/2006/relationships/oleObject" Target="../embeddings/oleObject39.bin"/><Relationship Id="rId4" Type="http://schemas.openxmlformats.org/officeDocument/2006/relationships/tags" Target="../tags/tag346.xml"/><Relationship Id="rId9" Type="http://schemas.openxmlformats.org/officeDocument/2006/relationships/tags" Target="../tags/tag351.xml"/><Relationship Id="rId14" Type="http://schemas.openxmlformats.org/officeDocument/2006/relationships/tags" Target="../tags/tag356.xml"/><Relationship Id="rId22" Type="http://schemas.openxmlformats.org/officeDocument/2006/relationships/tags" Target="../tags/tag364.xml"/><Relationship Id="rId27" Type="http://schemas.openxmlformats.org/officeDocument/2006/relationships/oleObject" Target="../embeddings/oleObject37.bin"/><Relationship Id="rId30" Type="http://schemas.openxmlformats.org/officeDocument/2006/relationships/image" Target="../media/image92.wmf"/></Relationships>
</file>

<file path=ppt/slides/_rels/slide47.xml.rels><?xml version="1.0" encoding="UTF-8" standalone="yes"?>
<Relationships xmlns="http://schemas.openxmlformats.org/package/2006/relationships"><Relationship Id="rId8" Type="http://schemas.openxmlformats.org/officeDocument/2006/relationships/tags" Target="../tags/tag373.xml"/><Relationship Id="rId3" Type="http://schemas.openxmlformats.org/officeDocument/2006/relationships/tags" Target="../tags/tag368.xml"/><Relationship Id="rId7" Type="http://schemas.openxmlformats.org/officeDocument/2006/relationships/tags" Target="../tags/tag372.xml"/><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tags" Target="../tags/tag371.xml"/><Relationship Id="rId11" Type="http://schemas.openxmlformats.org/officeDocument/2006/relationships/image" Target="../media/image95.wmf"/><Relationship Id="rId5" Type="http://schemas.openxmlformats.org/officeDocument/2006/relationships/tags" Target="../tags/tag370.xml"/><Relationship Id="rId10" Type="http://schemas.openxmlformats.org/officeDocument/2006/relationships/oleObject" Target="../embeddings/oleObject41.bin"/><Relationship Id="rId4" Type="http://schemas.openxmlformats.org/officeDocument/2006/relationships/tags" Target="../tags/tag369.xml"/><Relationship Id="rId9"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tags" Target="../tags/tag386.xml"/><Relationship Id="rId18" Type="http://schemas.openxmlformats.org/officeDocument/2006/relationships/tags" Target="../tags/tag391.xml"/><Relationship Id="rId26" Type="http://schemas.openxmlformats.org/officeDocument/2006/relationships/image" Target="../media/image97.emf"/><Relationship Id="rId3" Type="http://schemas.openxmlformats.org/officeDocument/2006/relationships/tags" Target="../tags/tag376.xml"/><Relationship Id="rId21" Type="http://schemas.openxmlformats.org/officeDocument/2006/relationships/slideLayout" Target="../slideLayouts/slideLayout27.xml"/><Relationship Id="rId7" Type="http://schemas.openxmlformats.org/officeDocument/2006/relationships/tags" Target="../tags/tag380.xml"/><Relationship Id="rId12" Type="http://schemas.openxmlformats.org/officeDocument/2006/relationships/tags" Target="../tags/tag385.xml"/><Relationship Id="rId17" Type="http://schemas.openxmlformats.org/officeDocument/2006/relationships/tags" Target="../tags/tag390.xml"/><Relationship Id="rId25" Type="http://schemas.openxmlformats.org/officeDocument/2006/relationships/image" Target="../media/image20.emf"/><Relationship Id="rId2" Type="http://schemas.openxmlformats.org/officeDocument/2006/relationships/tags" Target="../tags/tag375.xml"/><Relationship Id="rId16" Type="http://schemas.openxmlformats.org/officeDocument/2006/relationships/tags" Target="../tags/tag389.xml"/><Relationship Id="rId20" Type="http://schemas.openxmlformats.org/officeDocument/2006/relationships/tags" Target="../tags/tag393.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tags" Target="../tags/tag384.xml"/><Relationship Id="rId24" Type="http://schemas.openxmlformats.org/officeDocument/2006/relationships/image" Target="../media/image19.emf"/><Relationship Id="rId5" Type="http://schemas.openxmlformats.org/officeDocument/2006/relationships/tags" Target="../tags/tag378.xml"/><Relationship Id="rId15" Type="http://schemas.openxmlformats.org/officeDocument/2006/relationships/tags" Target="../tags/tag388.xml"/><Relationship Id="rId23" Type="http://schemas.openxmlformats.org/officeDocument/2006/relationships/image" Target="../media/image18.emf"/><Relationship Id="rId10" Type="http://schemas.openxmlformats.org/officeDocument/2006/relationships/tags" Target="../tags/tag383.xml"/><Relationship Id="rId19" Type="http://schemas.openxmlformats.org/officeDocument/2006/relationships/tags" Target="../tags/tag392.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tags" Target="../tags/tag387.xml"/><Relationship Id="rId22" Type="http://schemas.openxmlformats.org/officeDocument/2006/relationships/image" Target="../media/image96.emf"/></Relationships>
</file>

<file path=ppt/slides/_rels/slide49.xml.rels><?xml version="1.0" encoding="UTF-8" standalone="yes"?>
<Relationships xmlns="http://schemas.openxmlformats.org/package/2006/relationships"><Relationship Id="rId8" Type="http://schemas.openxmlformats.org/officeDocument/2006/relationships/tags" Target="../tags/tag401.xml"/><Relationship Id="rId13" Type="http://schemas.openxmlformats.org/officeDocument/2006/relationships/tags" Target="../tags/tag406.xml"/><Relationship Id="rId18" Type="http://schemas.openxmlformats.org/officeDocument/2006/relationships/oleObject" Target="../embeddings/oleObject43.bin"/><Relationship Id="rId3" Type="http://schemas.openxmlformats.org/officeDocument/2006/relationships/tags" Target="../tags/tag396.xml"/><Relationship Id="rId21" Type="http://schemas.openxmlformats.org/officeDocument/2006/relationships/image" Target="../media/image100.wmf"/><Relationship Id="rId7" Type="http://schemas.openxmlformats.org/officeDocument/2006/relationships/tags" Target="../tags/tag400.xml"/><Relationship Id="rId12" Type="http://schemas.openxmlformats.org/officeDocument/2006/relationships/tags" Target="../tags/tag405.xml"/><Relationship Id="rId17" Type="http://schemas.openxmlformats.org/officeDocument/2006/relationships/image" Target="../media/image98.wmf"/><Relationship Id="rId25" Type="http://schemas.openxmlformats.org/officeDocument/2006/relationships/image" Target="../media/image102.wmf"/><Relationship Id="rId2" Type="http://schemas.openxmlformats.org/officeDocument/2006/relationships/tags" Target="../tags/tag395.xml"/><Relationship Id="rId16" Type="http://schemas.openxmlformats.org/officeDocument/2006/relationships/oleObject" Target="../embeddings/oleObject42.bin"/><Relationship Id="rId20" Type="http://schemas.openxmlformats.org/officeDocument/2006/relationships/oleObject" Target="../embeddings/oleObject44.bin"/><Relationship Id="rId1" Type="http://schemas.openxmlformats.org/officeDocument/2006/relationships/tags" Target="../tags/tag394.xml"/><Relationship Id="rId6" Type="http://schemas.openxmlformats.org/officeDocument/2006/relationships/tags" Target="../tags/tag399.xml"/><Relationship Id="rId11" Type="http://schemas.openxmlformats.org/officeDocument/2006/relationships/tags" Target="../tags/tag404.xml"/><Relationship Id="rId24" Type="http://schemas.openxmlformats.org/officeDocument/2006/relationships/oleObject" Target="../embeddings/oleObject46.bin"/><Relationship Id="rId5" Type="http://schemas.openxmlformats.org/officeDocument/2006/relationships/tags" Target="../tags/tag398.xml"/><Relationship Id="rId15" Type="http://schemas.openxmlformats.org/officeDocument/2006/relationships/slideLayout" Target="../slideLayouts/slideLayout37.xml"/><Relationship Id="rId23" Type="http://schemas.openxmlformats.org/officeDocument/2006/relationships/image" Target="../media/image101.wmf"/><Relationship Id="rId10" Type="http://schemas.openxmlformats.org/officeDocument/2006/relationships/tags" Target="../tags/tag403.xml"/><Relationship Id="rId19" Type="http://schemas.openxmlformats.org/officeDocument/2006/relationships/image" Target="../media/image99.wmf"/><Relationship Id="rId4" Type="http://schemas.openxmlformats.org/officeDocument/2006/relationships/tags" Target="../tags/tag397.xml"/><Relationship Id="rId9" Type="http://schemas.openxmlformats.org/officeDocument/2006/relationships/tags" Target="../tags/tag402.xml"/><Relationship Id="rId14" Type="http://schemas.openxmlformats.org/officeDocument/2006/relationships/tags" Target="../tags/tag407.xml"/><Relationship Id="rId22" Type="http://schemas.openxmlformats.org/officeDocument/2006/relationships/oleObject" Target="../embeddings/oleObject45.bin"/></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tags" Target="../tags/tag415.xml"/><Relationship Id="rId13" Type="http://schemas.openxmlformats.org/officeDocument/2006/relationships/tags" Target="../tags/tag420.xml"/><Relationship Id="rId18" Type="http://schemas.openxmlformats.org/officeDocument/2006/relationships/oleObject" Target="../embeddings/oleObject48.bin"/><Relationship Id="rId26" Type="http://schemas.openxmlformats.org/officeDocument/2006/relationships/oleObject" Target="../embeddings/oleObject52.bin"/><Relationship Id="rId3" Type="http://schemas.openxmlformats.org/officeDocument/2006/relationships/tags" Target="../tags/tag410.xml"/><Relationship Id="rId21" Type="http://schemas.openxmlformats.org/officeDocument/2006/relationships/image" Target="../media/image105.wmf"/><Relationship Id="rId7" Type="http://schemas.openxmlformats.org/officeDocument/2006/relationships/tags" Target="../tags/tag414.xml"/><Relationship Id="rId12" Type="http://schemas.openxmlformats.org/officeDocument/2006/relationships/tags" Target="../tags/tag419.xml"/><Relationship Id="rId17" Type="http://schemas.openxmlformats.org/officeDocument/2006/relationships/image" Target="../media/image103.wmf"/><Relationship Id="rId25" Type="http://schemas.openxmlformats.org/officeDocument/2006/relationships/image" Target="../media/image107.wmf"/><Relationship Id="rId2" Type="http://schemas.openxmlformats.org/officeDocument/2006/relationships/tags" Target="../tags/tag409.xml"/><Relationship Id="rId16" Type="http://schemas.openxmlformats.org/officeDocument/2006/relationships/oleObject" Target="../embeddings/oleObject47.bin"/><Relationship Id="rId20" Type="http://schemas.openxmlformats.org/officeDocument/2006/relationships/oleObject" Target="../embeddings/oleObject49.bin"/><Relationship Id="rId29" Type="http://schemas.openxmlformats.org/officeDocument/2006/relationships/image" Target="../media/image109.wmf"/><Relationship Id="rId1" Type="http://schemas.openxmlformats.org/officeDocument/2006/relationships/tags" Target="../tags/tag408.xml"/><Relationship Id="rId6" Type="http://schemas.openxmlformats.org/officeDocument/2006/relationships/tags" Target="../tags/tag413.xml"/><Relationship Id="rId11" Type="http://schemas.openxmlformats.org/officeDocument/2006/relationships/tags" Target="../tags/tag418.xml"/><Relationship Id="rId24" Type="http://schemas.openxmlformats.org/officeDocument/2006/relationships/oleObject" Target="../embeddings/oleObject51.bin"/><Relationship Id="rId5" Type="http://schemas.openxmlformats.org/officeDocument/2006/relationships/tags" Target="../tags/tag412.xml"/><Relationship Id="rId15" Type="http://schemas.openxmlformats.org/officeDocument/2006/relationships/slideLayout" Target="../slideLayouts/slideLayout37.xml"/><Relationship Id="rId23" Type="http://schemas.openxmlformats.org/officeDocument/2006/relationships/image" Target="../media/image106.wmf"/><Relationship Id="rId28" Type="http://schemas.openxmlformats.org/officeDocument/2006/relationships/oleObject" Target="../embeddings/oleObject53.bin"/><Relationship Id="rId10" Type="http://schemas.openxmlformats.org/officeDocument/2006/relationships/tags" Target="../tags/tag417.xml"/><Relationship Id="rId19" Type="http://schemas.openxmlformats.org/officeDocument/2006/relationships/image" Target="../media/image104.wmf"/><Relationship Id="rId31" Type="http://schemas.openxmlformats.org/officeDocument/2006/relationships/image" Target="../media/image110.wmf"/><Relationship Id="rId4" Type="http://schemas.openxmlformats.org/officeDocument/2006/relationships/tags" Target="../tags/tag411.xml"/><Relationship Id="rId9" Type="http://schemas.openxmlformats.org/officeDocument/2006/relationships/tags" Target="../tags/tag416.xml"/><Relationship Id="rId14" Type="http://schemas.openxmlformats.org/officeDocument/2006/relationships/tags" Target="../tags/tag421.xml"/><Relationship Id="rId22" Type="http://schemas.openxmlformats.org/officeDocument/2006/relationships/oleObject" Target="../embeddings/oleObject50.bin"/><Relationship Id="rId27" Type="http://schemas.openxmlformats.org/officeDocument/2006/relationships/image" Target="../media/image108.wmf"/><Relationship Id="rId30" Type="http://schemas.openxmlformats.org/officeDocument/2006/relationships/oleObject" Target="../embeddings/oleObject54.bin"/></Relationships>
</file>

<file path=ppt/slides/_rels/slide51.xml.rels><?xml version="1.0" encoding="UTF-8" standalone="yes"?>
<Relationships xmlns="http://schemas.openxmlformats.org/package/2006/relationships"><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 Id="rId4"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 Id="rId4"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112.wmf"/><Relationship Id="rId5" Type="http://schemas.openxmlformats.org/officeDocument/2006/relationships/oleObject" Target="../embeddings/oleObject56.bin"/><Relationship Id="rId4" Type="http://schemas.openxmlformats.org/officeDocument/2006/relationships/image" Target="../media/image88.wmf"/></Relationships>
</file>

<file path=ppt/slides/_rels/slide5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115.jpeg"/><Relationship Id="rId4" Type="http://schemas.openxmlformats.org/officeDocument/2006/relationships/image" Target="../media/image114.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117.jpeg"/><Relationship Id="rId4" Type="http://schemas.openxmlformats.org/officeDocument/2006/relationships/image" Target="../media/image116.w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119.jpeg"/><Relationship Id="rId4" Type="http://schemas.openxmlformats.org/officeDocument/2006/relationships/image" Target="../media/image118.w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129.wmf"/><Relationship Id="rId3" Type="http://schemas.openxmlformats.org/officeDocument/2006/relationships/image" Target="../media/image123.emf"/><Relationship Id="rId7" Type="http://schemas.openxmlformats.org/officeDocument/2006/relationships/image" Target="../media/image126.wmf"/><Relationship Id="rId12" Type="http://schemas.openxmlformats.org/officeDocument/2006/relationships/oleObject" Target="../embeddings/oleObject63.bin"/><Relationship Id="rId17" Type="http://schemas.openxmlformats.org/officeDocument/2006/relationships/image" Target="../media/image131.wmf"/><Relationship Id="rId2" Type="http://schemas.openxmlformats.org/officeDocument/2006/relationships/notesSlide" Target="../notesSlides/notesSlide30.xml"/><Relationship Id="rId16" Type="http://schemas.openxmlformats.org/officeDocument/2006/relationships/oleObject" Target="../embeddings/oleObject65.bin"/><Relationship Id="rId1" Type="http://schemas.openxmlformats.org/officeDocument/2006/relationships/slideLayout" Target="../slideLayouts/slideLayout15.xml"/><Relationship Id="rId6" Type="http://schemas.openxmlformats.org/officeDocument/2006/relationships/oleObject" Target="../embeddings/oleObject60.bin"/><Relationship Id="rId11" Type="http://schemas.openxmlformats.org/officeDocument/2006/relationships/image" Target="../media/image128.wmf"/><Relationship Id="rId5" Type="http://schemas.openxmlformats.org/officeDocument/2006/relationships/image" Target="../media/image125.emf"/><Relationship Id="rId15" Type="http://schemas.openxmlformats.org/officeDocument/2006/relationships/image" Target="../media/image130.wmf"/><Relationship Id="rId10" Type="http://schemas.openxmlformats.org/officeDocument/2006/relationships/oleObject" Target="../embeddings/oleObject62.bin"/><Relationship Id="rId4" Type="http://schemas.openxmlformats.org/officeDocument/2006/relationships/image" Target="../media/image124.emf"/><Relationship Id="rId9" Type="http://schemas.openxmlformats.org/officeDocument/2006/relationships/image" Target="../media/image127.wmf"/><Relationship Id="rId14" Type="http://schemas.openxmlformats.org/officeDocument/2006/relationships/oleObject" Target="../embeddings/oleObject64.bin"/></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8" Type="http://schemas.openxmlformats.org/officeDocument/2006/relationships/image" Target="../media/image134.w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notesSlide" Target="../notesSlides/notesSlide36.xml"/><Relationship Id="rId1" Type="http://schemas.openxmlformats.org/officeDocument/2006/relationships/slideLayout" Target="../slideLayouts/slideLayout23.xml"/><Relationship Id="rId6" Type="http://schemas.openxmlformats.org/officeDocument/2006/relationships/image" Target="../media/image133.wmf"/><Relationship Id="rId5" Type="http://schemas.openxmlformats.org/officeDocument/2006/relationships/oleObject" Target="../embeddings/oleObject67.bin"/><Relationship Id="rId4" Type="http://schemas.openxmlformats.org/officeDocument/2006/relationships/image" Target="../media/image132.wmf"/></Relationships>
</file>

<file path=ppt/slides/_rels/slide7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20.emf"/><Relationship Id="rId4" Type="http://schemas.openxmlformats.org/officeDocument/2006/relationships/image" Target="../media/image19.emf"/></Relationships>
</file>

<file path=ppt/slides/_rels/slide7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136.jpeg"/></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jpeg"/></Relationships>
</file>

<file path=ppt/slides/_rels/slide88.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141.emf"/></Relationships>
</file>

<file path=ppt/slides/_rels/slide89.xml.rels><?xml version="1.0" encoding="UTF-8" standalone="yes"?>
<Relationships xmlns="http://schemas.openxmlformats.org/package/2006/relationships"><Relationship Id="rId3" Type="http://schemas.openxmlformats.org/officeDocument/2006/relationships/image" Target="../media/image142.em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wmf"/><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oleObject" Target="../embeddings/oleObject71.bin"/><Relationship Id="rId3" Type="http://schemas.openxmlformats.org/officeDocument/2006/relationships/tags" Target="../tags/tag430.xml"/><Relationship Id="rId7" Type="http://schemas.openxmlformats.org/officeDocument/2006/relationships/image" Target="../media/image144.png"/><Relationship Id="rId12" Type="http://schemas.openxmlformats.org/officeDocument/2006/relationships/image" Target="../media/image147.wmf"/><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image" Target="../media/image143.png"/><Relationship Id="rId11" Type="http://schemas.openxmlformats.org/officeDocument/2006/relationships/oleObject" Target="../embeddings/oleObject70.bin"/><Relationship Id="rId5" Type="http://schemas.openxmlformats.org/officeDocument/2006/relationships/notesSlide" Target="../notesSlides/notesSlide51.xml"/><Relationship Id="rId10" Type="http://schemas.openxmlformats.org/officeDocument/2006/relationships/image" Target="../media/image146.wmf"/><Relationship Id="rId4" Type="http://schemas.openxmlformats.org/officeDocument/2006/relationships/slideLayout" Target="../slideLayouts/slideLayout13.xml"/><Relationship Id="rId9" Type="http://schemas.openxmlformats.org/officeDocument/2006/relationships/oleObject" Target="../embeddings/oleObject69.bin"/><Relationship Id="rId14" Type="http://schemas.openxmlformats.org/officeDocument/2006/relationships/image" Target="../media/image148.wmf"/></Relationships>
</file>

<file path=ppt/slides/_rels/slide93.xml.rels><?xml version="1.0" encoding="UTF-8" standalone="yes"?>
<Relationships xmlns="http://schemas.openxmlformats.org/package/2006/relationships"><Relationship Id="rId8" Type="http://schemas.openxmlformats.org/officeDocument/2006/relationships/oleObject" Target="../embeddings/oleObject72.bin"/><Relationship Id="rId13" Type="http://schemas.openxmlformats.org/officeDocument/2006/relationships/image" Target="../media/image148.wmf"/><Relationship Id="rId3" Type="http://schemas.openxmlformats.org/officeDocument/2006/relationships/tags" Target="../tags/tag433.xml"/><Relationship Id="rId7" Type="http://schemas.openxmlformats.org/officeDocument/2006/relationships/image" Target="../media/image150.png"/><Relationship Id="rId12" Type="http://schemas.openxmlformats.org/officeDocument/2006/relationships/oleObject" Target="../embeddings/oleObject74.bin"/><Relationship Id="rId2" Type="http://schemas.openxmlformats.org/officeDocument/2006/relationships/tags" Target="../tags/tag432.xml"/><Relationship Id="rId1" Type="http://schemas.openxmlformats.org/officeDocument/2006/relationships/tags" Target="../tags/tag431.xml"/><Relationship Id="rId6" Type="http://schemas.openxmlformats.org/officeDocument/2006/relationships/image" Target="../media/image149.png"/><Relationship Id="rId11" Type="http://schemas.openxmlformats.org/officeDocument/2006/relationships/image" Target="../media/image147.wmf"/><Relationship Id="rId5" Type="http://schemas.openxmlformats.org/officeDocument/2006/relationships/notesSlide" Target="../notesSlides/notesSlide52.xml"/><Relationship Id="rId10" Type="http://schemas.openxmlformats.org/officeDocument/2006/relationships/oleObject" Target="../embeddings/oleObject73.bin"/><Relationship Id="rId4" Type="http://schemas.openxmlformats.org/officeDocument/2006/relationships/slideLayout" Target="../slideLayouts/slideLayout13.xml"/><Relationship Id="rId9" Type="http://schemas.openxmlformats.org/officeDocument/2006/relationships/image" Target="../media/image146.wmf"/></Relationships>
</file>

<file path=ppt/slides/_rels/slide94.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tags" Target="../tags/tag436.xml"/><Relationship Id="rId7" Type="http://schemas.openxmlformats.org/officeDocument/2006/relationships/image" Target="../media/image151.wmf"/><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oleObject" Target="../embeddings/oleObject75.bin"/><Relationship Id="rId11" Type="http://schemas.openxmlformats.org/officeDocument/2006/relationships/image" Target="../media/image153.wmf"/><Relationship Id="rId5" Type="http://schemas.openxmlformats.org/officeDocument/2006/relationships/notesSlide" Target="../notesSlides/notesSlide53.xml"/><Relationship Id="rId10" Type="http://schemas.openxmlformats.org/officeDocument/2006/relationships/oleObject" Target="../embeddings/oleObject77.bin"/><Relationship Id="rId4" Type="http://schemas.openxmlformats.org/officeDocument/2006/relationships/slideLayout" Target="../slideLayouts/slideLayout13.xml"/><Relationship Id="rId9" Type="http://schemas.openxmlformats.org/officeDocument/2006/relationships/image" Target="../media/image152.wmf"/></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tags" Target="../tags/tag437.xml"/><Relationship Id="rId6" Type="http://schemas.openxmlformats.org/officeDocument/2006/relationships/image" Target="NULL"/><Relationship Id="rId5" Type="http://schemas.openxmlformats.org/officeDocument/2006/relationships/image" Target="../media/image154.png"/><Relationship Id="rId4" Type="http://schemas.openxmlformats.org/officeDocument/2006/relationships/image" Target="NULL"/></Relationships>
</file>

<file path=ppt/slides/_rels/slide9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39.xml"/><Relationship Id="rId1" Type="http://schemas.openxmlformats.org/officeDocument/2006/relationships/tags" Target="../tags/tag438.xml"/><Relationship Id="rId4" Type="http://schemas.openxmlformats.org/officeDocument/2006/relationships/notesSlide" Target="../notesSlides/notesSlide56.xml"/></Relationships>
</file>

<file path=ppt/slides/_rels/slide98.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tags" Target="../tags/tag442.xml"/><Relationship Id="rId7" Type="http://schemas.openxmlformats.org/officeDocument/2006/relationships/image" Target="../media/image155.wmf"/><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oleObject" Target="../embeddings/oleObject78.bin"/><Relationship Id="rId5" Type="http://schemas.openxmlformats.org/officeDocument/2006/relationships/notesSlide" Target="../notesSlides/notesSlide57.xml"/><Relationship Id="rId4" Type="http://schemas.openxmlformats.org/officeDocument/2006/relationships/slideLayout" Target="../slideLayouts/slideLayout13.xml"/><Relationship Id="rId9" Type="http://schemas.openxmlformats.org/officeDocument/2006/relationships/image" Target="../media/image156.wmf"/></Relationships>
</file>

<file path=ppt/slides/_rels/slide99.x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tags" Target="../tags/tag445.xml"/><Relationship Id="rId7" Type="http://schemas.openxmlformats.org/officeDocument/2006/relationships/oleObject" Target="../embeddings/oleObject80.bin"/><Relationship Id="rId12" Type="http://schemas.openxmlformats.org/officeDocument/2006/relationships/image" Target="../media/image159.wmf"/><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notesSlide" Target="../notesSlides/notesSlide58.xml"/><Relationship Id="rId11" Type="http://schemas.openxmlformats.org/officeDocument/2006/relationships/oleObject" Target="../embeddings/oleObject82.bin"/><Relationship Id="rId5" Type="http://schemas.openxmlformats.org/officeDocument/2006/relationships/slideLayout" Target="../slideLayouts/slideLayout13.xml"/><Relationship Id="rId10" Type="http://schemas.openxmlformats.org/officeDocument/2006/relationships/image" Target="../media/image158.wmf"/><Relationship Id="rId4" Type="http://schemas.openxmlformats.org/officeDocument/2006/relationships/tags" Target="../tags/tag446.xml"/><Relationship Id="rId9" Type="http://schemas.openxmlformats.org/officeDocument/2006/relationships/oleObject" Target="../embeddings/oleObject8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0CE73-B9DF-4231-84B0-7AB63230C679}"/>
              </a:ext>
            </a:extLst>
          </p:cNvPr>
          <p:cNvSpPr>
            <a:spLocks noGrp="1"/>
          </p:cNvSpPr>
          <p:nvPr>
            <p:ph type="ctrTitle"/>
          </p:nvPr>
        </p:nvSpPr>
        <p:spPr>
          <a:xfrm>
            <a:off x="878840" y="-2224351"/>
            <a:ext cx="10434319" cy="3802732"/>
          </a:xfrm>
        </p:spPr>
        <p:txBody>
          <a:bodyPr>
            <a:normAutofit/>
          </a:bodyPr>
          <a:lstStyle/>
          <a:p>
            <a:r>
              <a:rPr lang="en-US" sz="5400" dirty="0"/>
              <a:t>An introduction to distance sampling</a:t>
            </a:r>
          </a:p>
        </p:txBody>
      </p:sp>
      <p:pic>
        <p:nvPicPr>
          <p:cNvPr id="5" name="Picture 4">
            <a:extLst>
              <a:ext uri="{FF2B5EF4-FFF2-40B4-BE49-F238E27FC236}">
                <a16:creationId xmlns:a16="http://schemas.microsoft.com/office/drawing/2014/main" id="{8279D9ED-7CE5-437B-82AD-4690BD9457C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77493" y="5754074"/>
            <a:ext cx="1183515" cy="874985"/>
          </a:xfrm>
          <a:prstGeom prst="rect">
            <a:avLst/>
          </a:prstGeom>
        </p:spPr>
      </p:pic>
      <p:pic>
        <p:nvPicPr>
          <p:cNvPr id="7" name="Picture 6">
            <a:extLst>
              <a:ext uri="{FF2B5EF4-FFF2-40B4-BE49-F238E27FC236}">
                <a16:creationId xmlns:a16="http://schemas.microsoft.com/office/drawing/2014/main" id="{2E3E0BC3-C351-49E4-8221-38AEFF71885F}"/>
              </a:ext>
            </a:extLst>
          </p:cNvPr>
          <p:cNvPicPr>
            <a:picLocks noChangeAspect="1"/>
          </p:cNvPicPr>
          <p:nvPr/>
        </p:nvPicPr>
        <p:blipFill>
          <a:blip r:embed="rId4"/>
          <a:stretch>
            <a:fillRect/>
          </a:stretch>
        </p:blipFill>
        <p:spPr>
          <a:xfrm>
            <a:off x="1584642" y="5215687"/>
            <a:ext cx="1648061" cy="541589"/>
          </a:xfrm>
          <a:prstGeom prst="rect">
            <a:avLst/>
          </a:prstGeom>
        </p:spPr>
      </p:pic>
      <p:sp>
        <p:nvSpPr>
          <p:cNvPr id="3" name="Subtitle 2">
            <a:extLst>
              <a:ext uri="{FF2B5EF4-FFF2-40B4-BE49-F238E27FC236}">
                <a16:creationId xmlns:a16="http://schemas.microsoft.com/office/drawing/2014/main" id="{57A0C0B1-B7D2-4FC2-BCE5-5933E78A4461}"/>
              </a:ext>
            </a:extLst>
          </p:cNvPr>
          <p:cNvSpPr>
            <a:spLocks noGrp="1"/>
          </p:cNvSpPr>
          <p:nvPr>
            <p:ph type="subTitle" idx="1"/>
          </p:nvPr>
        </p:nvSpPr>
        <p:spPr>
          <a:xfrm>
            <a:off x="1468195" y="1906180"/>
            <a:ext cx="9144000" cy="1655762"/>
          </a:xfrm>
        </p:spPr>
        <p:txBody>
          <a:bodyPr>
            <a:normAutofit/>
          </a:bodyPr>
          <a:lstStyle/>
          <a:p>
            <a:r>
              <a:rPr lang="en-US" sz="3600" dirty="0"/>
              <a:t>Tiago A. Marques</a:t>
            </a:r>
          </a:p>
        </p:txBody>
      </p:sp>
      <p:pic>
        <p:nvPicPr>
          <p:cNvPr id="8" name="Picture 7">
            <a:extLst>
              <a:ext uri="{FF2B5EF4-FFF2-40B4-BE49-F238E27FC236}">
                <a16:creationId xmlns:a16="http://schemas.microsoft.com/office/drawing/2014/main" id="{CEE433B2-ACD0-424E-980F-D8A9B759B4CF}"/>
              </a:ext>
            </a:extLst>
          </p:cNvPr>
          <p:cNvPicPr>
            <a:picLocks noChangeAspect="1"/>
          </p:cNvPicPr>
          <p:nvPr/>
        </p:nvPicPr>
        <p:blipFill>
          <a:blip r:embed="rId5"/>
          <a:stretch>
            <a:fillRect/>
          </a:stretch>
        </p:blipFill>
        <p:spPr>
          <a:xfrm>
            <a:off x="6520421" y="5803354"/>
            <a:ext cx="1552852" cy="776426"/>
          </a:xfrm>
          <a:prstGeom prst="rect">
            <a:avLst/>
          </a:prstGeom>
        </p:spPr>
      </p:pic>
      <p:sp>
        <p:nvSpPr>
          <p:cNvPr id="9" name="TextBox 8">
            <a:extLst>
              <a:ext uri="{FF2B5EF4-FFF2-40B4-BE49-F238E27FC236}">
                <a16:creationId xmlns:a16="http://schemas.microsoft.com/office/drawing/2014/main" id="{6BE4D43F-B237-4F0E-A788-8B35024A9A76}"/>
              </a:ext>
            </a:extLst>
          </p:cNvPr>
          <p:cNvSpPr txBox="1"/>
          <p:nvPr/>
        </p:nvSpPr>
        <p:spPr>
          <a:xfrm>
            <a:off x="8733167" y="3834816"/>
            <a:ext cx="3295651" cy="369332"/>
          </a:xfrm>
          <a:prstGeom prst="rect">
            <a:avLst/>
          </a:prstGeom>
          <a:noFill/>
        </p:spPr>
        <p:txBody>
          <a:bodyPr wrap="square" rtlCol="0">
            <a:spAutoFit/>
          </a:bodyPr>
          <a:lstStyle/>
          <a:p>
            <a:pPr algn="ctr"/>
            <a:r>
              <a:rPr lang="en-US" dirty="0"/>
              <a:t>tiago.marques@st-andrews.ac.uk</a:t>
            </a:r>
          </a:p>
        </p:txBody>
      </p:sp>
      <p:sp>
        <p:nvSpPr>
          <p:cNvPr id="10" name="TextBox 9">
            <a:extLst>
              <a:ext uri="{FF2B5EF4-FFF2-40B4-BE49-F238E27FC236}">
                <a16:creationId xmlns:a16="http://schemas.microsoft.com/office/drawing/2014/main" id="{327228BA-D48C-4E29-9328-A7EF70041643}"/>
              </a:ext>
            </a:extLst>
          </p:cNvPr>
          <p:cNvSpPr txBox="1"/>
          <p:nvPr/>
        </p:nvSpPr>
        <p:spPr>
          <a:xfrm>
            <a:off x="4572075" y="2503228"/>
            <a:ext cx="3389230" cy="461665"/>
          </a:xfrm>
          <a:prstGeom prst="rect">
            <a:avLst/>
          </a:prstGeom>
          <a:noFill/>
        </p:spPr>
        <p:txBody>
          <a:bodyPr wrap="square" rtlCol="0">
            <a:spAutoFit/>
          </a:bodyPr>
          <a:lstStyle/>
          <a:p>
            <a:r>
              <a:rPr lang="en-US" sz="2400" dirty="0"/>
              <a:t>11</a:t>
            </a:r>
            <a:r>
              <a:rPr lang="en-US" sz="2400" baseline="30000" dirty="0"/>
              <a:t>th</a:t>
            </a:r>
            <a:r>
              <a:rPr lang="en-US" sz="2400" dirty="0"/>
              <a:t> September 2019 </a:t>
            </a:r>
          </a:p>
        </p:txBody>
      </p:sp>
      <p:pic>
        <p:nvPicPr>
          <p:cNvPr id="6" name="Picture 5">
            <a:extLst>
              <a:ext uri="{FF2B5EF4-FFF2-40B4-BE49-F238E27FC236}">
                <a16:creationId xmlns:a16="http://schemas.microsoft.com/office/drawing/2014/main" id="{090C459C-ADCA-44B5-B01C-93236B41044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672829" y="5298082"/>
            <a:ext cx="1924050" cy="552450"/>
          </a:xfrm>
          <a:prstGeom prst="rect">
            <a:avLst/>
          </a:prstGeom>
        </p:spPr>
      </p:pic>
      <p:pic>
        <p:nvPicPr>
          <p:cNvPr id="12" name="Picture 11">
            <a:extLst>
              <a:ext uri="{FF2B5EF4-FFF2-40B4-BE49-F238E27FC236}">
                <a16:creationId xmlns:a16="http://schemas.microsoft.com/office/drawing/2014/main" id="{C53A7922-C456-4D70-AFDA-32176CC2758A}"/>
              </a:ext>
            </a:extLst>
          </p:cNvPr>
          <p:cNvPicPr>
            <a:picLocks noChangeAspect="1"/>
          </p:cNvPicPr>
          <p:nvPr/>
        </p:nvPicPr>
        <p:blipFill>
          <a:blip r:embed="rId7"/>
          <a:stretch>
            <a:fillRect/>
          </a:stretch>
        </p:blipFill>
        <p:spPr>
          <a:xfrm>
            <a:off x="3761206" y="3022728"/>
            <a:ext cx="4669588" cy="2413908"/>
          </a:xfrm>
          <a:prstGeom prst="rect">
            <a:avLst/>
          </a:prstGeom>
        </p:spPr>
      </p:pic>
      <p:sp>
        <p:nvSpPr>
          <p:cNvPr id="4" name="Slide Number Placeholder 3">
            <a:extLst>
              <a:ext uri="{FF2B5EF4-FFF2-40B4-BE49-F238E27FC236}">
                <a16:creationId xmlns:a16="http://schemas.microsoft.com/office/drawing/2014/main" id="{F7750BF6-447E-40FE-83BE-9E03A30B8573}"/>
              </a:ext>
            </a:extLst>
          </p:cNvPr>
          <p:cNvSpPr>
            <a:spLocks noGrp="1"/>
          </p:cNvSpPr>
          <p:nvPr>
            <p:ph type="sldNum" sz="quarter" idx="12"/>
          </p:nvPr>
        </p:nvSpPr>
        <p:spPr/>
        <p:txBody>
          <a:bodyPr/>
          <a:lstStyle/>
          <a:p>
            <a:fld id="{60B73985-754F-4BE9-9EB9-A7C0CDE6651C}" type="slidenum">
              <a:rPr lang="en-US" smtClean="0"/>
              <a:t>1</a:t>
            </a:fld>
            <a:endParaRPr lang="en-US" dirty="0"/>
          </a:p>
        </p:txBody>
      </p:sp>
      <p:grpSp>
        <p:nvGrpSpPr>
          <p:cNvPr id="14" name="Group 13">
            <a:extLst>
              <a:ext uri="{FF2B5EF4-FFF2-40B4-BE49-F238E27FC236}">
                <a16:creationId xmlns:a16="http://schemas.microsoft.com/office/drawing/2014/main" id="{F53B8F16-DD82-461E-9E78-52B4E68AA1F6}"/>
              </a:ext>
            </a:extLst>
          </p:cNvPr>
          <p:cNvGrpSpPr/>
          <p:nvPr/>
        </p:nvGrpSpPr>
        <p:grpSpPr>
          <a:xfrm>
            <a:off x="794822" y="1287590"/>
            <a:ext cx="2309162" cy="658019"/>
            <a:chOff x="794822" y="1287590"/>
            <a:chExt cx="2309162" cy="658019"/>
          </a:xfrm>
        </p:grpSpPr>
        <p:sp>
          <p:nvSpPr>
            <p:cNvPr id="11" name="Left Brace 10">
              <a:extLst>
                <a:ext uri="{FF2B5EF4-FFF2-40B4-BE49-F238E27FC236}">
                  <a16:creationId xmlns:a16="http://schemas.microsoft.com/office/drawing/2014/main" id="{97025B2A-2C9C-4DF0-A805-7ABA974AB539}"/>
                </a:ext>
              </a:extLst>
            </p:cNvPr>
            <p:cNvSpPr/>
            <p:nvPr/>
          </p:nvSpPr>
          <p:spPr>
            <a:xfrm rot="5400000">
              <a:off x="1592603" y="489809"/>
              <a:ext cx="581581" cy="21771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D1BF2253-4AB0-4736-8DBB-404DDE8462D7}"/>
                </a:ext>
              </a:extLst>
            </p:cNvPr>
            <p:cNvSpPr txBox="1"/>
            <p:nvPr/>
          </p:nvSpPr>
          <p:spPr>
            <a:xfrm>
              <a:off x="1059232" y="1576277"/>
              <a:ext cx="2044752" cy="369332"/>
            </a:xfrm>
            <a:prstGeom prst="rect">
              <a:avLst/>
            </a:prstGeom>
            <a:noFill/>
          </p:spPr>
          <p:txBody>
            <a:bodyPr wrap="square" rtlCol="0">
              <a:spAutoFit/>
            </a:bodyPr>
            <a:lstStyle/>
            <a:p>
              <a:r>
                <a:rPr lang="en-US" dirty="0"/>
                <a:t>not hands-on </a:t>
              </a:r>
              <a:r>
                <a:rPr lang="en-US" dirty="0">
                  <a:sym typeface="Wingdings" panose="05000000000000000000" pitchFamily="2" charset="2"/>
                </a:rPr>
                <a:t> </a:t>
              </a:r>
              <a:endParaRPr lang="en-US" dirty="0"/>
            </a:p>
          </p:txBody>
        </p:sp>
      </p:grpSp>
    </p:spTree>
    <p:extLst>
      <p:ext uri="{BB962C8B-B14F-4D97-AF65-F5344CB8AC3E}">
        <p14:creationId xmlns:p14="http://schemas.microsoft.com/office/powerpoint/2010/main" val="58311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C74BF-1577-4DC3-8467-80FD3D387F34}"/>
              </a:ext>
            </a:extLst>
          </p:cNvPr>
          <p:cNvSpPr>
            <a:spLocks noGrp="1"/>
          </p:cNvSpPr>
          <p:nvPr>
            <p:ph type="title"/>
          </p:nvPr>
        </p:nvSpPr>
        <p:spPr>
          <a:xfrm>
            <a:off x="470433" y="410626"/>
            <a:ext cx="4716499" cy="5549169"/>
          </a:xfrm>
        </p:spPr>
        <p:txBody>
          <a:bodyPr/>
          <a:lstStyle/>
          <a:p>
            <a:r>
              <a:rPr lang="en-GB" dirty="0"/>
              <a:t>Fitting models to detection distances and model critique </a:t>
            </a:r>
          </a:p>
        </p:txBody>
      </p:sp>
      <p:grpSp>
        <p:nvGrpSpPr>
          <p:cNvPr id="74" name="Group 73">
            <a:extLst>
              <a:ext uri="{FF2B5EF4-FFF2-40B4-BE49-F238E27FC236}">
                <a16:creationId xmlns:a16="http://schemas.microsoft.com/office/drawing/2014/main" id="{DB4B6E1E-9C3C-46ED-9A4D-3AED9BD282A2}"/>
              </a:ext>
            </a:extLst>
          </p:cNvPr>
          <p:cNvGrpSpPr/>
          <p:nvPr/>
        </p:nvGrpSpPr>
        <p:grpSpPr>
          <a:xfrm>
            <a:off x="5374329" y="1114330"/>
            <a:ext cx="4579425" cy="5000229"/>
            <a:chOff x="3186143" y="290514"/>
            <a:chExt cx="6281709" cy="5983226"/>
          </a:xfrm>
        </p:grpSpPr>
        <p:sp>
          <p:nvSpPr>
            <p:cNvPr id="4" name="Line 1">
              <a:extLst>
                <a:ext uri="{FF2B5EF4-FFF2-40B4-BE49-F238E27FC236}">
                  <a16:creationId xmlns:a16="http://schemas.microsoft.com/office/drawing/2014/main" id="{7ADB9CDB-D858-401A-A0B9-C32DCC6CE1C1}"/>
                </a:ext>
              </a:extLst>
            </p:cNvPr>
            <p:cNvSpPr>
              <a:spLocks noChangeShapeType="1"/>
            </p:cNvSpPr>
            <p:nvPr>
              <p:custDataLst>
                <p:tags r:id="rId1"/>
              </p:custDataLst>
            </p:nvPr>
          </p:nvSpPr>
          <p:spPr bwMode="auto">
            <a:xfrm flipV="1">
              <a:off x="8302625" y="1289050"/>
              <a:ext cx="1588" cy="4040188"/>
            </a:xfrm>
            <a:prstGeom prst="line">
              <a:avLst/>
            </a:prstGeom>
            <a:noFill/>
            <a:ln w="28440">
              <a:solidFill>
                <a:srgbClr val="0000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 name="Line 2">
              <a:extLst>
                <a:ext uri="{FF2B5EF4-FFF2-40B4-BE49-F238E27FC236}">
                  <a16:creationId xmlns:a16="http://schemas.microsoft.com/office/drawing/2014/main" id="{786B2447-9C3B-4924-905B-623541CF2F25}"/>
                </a:ext>
              </a:extLst>
            </p:cNvPr>
            <p:cNvSpPr>
              <a:spLocks noChangeShapeType="1"/>
            </p:cNvSpPr>
            <p:nvPr>
              <p:custDataLst>
                <p:tags r:id="rId2"/>
              </p:custDataLst>
            </p:nvPr>
          </p:nvSpPr>
          <p:spPr bwMode="auto">
            <a:xfrm flipH="1">
              <a:off x="4351338" y="1277939"/>
              <a:ext cx="3954462" cy="1587"/>
            </a:xfrm>
            <a:prstGeom prst="line">
              <a:avLst/>
            </a:prstGeom>
            <a:noFill/>
            <a:ln w="28440">
              <a:solidFill>
                <a:srgbClr val="0000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 name="Line 3">
              <a:extLst>
                <a:ext uri="{FF2B5EF4-FFF2-40B4-BE49-F238E27FC236}">
                  <a16:creationId xmlns:a16="http://schemas.microsoft.com/office/drawing/2014/main" id="{C07458F4-EAB0-4291-9AFA-56049221B2A1}"/>
                </a:ext>
              </a:extLst>
            </p:cNvPr>
            <p:cNvSpPr>
              <a:spLocks noChangeShapeType="1"/>
            </p:cNvSpPr>
            <p:nvPr>
              <p:custDataLst>
                <p:tags r:id="rId3"/>
              </p:custDataLst>
            </p:nvPr>
          </p:nvSpPr>
          <p:spPr bwMode="auto">
            <a:xfrm flipH="1">
              <a:off x="4351338" y="2887664"/>
              <a:ext cx="2386012" cy="1587"/>
            </a:xfrm>
            <a:prstGeom prst="line">
              <a:avLst/>
            </a:prstGeom>
            <a:noFill/>
            <a:ln w="28440">
              <a:solidFill>
                <a:srgbClr val="0000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7" name="Line 4">
              <a:extLst>
                <a:ext uri="{FF2B5EF4-FFF2-40B4-BE49-F238E27FC236}">
                  <a16:creationId xmlns:a16="http://schemas.microsoft.com/office/drawing/2014/main" id="{D8238DD1-B19F-4E58-B94C-DB9AEB7097F5}"/>
                </a:ext>
              </a:extLst>
            </p:cNvPr>
            <p:cNvSpPr>
              <a:spLocks noChangeShapeType="1"/>
            </p:cNvSpPr>
            <p:nvPr>
              <p:custDataLst>
                <p:tags r:id="rId4"/>
              </p:custDataLst>
            </p:nvPr>
          </p:nvSpPr>
          <p:spPr bwMode="auto">
            <a:xfrm>
              <a:off x="6734175" y="2887663"/>
              <a:ext cx="1588" cy="2468562"/>
            </a:xfrm>
            <a:prstGeom prst="line">
              <a:avLst/>
            </a:prstGeom>
            <a:noFill/>
            <a:ln w="28440">
              <a:solidFill>
                <a:srgbClr val="0000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8" name="Line 5">
              <a:extLst>
                <a:ext uri="{FF2B5EF4-FFF2-40B4-BE49-F238E27FC236}">
                  <a16:creationId xmlns:a16="http://schemas.microsoft.com/office/drawing/2014/main" id="{AE558169-FE0B-4DD0-88B5-CF87C0F90AB0}"/>
                </a:ext>
              </a:extLst>
            </p:cNvPr>
            <p:cNvSpPr>
              <a:spLocks noChangeShapeType="1"/>
            </p:cNvSpPr>
            <p:nvPr>
              <p:custDataLst>
                <p:tags r:id="rId5"/>
              </p:custDataLst>
            </p:nvPr>
          </p:nvSpPr>
          <p:spPr bwMode="auto">
            <a:xfrm>
              <a:off x="6724650" y="5359400"/>
              <a:ext cx="1588" cy="2047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 name="Line 6">
              <a:extLst>
                <a:ext uri="{FF2B5EF4-FFF2-40B4-BE49-F238E27FC236}">
                  <a16:creationId xmlns:a16="http://schemas.microsoft.com/office/drawing/2014/main" id="{C1023A97-5688-4377-A69C-D8E95BF1A34D}"/>
                </a:ext>
              </a:extLst>
            </p:cNvPr>
            <p:cNvSpPr>
              <a:spLocks noChangeShapeType="1"/>
            </p:cNvSpPr>
            <p:nvPr>
              <p:custDataLst>
                <p:tags r:id="rId6"/>
              </p:custDataLst>
            </p:nvPr>
          </p:nvSpPr>
          <p:spPr bwMode="auto">
            <a:xfrm>
              <a:off x="4359275" y="441325"/>
              <a:ext cx="4781550" cy="15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 name="Line 7">
              <a:extLst>
                <a:ext uri="{FF2B5EF4-FFF2-40B4-BE49-F238E27FC236}">
                  <a16:creationId xmlns:a16="http://schemas.microsoft.com/office/drawing/2014/main" id="{39F44F9F-7AF9-4602-9C29-09A63D1F28A3}"/>
                </a:ext>
              </a:extLst>
            </p:cNvPr>
            <p:cNvSpPr>
              <a:spLocks noChangeShapeType="1"/>
            </p:cNvSpPr>
            <p:nvPr>
              <p:custDataLst>
                <p:tags r:id="rId7"/>
              </p:custDataLst>
            </p:nvPr>
          </p:nvSpPr>
          <p:spPr bwMode="auto">
            <a:xfrm>
              <a:off x="4357689" y="439738"/>
              <a:ext cx="1587" cy="4914900"/>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1" name="Line 8">
              <a:extLst>
                <a:ext uri="{FF2B5EF4-FFF2-40B4-BE49-F238E27FC236}">
                  <a16:creationId xmlns:a16="http://schemas.microsoft.com/office/drawing/2014/main" id="{AEEAFC08-3B0C-423B-ADE0-3C5AB20BF6A6}"/>
                </a:ext>
              </a:extLst>
            </p:cNvPr>
            <p:cNvSpPr>
              <a:spLocks noChangeShapeType="1"/>
            </p:cNvSpPr>
            <p:nvPr>
              <p:custDataLst>
                <p:tags r:id="rId8"/>
              </p:custDataLst>
            </p:nvPr>
          </p:nvSpPr>
          <p:spPr bwMode="auto">
            <a:xfrm flipH="1">
              <a:off x="4117976" y="1281114"/>
              <a:ext cx="271463"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 name="Line 9">
              <a:extLst>
                <a:ext uri="{FF2B5EF4-FFF2-40B4-BE49-F238E27FC236}">
                  <a16:creationId xmlns:a16="http://schemas.microsoft.com/office/drawing/2014/main" id="{A72473ED-C86E-42C8-8C1B-A4D9D11E2203}"/>
                </a:ext>
              </a:extLst>
            </p:cNvPr>
            <p:cNvSpPr>
              <a:spLocks noChangeShapeType="1"/>
            </p:cNvSpPr>
            <p:nvPr>
              <p:custDataLst>
                <p:tags r:id="rId9"/>
              </p:custDataLst>
            </p:nvPr>
          </p:nvSpPr>
          <p:spPr bwMode="auto">
            <a:xfrm flipH="1">
              <a:off x="4156075" y="2887664"/>
              <a:ext cx="204788"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3" name="Line 10">
              <a:extLst>
                <a:ext uri="{FF2B5EF4-FFF2-40B4-BE49-F238E27FC236}">
                  <a16:creationId xmlns:a16="http://schemas.microsoft.com/office/drawing/2014/main" id="{E4201124-3C2B-4A8E-81F6-5E82F62D64FC}"/>
                </a:ext>
              </a:extLst>
            </p:cNvPr>
            <p:cNvSpPr>
              <a:spLocks noChangeShapeType="1"/>
            </p:cNvSpPr>
            <p:nvPr>
              <p:custDataLst>
                <p:tags r:id="rId10"/>
              </p:custDataLst>
            </p:nvPr>
          </p:nvSpPr>
          <p:spPr bwMode="auto">
            <a:xfrm flipH="1">
              <a:off x="4089401" y="5348289"/>
              <a:ext cx="271463"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4" name="Line 11">
              <a:extLst>
                <a:ext uri="{FF2B5EF4-FFF2-40B4-BE49-F238E27FC236}">
                  <a16:creationId xmlns:a16="http://schemas.microsoft.com/office/drawing/2014/main" id="{DE0595B5-2DA5-425D-A447-6184DDB53C15}"/>
                </a:ext>
              </a:extLst>
            </p:cNvPr>
            <p:cNvSpPr>
              <a:spLocks noChangeShapeType="1"/>
            </p:cNvSpPr>
            <p:nvPr>
              <p:custDataLst>
                <p:tags r:id="rId11"/>
              </p:custDataLst>
            </p:nvPr>
          </p:nvSpPr>
          <p:spPr bwMode="auto">
            <a:xfrm flipH="1">
              <a:off x="4087813" y="439739"/>
              <a:ext cx="271462"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5" name="Text Box 12">
              <a:extLst>
                <a:ext uri="{FF2B5EF4-FFF2-40B4-BE49-F238E27FC236}">
                  <a16:creationId xmlns:a16="http://schemas.microsoft.com/office/drawing/2014/main" id="{10A510B2-A95A-4163-8A79-20A8F62FF922}"/>
                </a:ext>
              </a:extLst>
            </p:cNvPr>
            <p:cNvSpPr txBox="1">
              <a:spLocks noChangeArrowheads="1"/>
            </p:cNvSpPr>
            <p:nvPr>
              <p:custDataLst>
                <p:tags r:id="rId12"/>
              </p:custDataLst>
            </p:nvPr>
          </p:nvSpPr>
          <p:spPr bwMode="auto">
            <a:xfrm>
              <a:off x="8975725" y="5568951"/>
              <a:ext cx="309998"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a:t>
              </a:r>
            </a:p>
          </p:txBody>
        </p:sp>
        <p:sp>
          <p:nvSpPr>
            <p:cNvPr id="16" name="Line 13">
              <a:extLst>
                <a:ext uri="{FF2B5EF4-FFF2-40B4-BE49-F238E27FC236}">
                  <a16:creationId xmlns:a16="http://schemas.microsoft.com/office/drawing/2014/main" id="{E9D7277B-D41B-4206-976D-E892475CDE00}"/>
                </a:ext>
              </a:extLst>
            </p:cNvPr>
            <p:cNvSpPr>
              <a:spLocks noChangeShapeType="1"/>
            </p:cNvSpPr>
            <p:nvPr>
              <p:custDataLst>
                <p:tags r:id="rId13"/>
              </p:custDataLst>
            </p:nvPr>
          </p:nvSpPr>
          <p:spPr bwMode="auto">
            <a:xfrm>
              <a:off x="4367214" y="5346700"/>
              <a:ext cx="4783137" cy="15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7" name="Line 14">
              <a:extLst>
                <a:ext uri="{FF2B5EF4-FFF2-40B4-BE49-F238E27FC236}">
                  <a16:creationId xmlns:a16="http://schemas.microsoft.com/office/drawing/2014/main" id="{44DB768E-A6AA-42CF-AC3B-05A5C20EE20E}"/>
                </a:ext>
              </a:extLst>
            </p:cNvPr>
            <p:cNvSpPr>
              <a:spLocks noChangeShapeType="1"/>
            </p:cNvSpPr>
            <p:nvPr>
              <p:custDataLst>
                <p:tags r:id="rId14"/>
              </p:custDataLst>
            </p:nvPr>
          </p:nvSpPr>
          <p:spPr bwMode="auto">
            <a:xfrm>
              <a:off x="8312150" y="5353050"/>
              <a:ext cx="1588" cy="2047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8" name="Line 15">
              <a:extLst>
                <a:ext uri="{FF2B5EF4-FFF2-40B4-BE49-F238E27FC236}">
                  <a16:creationId xmlns:a16="http://schemas.microsoft.com/office/drawing/2014/main" id="{7CA9223C-734B-48B5-9A8C-0C354E5E8BBE}"/>
                </a:ext>
              </a:extLst>
            </p:cNvPr>
            <p:cNvSpPr>
              <a:spLocks noChangeShapeType="1"/>
            </p:cNvSpPr>
            <p:nvPr>
              <p:custDataLst>
                <p:tags r:id="rId15"/>
              </p:custDataLst>
            </p:nvPr>
          </p:nvSpPr>
          <p:spPr bwMode="auto">
            <a:xfrm>
              <a:off x="9137650" y="5353050"/>
              <a:ext cx="1588" cy="273050"/>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9" name="Line 16">
              <a:extLst>
                <a:ext uri="{FF2B5EF4-FFF2-40B4-BE49-F238E27FC236}">
                  <a16:creationId xmlns:a16="http://schemas.microsoft.com/office/drawing/2014/main" id="{AA8D48A5-E07E-4129-A281-9E5279EB3172}"/>
                </a:ext>
              </a:extLst>
            </p:cNvPr>
            <p:cNvSpPr>
              <a:spLocks noChangeShapeType="1"/>
            </p:cNvSpPr>
            <p:nvPr>
              <p:custDataLst>
                <p:tags r:id="rId16"/>
              </p:custDataLst>
            </p:nvPr>
          </p:nvSpPr>
          <p:spPr bwMode="auto">
            <a:xfrm>
              <a:off x="4360864" y="5353050"/>
              <a:ext cx="1587" cy="273050"/>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0" name="Text Box 17">
              <a:extLst>
                <a:ext uri="{FF2B5EF4-FFF2-40B4-BE49-F238E27FC236}">
                  <a16:creationId xmlns:a16="http://schemas.microsoft.com/office/drawing/2014/main" id="{FA41199A-3EDA-4016-AB08-A60CD8DA52A1}"/>
                </a:ext>
              </a:extLst>
            </p:cNvPr>
            <p:cNvSpPr txBox="1">
              <a:spLocks noChangeArrowheads="1"/>
            </p:cNvSpPr>
            <p:nvPr>
              <p:custDataLst>
                <p:tags r:id="rId17"/>
              </p:custDataLst>
            </p:nvPr>
          </p:nvSpPr>
          <p:spPr bwMode="auto">
            <a:xfrm>
              <a:off x="4251325" y="5683251"/>
              <a:ext cx="309998"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0</a:t>
              </a:r>
            </a:p>
          </p:txBody>
        </p:sp>
        <p:sp>
          <p:nvSpPr>
            <p:cNvPr id="21" name="Text Box 18">
              <a:extLst>
                <a:ext uri="{FF2B5EF4-FFF2-40B4-BE49-F238E27FC236}">
                  <a16:creationId xmlns:a16="http://schemas.microsoft.com/office/drawing/2014/main" id="{E891BD35-ACE7-4BB1-896B-B5684C5214F3}"/>
                </a:ext>
              </a:extLst>
            </p:cNvPr>
            <p:cNvSpPr txBox="1">
              <a:spLocks noChangeArrowheads="1"/>
            </p:cNvSpPr>
            <p:nvPr>
              <p:custDataLst>
                <p:tags r:id="rId18"/>
              </p:custDataLst>
            </p:nvPr>
          </p:nvSpPr>
          <p:spPr bwMode="auto">
            <a:xfrm>
              <a:off x="6486526" y="5491163"/>
              <a:ext cx="4984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1/2</a:t>
              </a:r>
            </a:p>
          </p:txBody>
        </p:sp>
        <p:sp>
          <p:nvSpPr>
            <p:cNvPr id="22" name="Text Box 19">
              <a:extLst>
                <a:ext uri="{FF2B5EF4-FFF2-40B4-BE49-F238E27FC236}">
                  <a16:creationId xmlns:a16="http://schemas.microsoft.com/office/drawing/2014/main" id="{C0421AF0-2222-424C-AA51-E96F6513F31D}"/>
                </a:ext>
              </a:extLst>
            </p:cNvPr>
            <p:cNvSpPr txBox="1">
              <a:spLocks noChangeArrowheads="1"/>
            </p:cNvSpPr>
            <p:nvPr>
              <p:custDataLst>
                <p:tags r:id="rId19"/>
              </p:custDataLst>
            </p:nvPr>
          </p:nvSpPr>
          <p:spPr bwMode="auto">
            <a:xfrm>
              <a:off x="8058151" y="5500688"/>
              <a:ext cx="4984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5/6</a:t>
              </a:r>
            </a:p>
          </p:txBody>
        </p:sp>
        <p:sp>
          <p:nvSpPr>
            <p:cNvPr id="23" name="AutoShape 20">
              <a:extLst>
                <a:ext uri="{FF2B5EF4-FFF2-40B4-BE49-F238E27FC236}">
                  <a16:creationId xmlns:a16="http://schemas.microsoft.com/office/drawing/2014/main" id="{7A248F4B-AEBF-4F44-88DD-9BFAC3D25465}"/>
                </a:ext>
              </a:extLst>
            </p:cNvPr>
            <p:cNvSpPr>
              <a:spLocks noChangeArrowheads="1"/>
            </p:cNvSpPr>
            <p:nvPr>
              <p:custDataLst>
                <p:tags r:id="rId20"/>
              </p:custDataLst>
            </p:nvPr>
          </p:nvSpPr>
          <p:spPr bwMode="auto">
            <a:xfrm>
              <a:off x="6665913" y="5289551"/>
              <a:ext cx="131762" cy="136525"/>
            </a:xfrm>
            <a:prstGeom prst="flowChartConnector">
              <a:avLst/>
            </a:prstGeom>
            <a:solidFill>
              <a:srgbClr val="CC00CC"/>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 name="Text Box 21">
              <a:extLst>
                <a:ext uri="{FF2B5EF4-FFF2-40B4-BE49-F238E27FC236}">
                  <a16:creationId xmlns:a16="http://schemas.microsoft.com/office/drawing/2014/main" id="{FE006E6E-8502-440E-AFB3-440869345C16}"/>
                </a:ext>
              </a:extLst>
            </p:cNvPr>
            <p:cNvSpPr txBox="1">
              <a:spLocks noChangeArrowheads="1"/>
            </p:cNvSpPr>
            <p:nvPr>
              <p:custDataLst>
                <p:tags r:id="rId21"/>
              </p:custDataLst>
            </p:nvPr>
          </p:nvSpPr>
          <p:spPr bwMode="auto">
            <a:xfrm>
              <a:off x="3752850" y="290514"/>
              <a:ext cx="309998"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a:t>
              </a:r>
            </a:p>
          </p:txBody>
        </p:sp>
        <p:sp>
          <p:nvSpPr>
            <p:cNvPr id="25" name="Text Box 22">
              <a:extLst>
                <a:ext uri="{FF2B5EF4-FFF2-40B4-BE49-F238E27FC236}">
                  <a16:creationId xmlns:a16="http://schemas.microsoft.com/office/drawing/2014/main" id="{F2875569-C97D-4B9F-BC42-2FB215105FFD}"/>
                </a:ext>
              </a:extLst>
            </p:cNvPr>
            <p:cNvSpPr txBox="1">
              <a:spLocks noChangeArrowheads="1"/>
            </p:cNvSpPr>
            <p:nvPr>
              <p:custDataLst>
                <p:tags r:id="rId22"/>
              </p:custDataLst>
            </p:nvPr>
          </p:nvSpPr>
          <p:spPr bwMode="auto">
            <a:xfrm>
              <a:off x="3810000" y="5186364"/>
              <a:ext cx="309998"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0</a:t>
              </a:r>
            </a:p>
          </p:txBody>
        </p:sp>
        <p:sp>
          <p:nvSpPr>
            <p:cNvPr id="26" name="Text Box 23">
              <a:extLst>
                <a:ext uri="{FF2B5EF4-FFF2-40B4-BE49-F238E27FC236}">
                  <a16:creationId xmlns:a16="http://schemas.microsoft.com/office/drawing/2014/main" id="{36E2243E-E53B-4F89-9567-E901765135F7}"/>
                </a:ext>
              </a:extLst>
            </p:cNvPr>
            <p:cNvSpPr txBox="1">
              <a:spLocks noChangeArrowheads="1"/>
            </p:cNvSpPr>
            <p:nvPr>
              <p:custDataLst>
                <p:tags r:id="rId23"/>
              </p:custDataLst>
            </p:nvPr>
          </p:nvSpPr>
          <p:spPr bwMode="auto">
            <a:xfrm>
              <a:off x="3678239" y="1127125"/>
              <a:ext cx="4984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5/6</a:t>
              </a:r>
            </a:p>
          </p:txBody>
        </p:sp>
        <p:sp>
          <p:nvSpPr>
            <p:cNvPr id="27" name="Text Box 24">
              <a:extLst>
                <a:ext uri="{FF2B5EF4-FFF2-40B4-BE49-F238E27FC236}">
                  <a16:creationId xmlns:a16="http://schemas.microsoft.com/office/drawing/2014/main" id="{E9E9CED6-FD62-4567-85DB-00E6F276A3BF}"/>
                </a:ext>
              </a:extLst>
            </p:cNvPr>
            <p:cNvSpPr txBox="1">
              <a:spLocks noChangeArrowheads="1"/>
            </p:cNvSpPr>
            <p:nvPr>
              <p:custDataLst>
                <p:tags r:id="rId24"/>
              </p:custDataLst>
            </p:nvPr>
          </p:nvSpPr>
          <p:spPr bwMode="auto">
            <a:xfrm>
              <a:off x="3671889" y="2722563"/>
              <a:ext cx="4984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1/2</a:t>
              </a:r>
            </a:p>
          </p:txBody>
        </p:sp>
        <p:sp>
          <p:nvSpPr>
            <p:cNvPr id="28" name="Line 25">
              <a:extLst>
                <a:ext uri="{FF2B5EF4-FFF2-40B4-BE49-F238E27FC236}">
                  <a16:creationId xmlns:a16="http://schemas.microsoft.com/office/drawing/2014/main" id="{DF51E181-C028-4AD5-BAC0-C37E63BAF7BC}"/>
                </a:ext>
              </a:extLst>
            </p:cNvPr>
            <p:cNvSpPr>
              <a:spLocks noChangeShapeType="1"/>
            </p:cNvSpPr>
            <p:nvPr>
              <p:custDataLst>
                <p:tags r:id="rId25"/>
              </p:custDataLst>
            </p:nvPr>
          </p:nvSpPr>
          <p:spPr bwMode="auto">
            <a:xfrm>
              <a:off x="9140825" y="460375"/>
              <a:ext cx="1588" cy="4914900"/>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9" name="Text Box 26">
              <a:extLst>
                <a:ext uri="{FF2B5EF4-FFF2-40B4-BE49-F238E27FC236}">
                  <a16:creationId xmlns:a16="http://schemas.microsoft.com/office/drawing/2014/main" id="{99189B0E-024C-4564-9852-94A3AA66B400}"/>
                </a:ext>
              </a:extLst>
            </p:cNvPr>
            <p:cNvSpPr txBox="1">
              <a:spLocks noChangeArrowheads="1"/>
            </p:cNvSpPr>
            <p:nvPr>
              <p:custDataLst>
                <p:tags r:id="rId26"/>
              </p:custDataLst>
            </p:nvPr>
          </p:nvSpPr>
          <p:spPr bwMode="auto">
            <a:xfrm>
              <a:off x="5065714" y="5748339"/>
              <a:ext cx="3389367"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Observed fraction of data      </a:t>
              </a:r>
              <a:r>
                <a:rPr kumimoji="0" lang="en-GB" altLang="en-US" sz="2800" b="0" i="1" u="none" strike="noStrike" kern="1200" cap="none" spc="0" normalizeH="0" baseline="0" noProof="0">
                  <a:ln>
                    <a:noFill/>
                  </a:ln>
                  <a:solidFill>
                    <a:srgbClr val="000000"/>
                  </a:solidFill>
                  <a:effectLst/>
                  <a:uLnTx/>
                  <a:uFillTx/>
                  <a:latin typeface="Arial" panose="020B0604020202020204" pitchFamily="34" charset="0"/>
                  <a:ea typeface="+mn-ea"/>
                  <a:cs typeface="+mn-cs"/>
                </a:rPr>
                <a:t>x</a:t>
              </a:r>
              <a:r>
                <a:rPr kumimoji="0" lang="en-GB" altLang="en-US" sz="2800" b="0" i="1" u="none" strike="noStrike" kern="1200" cap="none" spc="0" normalizeH="0" baseline="-25000" noProof="0">
                  <a:ln>
                    <a:noFill/>
                  </a:ln>
                  <a:solidFill>
                    <a:srgbClr val="000000"/>
                  </a:solidFill>
                  <a:effectLst/>
                  <a:uLnTx/>
                  <a:uFillTx/>
                  <a:latin typeface="Arial" panose="020B0604020202020204" pitchFamily="34" charset="0"/>
                  <a:ea typeface="+mn-ea"/>
                  <a:cs typeface="+mn-cs"/>
                </a:rPr>
                <a:t>i</a:t>
              </a:r>
            </a:p>
          </p:txBody>
        </p:sp>
        <p:sp>
          <p:nvSpPr>
            <p:cNvPr id="30" name="Text Box 27">
              <a:extLst>
                <a:ext uri="{FF2B5EF4-FFF2-40B4-BE49-F238E27FC236}">
                  <a16:creationId xmlns:a16="http://schemas.microsoft.com/office/drawing/2014/main" id="{C05388F0-A220-483A-A33E-73ED1EB4EBE4}"/>
                </a:ext>
              </a:extLst>
            </p:cNvPr>
            <p:cNvSpPr txBox="1">
              <a:spLocks noChangeArrowheads="1"/>
            </p:cNvSpPr>
            <p:nvPr>
              <p:custDataLst>
                <p:tags r:id="rId27"/>
              </p:custDataLst>
            </p:nvPr>
          </p:nvSpPr>
          <p:spPr bwMode="auto">
            <a:xfrm rot="16200000">
              <a:off x="1407912" y="2574957"/>
              <a:ext cx="4081864"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Expected (fitted) fraction of data &lt;= </a:t>
              </a:r>
              <a:r>
                <a:rPr kumimoji="0" lang="en-GB" altLang="en-US" sz="28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x</a:t>
              </a:r>
              <a:r>
                <a:rPr kumimoji="0" lang="en-GB" altLang="en-US" sz="2800" b="0" i="1" u="none" strike="noStrike" kern="1200" cap="none" spc="0" normalizeH="0" baseline="-25000" noProof="0" dirty="0">
                  <a:ln>
                    <a:noFill/>
                  </a:ln>
                  <a:solidFill>
                    <a:srgbClr val="000000"/>
                  </a:solidFill>
                  <a:effectLst/>
                  <a:uLnTx/>
                  <a:uFillTx/>
                  <a:latin typeface="Arial" panose="020B0604020202020204" pitchFamily="34" charset="0"/>
                  <a:ea typeface="+mn-ea"/>
                  <a:cs typeface="+mn-cs"/>
                </a:rPr>
                <a:t>i</a:t>
              </a:r>
            </a:p>
          </p:txBody>
        </p:sp>
        <p:sp>
          <p:nvSpPr>
            <p:cNvPr id="31" name="AutoShape 28">
              <a:extLst>
                <a:ext uri="{FF2B5EF4-FFF2-40B4-BE49-F238E27FC236}">
                  <a16:creationId xmlns:a16="http://schemas.microsoft.com/office/drawing/2014/main" id="{38BF0BA7-3736-41F8-B359-E27A4839016A}"/>
                </a:ext>
              </a:extLst>
            </p:cNvPr>
            <p:cNvSpPr>
              <a:spLocks noChangeArrowheads="1"/>
            </p:cNvSpPr>
            <p:nvPr>
              <p:custDataLst>
                <p:tags r:id="rId28"/>
              </p:custDataLst>
            </p:nvPr>
          </p:nvSpPr>
          <p:spPr bwMode="auto">
            <a:xfrm>
              <a:off x="8224838" y="5265738"/>
              <a:ext cx="152400" cy="152400"/>
            </a:xfrm>
            <a:prstGeom prst="flowChartConnector">
              <a:avLst/>
            </a:prstGeom>
            <a:solidFill>
              <a:srgbClr val="33CC33"/>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 name="AutoShape 29">
              <a:extLst>
                <a:ext uri="{FF2B5EF4-FFF2-40B4-BE49-F238E27FC236}">
                  <a16:creationId xmlns:a16="http://schemas.microsoft.com/office/drawing/2014/main" id="{B8C17352-D972-4DC6-9363-10BAA5507AEF}"/>
                </a:ext>
              </a:extLst>
            </p:cNvPr>
            <p:cNvSpPr>
              <a:spLocks noChangeArrowheads="1"/>
            </p:cNvSpPr>
            <p:nvPr>
              <p:custDataLst>
                <p:tags r:id="rId29"/>
              </p:custDataLst>
            </p:nvPr>
          </p:nvSpPr>
          <p:spPr bwMode="auto">
            <a:xfrm>
              <a:off x="9067800" y="5265738"/>
              <a:ext cx="152400" cy="152400"/>
            </a:xfrm>
            <a:prstGeom prst="flowChartConnector">
              <a:avLst/>
            </a:prstGeom>
            <a:solidFill>
              <a:srgbClr val="333399"/>
            </a:solidFill>
            <a:ln w="9360">
              <a:solidFill>
                <a:srgbClr val="33339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3" name="Line 30">
              <a:extLst>
                <a:ext uri="{FF2B5EF4-FFF2-40B4-BE49-F238E27FC236}">
                  <a16:creationId xmlns:a16="http://schemas.microsoft.com/office/drawing/2014/main" id="{CD008F41-6A02-4ABF-B6D2-5264495C0ED0}"/>
                </a:ext>
              </a:extLst>
            </p:cNvPr>
            <p:cNvSpPr>
              <a:spLocks noChangeShapeType="1"/>
            </p:cNvSpPr>
            <p:nvPr>
              <p:custDataLst>
                <p:tags r:id="rId30"/>
              </p:custDataLst>
            </p:nvPr>
          </p:nvSpPr>
          <p:spPr bwMode="auto">
            <a:xfrm flipV="1">
              <a:off x="4354513" y="446089"/>
              <a:ext cx="4760912" cy="4899025"/>
            </a:xfrm>
            <a:prstGeom prst="line">
              <a:avLst/>
            </a:prstGeom>
            <a:noFill/>
            <a:ln w="381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6" name="AutoShape 33">
              <a:extLst>
                <a:ext uri="{FF2B5EF4-FFF2-40B4-BE49-F238E27FC236}">
                  <a16:creationId xmlns:a16="http://schemas.microsoft.com/office/drawing/2014/main" id="{7B3B48A5-D2D2-4EEA-8B99-51901D4DD0E7}"/>
                </a:ext>
              </a:extLst>
            </p:cNvPr>
            <p:cNvSpPr>
              <a:spLocks noChangeArrowheads="1"/>
            </p:cNvSpPr>
            <p:nvPr>
              <p:custDataLst>
                <p:tags r:id="rId31"/>
              </p:custDataLst>
            </p:nvPr>
          </p:nvSpPr>
          <p:spPr bwMode="auto">
            <a:xfrm>
              <a:off x="6662738" y="2813050"/>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7" name="AutoShape 34">
              <a:extLst>
                <a:ext uri="{FF2B5EF4-FFF2-40B4-BE49-F238E27FC236}">
                  <a16:creationId xmlns:a16="http://schemas.microsoft.com/office/drawing/2014/main" id="{EF7C834D-898C-45E1-9F8E-F82F2D617C83}"/>
                </a:ext>
              </a:extLst>
            </p:cNvPr>
            <p:cNvSpPr>
              <a:spLocks noChangeArrowheads="1"/>
            </p:cNvSpPr>
            <p:nvPr>
              <p:custDataLst>
                <p:tags r:id="rId32"/>
              </p:custDataLst>
            </p:nvPr>
          </p:nvSpPr>
          <p:spPr bwMode="auto">
            <a:xfrm>
              <a:off x="8237538" y="1209675"/>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8" name="AutoShape 35">
              <a:extLst>
                <a:ext uri="{FF2B5EF4-FFF2-40B4-BE49-F238E27FC236}">
                  <a16:creationId xmlns:a16="http://schemas.microsoft.com/office/drawing/2014/main" id="{086699D6-8AA9-4C64-AF59-6B01E333A7F1}"/>
                </a:ext>
              </a:extLst>
            </p:cNvPr>
            <p:cNvSpPr>
              <a:spLocks noChangeArrowheads="1"/>
            </p:cNvSpPr>
            <p:nvPr>
              <p:custDataLst>
                <p:tags r:id="rId33"/>
              </p:custDataLst>
            </p:nvPr>
          </p:nvSpPr>
          <p:spPr bwMode="auto">
            <a:xfrm>
              <a:off x="9028113" y="374650"/>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9" name="AutoShape 36">
              <a:extLst>
                <a:ext uri="{FF2B5EF4-FFF2-40B4-BE49-F238E27FC236}">
                  <a16:creationId xmlns:a16="http://schemas.microsoft.com/office/drawing/2014/main" id="{FC27E8AD-BC77-408A-A45A-AA8A60B6A8DF}"/>
                </a:ext>
              </a:extLst>
            </p:cNvPr>
            <p:cNvSpPr>
              <a:spLocks noChangeArrowheads="1"/>
            </p:cNvSpPr>
            <p:nvPr>
              <p:custDataLst>
                <p:tags r:id="rId34"/>
              </p:custDataLst>
            </p:nvPr>
          </p:nvSpPr>
          <p:spPr bwMode="auto">
            <a:xfrm>
              <a:off x="8783638" y="5267325"/>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0" name="AutoShape 37">
              <a:extLst>
                <a:ext uri="{FF2B5EF4-FFF2-40B4-BE49-F238E27FC236}">
                  <a16:creationId xmlns:a16="http://schemas.microsoft.com/office/drawing/2014/main" id="{EF796656-6BAD-4450-B264-0D7888AB7483}"/>
                </a:ext>
              </a:extLst>
            </p:cNvPr>
            <p:cNvSpPr>
              <a:spLocks noChangeArrowheads="1"/>
            </p:cNvSpPr>
            <p:nvPr>
              <p:custDataLst>
                <p:tags r:id="rId35"/>
              </p:custDataLst>
            </p:nvPr>
          </p:nvSpPr>
          <p:spPr bwMode="auto">
            <a:xfrm>
              <a:off x="8486775" y="5257800"/>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1" name="AutoShape 38">
              <a:extLst>
                <a:ext uri="{FF2B5EF4-FFF2-40B4-BE49-F238E27FC236}">
                  <a16:creationId xmlns:a16="http://schemas.microsoft.com/office/drawing/2014/main" id="{D676ABFA-A5DD-459B-8328-BC10FA98E51B}"/>
                </a:ext>
              </a:extLst>
            </p:cNvPr>
            <p:cNvSpPr>
              <a:spLocks noChangeArrowheads="1"/>
            </p:cNvSpPr>
            <p:nvPr>
              <p:custDataLst>
                <p:tags r:id="rId36"/>
              </p:custDataLst>
            </p:nvPr>
          </p:nvSpPr>
          <p:spPr bwMode="auto">
            <a:xfrm>
              <a:off x="6861175" y="527208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2" name="AutoShape 39">
              <a:extLst>
                <a:ext uri="{FF2B5EF4-FFF2-40B4-BE49-F238E27FC236}">
                  <a16:creationId xmlns:a16="http://schemas.microsoft.com/office/drawing/2014/main" id="{5C1A5DBD-8A06-4649-9491-2763F6FAFAD3}"/>
                </a:ext>
              </a:extLst>
            </p:cNvPr>
            <p:cNvSpPr>
              <a:spLocks noChangeArrowheads="1"/>
            </p:cNvSpPr>
            <p:nvPr>
              <p:custDataLst>
                <p:tags r:id="rId37"/>
              </p:custDataLst>
            </p:nvPr>
          </p:nvSpPr>
          <p:spPr bwMode="auto">
            <a:xfrm>
              <a:off x="7145338" y="526573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3" name="AutoShape 40">
              <a:extLst>
                <a:ext uri="{FF2B5EF4-FFF2-40B4-BE49-F238E27FC236}">
                  <a16:creationId xmlns:a16="http://schemas.microsoft.com/office/drawing/2014/main" id="{715C81E5-0F95-49CF-8BFE-773C33FDCD94}"/>
                </a:ext>
              </a:extLst>
            </p:cNvPr>
            <p:cNvSpPr>
              <a:spLocks noChangeArrowheads="1"/>
            </p:cNvSpPr>
            <p:nvPr>
              <p:custDataLst>
                <p:tags r:id="rId38"/>
              </p:custDataLst>
            </p:nvPr>
          </p:nvSpPr>
          <p:spPr bwMode="auto">
            <a:xfrm>
              <a:off x="7400925" y="525938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4" name="AutoShape 41">
              <a:extLst>
                <a:ext uri="{FF2B5EF4-FFF2-40B4-BE49-F238E27FC236}">
                  <a16:creationId xmlns:a16="http://schemas.microsoft.com/office/drawing/2014/main" id="{E621220C-F3C1-4A6D-9A8E-5C8D3376D877}"/>
                </a:ext>
              </a:extLst>
            </p:cNvPr>
            <p:cNvSpPr>
              <a:spLocks noChangeArrowheads="1"/>
            </p:cNvSpPr>
            <p:nvPr>
              <p:custDataLst>
                <p:tags r:id="rId39"/>
              </p:custDataLst>
            </p:nvPr>
          </p:nvSpPr>
          <p:spPr bwMode="auto">
            <a:xfrm>
              <a:off x="7654925" y="526573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5" name="AutoShape 42">
              <a:extLst>
                <a:ext uri="{FF2B5EF4-FFF2-40B4-BE49-F238E27FC236}">
                  <a16:creationId xmlns:a16="http://schemas.microsoft.com/office/drawing/2014/main" id="{24433ED4-BCEB-4BA8-A59A-87A68EAC738F}"/>
                </a:ext>
              </a:extLst>
            </p:cNvPr>
            <p:cNvSpPr>
              <a:spLocks noChangeArrowheads="1"/>
            </p:cNvSpPr>
            <p:nvPr>
              <p:custDataLst>
                <p:tags r:id="rId40"/>
              </p:custDataLst>
            </p:nvPr>
          </p:nvSpPr>
          <p:spPr bwMode="auto">
            <a:xfrm>
              <a:off x="7951788" y="5256213"/>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6" name="AutoShape 43">
              <a:extLst>
                <a:ext uri="{FF2B5EF4-FFF2-40B4-BE49-F238E27FC236}">
                  <a16:creationId xmlns:a16="http://schemas.microsoft.com/office/drawing/2014/main" id="{FB7BEC0D-DC15-4AA5-9BAE-E980DC607FD6}"/>
                </a:ext>
              </a:extLst>
            </p:cNvPr>
            <p:cNvSpPr>
              <a:spLocks noChangeArrowheads="1"/>
            </p:cNvSpPr>
            <p:nvPr>
              <p:custDataLst>
                <p:tags r:id="rId41"/>
              </p:custDataLst>
            </p:nvPr>
          </p:nvSpPr>
          <p:spPr bwMode="auto">
            <a:xfrm>
              <a:off x="5341938" y="5264150"/>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7" name="AutoShape 44">
              <a:extLst>
                <a:ext uri="{FF2B5EF4-FFF2-40B4-BE49-F238E27FC236}">
                  <a16:creationId xmlns:a16="http://schemas.microsoft.com/office/drawing/2014/main" id="{880307AA-6D84-4DA1-859D-BEB70BCA1D52}"/>
                </a:ext>
              </a:extLst>
            </p:cNvPr>
            <p:cNvSpPr>
              <a:spLocks noChangeArrowheads="1"/>
            </p:cNvSpPr>
            <p:nvPr>
              <p:custDataLst>
                <p:tags r:id="rId42"/>
              </p:custDataLst>
            </p:nvPr>
          </p:nvSpPr>
          <p:spPr bwMode="auto">
            <a:xfrm>
              <a:off x="5592763" y="5264150"/>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8" name="AutoShape 45">
              <a:extLst>
                <a:ext uri="{FF2B5EF4-FFF2-40B4-BE49-F238E27FC236}">
                  <a16:creationId xmlns:a16="http://schemas.microsoft.com/office/drawing/2014/main" id="{B23A3381-1D8E-4372-A2ED-16C57DA4086B}"/>
                </a:ext>
              </a:extLst>
            </p:cNvPr>
            <p:cNvSpPr>
              <a:spLocks noChangeArrowheads="1"/>
            </p:cNvSpPr>
            <p:nvPr>
              <p:custDataLst>
                <p:tags r:id="rId43"/>
              </p:custDataLst>
            </p:nvPr>
          </p:nvSpPr>
          <p:spPr bwMode="auto">
            <a:xfrm>
              <a:off x="5859463" y="5267325"/>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49" name="AutoShape 46">
              <a:extLst>
                <a:ext uri="{FF2B5EF4-FFF2-40B4-BE49-F238E27FC236}">
                  <a16:creationId xmlns:a16="http://schemas.microsoft.com/office/drawing/2014/main" id="{7C36F368-BC93-4EE5-85FE-8BCFCFD09E3F}"/>
                </a:ext>
              </a:extLst>
            </p:cNvPr>
            <p:cNvSpPr>
              <a:spLocks noChangeArrowheads="1"/>
            </p:cNvSpPr>
            <p:nvPr>
              <p:custDataLst>
                <p:tags r:id="rId44"/>
              </p:custDataLst>
            </p:nvPr>
          </p:nvSpPr>
          <p:spPr bwMode="auto">
            <a:xfrm>
              <a:off x="6108700" y="5273675"/>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0" name="AutoShape 47">
              <a:extLst>
                <a:ext uri="{FF2B5EF4-FFF2-40B4-BE49-F238E27FC236}">
                  <a16:creationId xmlns:a16="http://schemas.microsoft.com/office/drawing/2014/main" id="{77826358-07EB-414C-97A3-B7E46A318A86}"/>
                </a:ext>
              </a:extLst>
            </p:cNvPr>
            <p:cNvSpPr>
              <a:spLocks noChangeArrowheads="1"/>
            </p:cNvSpPr>
            <p:nvPr>
              <p:custDataLst>
                <p:tags r:id="rId45"/>
              </p:custDataLst>
            </p:nvPr>
          </p:nvSpPr>
          <p:spPr bwMode="auto">
            <a:xfrm>
              <a:off x="6405563" y="527843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1" name="AutoShape 48">
              <a:extLst>
                <a:ext uri="{FF2B5EF4-FFF2-40B4-BE49-F238E27FC236}">
                  <a16:creationId xmlns:a16="http://schemas.microsoft.com/office/drawing/2014/main" id="{A8032E43-4B60-40EE-A925-BC3CE30E12A6}"/>
                </a:ext>
              </a:extLst>
            </p:cNvPr>
            <p:cNvSpPr>
              <a:spLocks noChangeArrowheads="1"/>
            </p:cNvSpPr>
            <p:nvPr>
              <p:custDataLst>
                <p:tags r:id="rId46"/>
              </p:custDataLst>
            </p:nvPr>
          </p:nvSpPr>
          <p:spPr bwMode="auto">
            <a:xfrm>
              <a:off x="4549775" y="527208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2" name="AutoShape 49">
              <a:extLst>
                <a:ext uri="{FF2B5EF4-FFF2-40B4-BE49-F238E27FC236}">
                  <a16:creationId xmlns:a16="http://schemas.microsoft.com/office/drawing/2014/main" id="{17F6F176-2B10-40A7-995F-8C4939FC564D}"/>
                </a:ext>
              </a:extLst>
            </p:cNvPr>
            <p:cNvSpPr>
              <a:spLocks noChangeArrowheads="1"/>
            </p:cNvSpPr>
            <p:nvPr>
              <p:custDataLst>
                <p:tags r:id="rId47"/>
              </p:custDataLst>
            </p:nvPr>
          </p:nvSpPr>
          <p:spPr bwMode="auto">
            <a:xfrm>
              <a:off x="4822825" y="5270500"/>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3" name="AutoShape 50">
              <a:extLst>
                <a:ext uri="{FF2B5EF4-FFF2-40B4-BE49-F238E27FC236}">
                  <a16:creationId xmlns:a16="http://schemas.microsoft.com/office/drawing/2014/main" id="{3DB2F3EA-28C6-43E4-AA12-15E062208501}"/>
                </a:ext>
              </a:extLst>
            </p:cNvPr>
            <p:cNvSpPr>
              <a:spLocks noChangeArrowheads="1"/>
            </p:cNvSpPr>
            <p:nvPr>
              <p:custDataLst>
                <p:tags r:id="rId48"/>
              </p:custDataLst>
            </p:nvPr>
          </p:nvSpPr>
          <p:spPr bwMode="auto">
            <a:xfrm>
              <a:off x="5072063" y="5278438"/>
              <a:ext cx="152400" cy="152400"/>
            </a:xfrm>
            <a:prstGeom prst="flowChartConnector">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4" name="AutoShape 51">
              <a:extLst>
                <a:ext uri="{FF2B5EF4-FFF2-40B4-BE49-F238E27FC236}">
                  <a16:creationId xmlns:a16="http://schemas.microsoft.com/office/drawing/2014/main" id="{BB682521-5966-4987-A5F8-01FD6CBE012C}"/>
                </a:ext>
              </a:extLst>
            </p:cNvPr>
            <p:cNvSpPr>
              <a:spLocks noChangeArrowheads="1"/>
            </p:cNvSpPr>
            <p:nvPr>
              <p:custDataLst>
                <p:tags r:id="rId49"/>
              </p:custDataLst>
            </p:nvPr>
          </p:nvSpPr>
          <p:spPr bwMode="auto">
            <a:xfrm>
              <a:off x="6407150" y="5273675"/>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5" name="AutoShape 52">
              <a:extLst>
                <a:ext uri="{FF2B5EF4-FFF2-40B4-BE49-F238E27FC236}">
                  <a16:creationId xmlns:a16="http://schemas.microsoft.com/office/drawing/2014/main" id="{B55568EE-B6D1-4394-98CF-28F38B72D122}"/>
                </a:ext>
              </a:extLst>
            </p:cNvPr>
            <p:cNvSpPr>
              <a:spLocks noChangeArrowheads="1"/>
            </p:cNvSpPr>
            <p:nvPr>
              <p:custDataLst>
                <p:tags r:id="rId50"/>
              </p:custDataLst>
            </p:nvPr>
          </p:nvSpPr>
          <p:spPr bwMode="auto">
            <a:xfrm>
              <a:off x="6111875" y="526891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6" name="AutoShape 53">
              <a:extLst>
                <a:ext uri="{FF2B5EF4-FFF2-40B4-BE49-F238E27FC236}">
                  <a16:creationId xmlns:a16="http://schemas.microsoft.com/office/drawing/2014/main" id="{050A8B83-B7E8-4EC0-ABF3-7D696C7808AE}"/>
                </a:ext>
              </a:extLst>
            </p:cNvPr>
            <p:cNvSpPr>
              <a:spLocks noChangeArrowheads="1"/>
            </p:cNvSpPr>
            <p:nvPr>
              <p:custDataLst>
                <p:tags r:id="rId51"/>
              </p:custDataLst>
            </p:nvPr>
          </p:nvSpPr>
          <p:spPr bwMode="auto">
            <a:xfrm>
              <a:off x="5856288" y="526891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7" name="AutoShape 54">
              <a:extLst>
                <a:ext uri="{FF2B5EF4-FFF2-40B4-BE49-F238E27FC236}">
                  <a16:creationId xmlns:a16="http://schemas.microsoft.com/office/drawing/2014/main" id="{9361A89D-2D5F-4658-8B5B-562517AA08D9}"/>
                </a:ext>
              </a:extLst>
            </p:cNvPr>
            <p:cNvSpPr>
              <a:spLocks noChangeArrowheads="1"/>
            </p:cNvSpPr>
            <p:nvPr>
              <p:custDataLst>
                <p:tags r:id="rId52"/>
              </p:custDataLst>
            </p:nvPr>
          </p:nvSpPr>
          <p:spPr bwMode="auto">
            <a:xfrm>
              <a:off x="5592763" y="5260976"/>
              <a:ext cx="152400" cy="157163"/>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8" name="AutoShape 55">
              <a:extLst>
                <a:ext uri="{FF2B5EF4-FFF2-40B4-BE49-F238E27FC236}">
                  <a16:creationId xmlns:a16="http://schemas.microsoft.com/office/drawing/2014/main" id="{4A83EB24-1ED3-40DA-8FD4-C82BE17E3838}"/>
                </a:ext>
              </a:extLst>
            </p:cNvPr>
            <p:cNvSpPr>
              <a:spLocks noChangeArrowheads="1"/>
            </p:cNvSpPr>
            <p:nvPr>
              <p:custDataLst>
                <p:tags r:id="rId53"/>
              </p:custDataLst>
            </p:nvPr>
          </p:nvSpPr>
          <p:spPr bwMode="auto">
            <a:xfrm>
              <a:off x="5341938" y="526256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59" name="AutoShape 56">
              <a:extLst>
                <a:ext uri="{FF2B5EF4-FFF2-40B4-BE49-F238E27FC236}">
                  <a16:creationId xmlns:a16="http://schemas.microsoft.com/office/drawing/2014/main" id="{A4B01361-6F0F-4BD8-97BC-C9BF36523740}"/>
                </a:ext>
              </a:extLst>
            </p:cNvPr>
            <p:cNvSpPr>
              <a:spLocks noChangeArrowheads="1"/>
            </p:cNvSpPr>
            <p:nvPr>
              <p:custDataLst>
                <p:tags r:id="rId54"/>
              </p:custDataLst>
            </p:nvPr>
          </p:nvSpPr>
          <p:spPr bwMode="auto">
            <a:xfrm>
              <a:off x="5073651" y="5270501"/>
              <a:ext cx="157163" cy="161925"/>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0" name="AutoShape 57">
              <a:extLst>
                <a:ext uri="{FF2B5EF4-FFF2-40B4-BE49-F238E27FC236}">
                  <a16:creationId xmlns:a16="http://schemas.microsoft.com/office/drawing/2014/main" id="{6D8DEB2E-F048-4AFB-A305-09D21E258373}"/>
                </a:ext>
              </a:extLst>
            </p:cNvPr>
            <p:cNvSpPr>
              <a:spLocks noChangeArrowheads="1"/>
            </p:cNvSpPr>
            <p:nvPr>
              <p:custDataLst>
                <p:tags r:id="rId55"/>
              </p:custDataLst>
            </p:nvPr>
          </p:nvSpPr>
          <p:spPr bwMode="auto">
            <a:xfrm>
              <a:off x="4827588" y="5272088"/>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1" name="AutoShape 58">
              <a:extLst>
                <a:ext uri="{FF2B5EF4-FFF2-40B4-BE49-F238E27FC236}">
                  <a16:creationId xmlns:a16="http://schemas.microsoft.com/office/drawing/2014/main" id="{C0159962-D274-4867-B673-9EFD5487DDF2}"/>
                </a:ext>
              </a:extLst>
            </p:cNvPr>
            <p:cNvSpPr>
              <a:spLocks noChangeArrowheads="1"/>
            </p:cNvSpPr>
            <p:nvPr>
              <p:custDataLst>
                <p:tags r:id="rId56"/>
              </p:custDataLst>
            </p:nvPr>
          </p:nvSpPr>
          <p:spPr bwMode="auto">
            <a:xfrm>
              <a:off x="4549775" y="5270500"/>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2" name="AutoShape 59">
              <a:extLst>
                <a:ext uri="{FF2B5EF4-FFF2-40B4-BE49-F238E27FC236}">
                  <a16:creationId xmlns:a16="http://schemas.microsoft.com/office/drawing/2014/main" id="{AB4FB7C7-6CEA-4917-A9A6-A9ADEE92B71C}"/>
                </a:ext>
              </a:extLst>
            </p:cNvPr>
            <p:cNvSpPr>
              <a:spLocks noChangeArrowheads="1"/>
            </p:cNvSpPr>
            <p:nvPr>
              <p:custDataLst>
                <p:tags r:id="rId57"/>
              </p:custDataLst>
            </p:nvPr>
          </p:nvSpPr>
          <p:spPr bwMode="auto">
            <a:xfrm>
              <a:off x="6916738" y="254476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3" name="AutoShape 60">
              <a:extLst>
                <a:ext uri="{FF2B5EF4-FFF2-40B4-BE49-F238E27FC236}">
                  <a16:creationId xmlns:a16="http://schemas.microsoft.com/office/drawing/2014/main" id="{50E3A1F1-367D-4132-8BDE-389B7CC919A1}"/>
                </a:ext>
              </a:extLst>
            </p:cNvPr>
            <p:cNvSpPr>
              <a:spLocks noChangeArrowheads="1"/>
            </p:cNvSpPr>
            <p:nvPr>
              <p:custDataLst>
                <p:tags r:id="rId58"/>
              </p:custDataLst>
            </p:nvPr>
          </p:nvSpPr>
          <p:spPr bwMode="auto">
            <a:xfrm>
              <a:off x="7185025" y="224631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4" name="AutoShape 61">
              <a:extLst>
                <a:ext uri="{FF2B5EF4-FFF2-40B4-BE49-F238E27FC236}">
                  <a16:creationId xmlns:a16="http://schemas.microsoft.com/office/drawing/2014/main" id="{B7BEA112-615F-42D4-B1E8-3AA142250D4D}"/>
                </a:ext>
              </a:extLst>
            </p:cNvPr>
            <p:cNvSpPr>
              <a:spLocks noChangeArrowheads="1"/>
            </p:cNvSpPr>
            <p:nvPr>
              <p:custDataLst>
                <p:tags r:id="rId59"/>
              </p:custDataLst>
            </p:nvPr>
          </p:nvSpPr>
          <p:spPr bwMode="auto">
            <a:xfrm>
              <a:off x="7451725" y="1992313"/>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5" name="AutoShape 62">
              <a:extLst>
                <a:ext uri="{FF2B5EF4-FFF2-40B4-BE49-F238E27FC236}">
                  <a16:creationId xmlns:a16="http://schemas.microsoft.com/office/drawing/2014/main" id="{A691282F-5904-43EC-A95F-282BEE3E727B}"/>
                </a:ext>
              </a:extLst>
            </p:cNvPr>
            <p:cNvSpPr>
              <a:spLocks noChangeArrowheads="1"/>
            </p:cNvSpPr>
            <p:nvPr>
              <p:custDataLst>
                <p:tags r:id="rId60"/>
              </p:custDataLst>
            </p:nvPr>
          </p:nvSpPr>
          <p:spPr bwMode="auto">
            <a:xfrm>
              <a:off x="7678738" y="1752600"/>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6" name="AutoShape 63">
              <a:extLst>
                <a:ext uri="{FF2B5EF4-FFF2-40B4-BE49-F238E27FC236}">
                  <a16:creationId xmlns:a16="http://schemas.microsoft.com/office/drawing/2014/main" id="{2BE8FE5A-E3CB-40EF-8C9E-F7B030E07E6C}"/>
                </a:ext>
              </a:extLst>
            </p:cNvPr>
            <p:cNvSpPr>
              <a:spLocks noChangeArrowheads="1"/>
            </p:cNvSpPr>
            <p:nvPr>
              <p:custDataLst>
                <p:tags r:id="rId61"/>
              </p:custDataLst>
            </p:nvPr>
          </p:nvSpPr>
          <p:spPr bwMode="auto">
            <a:xfrm>
              <a:off x="7961313" y="1470025"/>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7" name="AutoShape 64">
              <a:extLst>
                <a:ext uri="{FF2B5EF4-FFF2-40B4-BE49-F238E27FC236}">
                  <a16:creationId xmlns:a16="http://schemas.microsoft.com/office/drawing/2014/main" id="{743CF9D0-E1F6-4D17-90A6-3C7222892DB6}"/>
                </a:ext>
              </a:extLst>
            </p:cNvPr>
            <p:cNvSpPr>
              <a:spLocks noChangeArrowheads="1"/>
            </p:cNvSpPr>
            <p:nvPr>
              <p:custDataLst>
                <p:tags r:id="rId62"/>
              </p:custDataLst>
            </p:nvPr>
          </p:nvSpPr>
          <p:spPr bwMode="auto">
            <a:xfrm>
              <a:off x="8745538" y="642938"/>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68" name="AutoShape 65">
              <a:extLst>
                <a:ext uri="{FF2B5EF4-FFF2-40B4-BE49-F238E27FC236}">
                  <a16:creationId xmlns:a16="http://schemas.microsoft.com/office/drawing/2014/main" id="{35EADB43-0375-4750-8F50-ABD64E505C53}"/>
                </a:ext>
              </a:extLst>
            </p:cNvPr>
            <p:cNvSpPr>
              <a:spLocks noChangeArrowheads="1"/>
            </p:cNvSpPr>
            <p:nvPr>
              <p:custDataLst>
                <p:tags r:id="rId63"/>
              </p:custDataLst>
            </p:nvPr>
          </p:nvSpPr>
          <p:spPr bwMode="auto">
            <a:xfrm>
              <a:off x="8491538" y="911225"/>
              <a:ext cx="152400" cy="152400"/>
            </a:xfrm>
            <a:prstGeom prst="flowChartConnector">
              <a:avLst/>
            </a:prstGeom>
            <a:solidFill>
              <a:srgbClr val="FF33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nvGrpSpPr>
            <p:cNvPr id="69" name="Group 66">
              <a:extLst>
                <a:ext uri="{FF2B5EF4-FFF2-40B4-BE49-F238E27FC236}">
                  <a16:creationId xmlns:a16="http://schemas.microsoft.com/office/drawing/2014/main" id="{FCAC46DF-2854-4647-AAF7-D165B87BE457}"/>
                </a:ext>
              </a:extLst>
            </p:cNvPr>
            <p:cNvGrpSpPr>
              <a:grpSpLocks/>
            </p:cNvGrpSpPr>
            <p:nvPr>
              <p:custDataLst>
                <p:tags r:id="rId64"/>
              </p:custDataLst>
            </p:nvPr>
          </p:nvGrpSpPr>
          <p:grpSpPr bwMode="auto">
            <a:xfrm>
              <a:off x="3854451" y="2727326"/>
              <a:ext cx="5613401" cy="2994025"/>
              <a:chOff x="1468" y="1718"/>
              <a:chExt cx="3536" cy="1886"/>
            </a:xfrm>
          </p:grpSpPr>
          <p:sp>
            <p:nvSpPr>
              <p:cNvPr id="70" name="Oval 67">
                <a:extLst>
                  <a:ext uri="{FF2B5EF4-FFF2-40B4-BE49-F238E27FC236}">
                    <a16:creationId xmlns:a16="http://schemas.microsoft.com/office/drawing/2014/main" id="{49249424-203A-495C-8B64-EF1C87F1737E}"/>
                  </a:ext>
                </a:extLst>
              </p:cNvPr>
              <p:cNvSpPr>
                <a:spLocks noChangeArrowheads="1"/>
              </p:cNvSpPr>
              <p:nvPr/>
            </p:nvSpPr>
            <p:spPr bwMode="auto">
              <a:xfrm rot="-1980000">
                <a:off x="1468" y="2064"/>
                <a:ext cx="2460" cy="1540"/>
              </a:xfrm>
              <a:prstGeom prst="ellipse">
                <a:avLst/>
              </a:prstGeom>
              <a:noFill/>
              <a:ln w="38160">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71" name="Text Box 68">
                <a:extLst>
                  <a:ext uri="{FF2B5EF4-FFF2-40B4-BE49-F238E27FC236}">
                    <a16:creationId xmlns:a16="http://schemas.microsoft.com/office/drawing/2014/main" id="{FC8C6CEC-0F18-4F63-95A1-FA1ADC692427}"/>
                  </a:ext>
                </a:extLst>
              </p:cNvPr>
              <p:cNvSpPr txBox="1">
                <a:spLocks noChangeArrowheads="1"/>
              </p:cNvSpPr>
              <p:nvPr/>
            </p:nvSpPr>
            <p:spPr bwMode="auto">
              <a:xfrm>
                <a:off x="3864" y="1718"/>
                <a:ext cx="1140" cy="3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en-US" sz="2800" b="0" i="0" u="none" strike="noStrike" kern="1200" cap="none" spc="0" normalizeH="0" baseline="0" noProof="0" dirty="0">
                    <a:ln>
                      <a:noFill/>
                    </a:ln>
                    <a:solidFill>
                      <a:srgbClr val="FF3300"/>
                    </a:solidFill>
                    <a:effectLst/>
                    <a:uLnTx/>
                    <a:uFillTx/>
                    <a:latin typeface="Arial" panose="020B0604020202020204" pitchFamily="34" charset="0"/>
                    <a:ea typeface="+mn-ea"/>
                    <a:cs typeface="+mn-cs"/>
                  </a:rPr>
                  <a:t>Poor fit</a:t>
                </a:r>
              </a:p>
            </p:txBody>
          </p:sp>
          <p:sp>
            <p:nvSpPr>
              <p:cNvPr id="72" name="Line 69">
                <a:extLst>
                  <a:ext uri="{FF2B5EF4-FFF2-40B4-BE49-F238E27FC236}">
                    <a16:creationId xmlns:a16="http://schemas.microsoft.com/office/drawing/2014/main" id="{B5E2C30D-7B38-476D-9364-D34AA2A99DF5}"/>
                  </a:ext>
                </a:extLst>
              </p:cNvPr>
              <p:cNvSpPr>
                <a:spLocks noChangeShapeType="1"/>
              </p:cNvSpPr>
              <p:nvPr/>
            </p:nvSpPr>
            <p:spPr bwMode="auto">
              <a:xfrm flipH="1">
                <a:off x="3701" y="1975"/>
                <a:ext cx="223" cy="128"/>
              </a:xfrm>
              <a:prstGeom prst="line">
                <a:avLst/>
              </a:prstGeom>
              <a:noFill/>
              <a:ln w="28440">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graphicFrame>
          <p:nvGraphicFramePr>
            <p:cNvPr id="73" name="Object 70">
              <a:extLst>
                <a:ext uri="{FF2B5EF4-FFF2-40B4-BE49-F238E27FC236}">
                  <a16:creationId xmlns:a16="http://schemas.microsoft.com/office/drawing/2014/main" id="{A6DA212D-83B8-43C7-BE98-24A9B06BE5FE}"/>
                </a:ext>
              </a:extLst>
            </p:cNvPr>
            <p:cNvGraphicFramePr>
              <a:graphicFrameLocks noChangeAspect="1"/>
            </p:cNvGraphicFramePr>
            <p:nvPr>
              <p:custDataLst>
                <p:tags r:id="rId65"/>
              </p:custDataLst>
            </p:nvPr>
          </p:nvGraphicFramePr>
          <p:xfrm>
            <a:off x="7834314" y="5967414"/>
            <a:ext cx="180975" cy="219075"/>
          </p:xfrm>
          <a:graphic>
            <a:graphicData uri="http://schemas.openxmlformats.org/presentationml/2006/ole">
              <mc:AlternateContent xmlns:mc="http://schemas.openxmlformats.org/markup-compatibility/2006">
                <mc:Choice xmlns:v="urn:schemas-microsoft-com:vml" Requires="v">
                  <p:oleObj r:id="rId67" imgW="177376" imgH="215386" progId="">
                    <p:embed/>
                  </p:oleObj>
                </mc:Choice>
                <mc:Fallback>
                  <p:oleObj r:id="rId67" imgW="177376" imgH="215386" progId="">
                    <p:embed/>
                    <p:pic>
                      <p:nvPicPr>
                        <p:cNvPr id="73" name="Object 70">
                          <a:extLst>
                            <a:ext uri="{FF2B5EF4-FFF2-40B4-BE49-F238E27FC236}">
                              <a16:creationId xmlns:a16="http://schemas.microsoft.com/office/drawing/2014/main" id="{A6DA212D-83B8-43C7-BE98-24A9B06BE5FE}"/>
                            </a:ext>
                          </a:extLst>
                        </p:cNvPr>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7834314" y="5967414"/>
                          <a:ext cx="180975" cy="2190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 name="Slide Number Placeholder 2">
            <a:extLst>
              <a:ext uri="{FF2B5EF4-FFF2-40B4-BE49-F238E27FC236}">
                <a16:creationId xmlns:a16="http://schemas.microsoft.com/office/drawing/2014/main" id="{F85A1855-B8DC-49F8-933C-7577CD707D44}"/>
              </a:ext>
            </a:extLst>
          </p:cNvPr>
          <p:cNvSpPr>
            <a:spLocks noGrp="1"/>
          </p:cNvSpPr>
          <p:nvPr>
            <p:ph type="sldNum" sz="quarter" idx="12"/>
          </p:nvPr>
        </p:nvSpPr>
        <p:spPr/>
        <p:txBody>
          <a:bodyPr/>
          <a:lstStyle/>
          <a:p>
            <a:pPr>
              <a:defRPr/>
            </a:pPr>
            <a:fld id="{B59E928D-B85A-4D0A-9391-33FBD2C5AC9A}" type="slidenum">
              <a:rPr lang="en-GB" altLang="en-US" smtClean="0"/>
              <a:pPr>
                <a:defRPr/>
              </a:pPr>
              <a:t>10</a:t>
            </a:fld>
            <a:endParaRPr lang="en-GB" altLang="en-US"/>
          </a:p>
        </p:txBody>
      </p:sp>
    </p:spTree>
    <p:extLst>
      <p:ext uri="{BB962C8B-B14F-4D97-AF65-F5344CB8AC3E}">
        <p14:creationId xmlns:p14="http://schemas.microsoft.com/office/powerpoint/2010/main" val="13270850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Quantifying uncertainty</a:t>
            </a:r>
          </a:p>
        </p:txBody>
      </p:sp>
      <p:sp>
        <p:nvSpPr>
          <p:cNvPr id="6" name="Content Placeholder 2"/>
          <p:cNvSpPr>
            <a:spLocks noGrp="1"/>
          </p:cNvSpPr>
          <p:nvPr>
            <p:ph idx="1"/>
          </p:nvPr>
        </p:nvSpPr>
        <p:spPr>
          <a:xfrm>
            <a:off x="127000" y="1600201"/>
            <a:ext cx="11772900" cy="4525963"/>
          </a:xfrm>
        </p:spPr>
        <p:txBody>
          <a:bodyPr/>
          <a:lstStyle/>
          <a:p>
            <a:pPr marL="857250" lvl="1" indent="-457200" eaLnBrk="1" hangingPunct="1">
              <a:spcBef>
                <a:spcPts val="1200"/>
              </a:spcBef>
              <a:spcAft>
                <a:spcPts val="1200"/>
              </a:spcAft>
              <a:buFont typeface="Times New Roman" panose="02020603050405020304" pitchFamily="18" charset="0"/>
              <a:buAutoNum type="arabicPeriod" startAt="4"/>
            </a:pPr>
            <a:r>
              <a:rPr lang="en-GB" altLang="en-US" b="1" dirty="0">
                <a:solidFill>
                  <a:srgbClr val="0070C0"/>
                </a:solidFill>
                <a:cs typeface="Arial" panose="020B0604020202020204" pitchFamily="34" charset="0"/>
              </a:rPr>
              <a:t>Confidence Interval (CI) </a:t>
            </a:r>
            <a:r>
              <a:rPr lang="en-GB" altLang="en-US" dirty="0">
                <a:cs typeface="Arial" panose="020B0604020202020204" pitchFamily="34" charset="0"/>
              </a:rPr>
              <a:t>= a range of plausible values for the truth</a:t>
            </a:r>
          </a:p>
          <a:p>
            <a:pPr marL="857250" lvl="1" indent="-457200" eaLnBrk="1" hangingPunct="1">
              <a:spcBef>
                <a:spcPts val="1200"/>
              </a:spcBef>
              <a:spcAft>
                <a:spcPts val="1200"/>
              </a:spcAft>
            </a:pPr>
            <a:r>
              <a:rPr lang="en-GB" altLang="en-US" dirty="0">
                <a:cs typeface="Arial" panose="020B0604020202020204" pitchFamily="34" charset="0"/>
              </a:rPr>
              <a:t>Calculations are based on variance</a:t>
            </a:r>
          </a:p>
          <a:p>
            <a:pPr marL="857250" lvl="1" indent="-457200" eaLnBrk="1" hangingPunct="1">
              <a:spcBef>
                <a:spcPts val="1200"/>
              </a:spcBef>
            </a:pPr>
            <a:r>
              <a:rPr lang="en-GB" altLang="en-US" dirty="0">
                <a:cs typeface="Arial" panose="020B0604020202020204" pitchFamily="34" charset="0"/>
              </a:rPr>
              <a:t>Different ways to calculate CIs, depending on the data, e.g.</a:t>
            </a:r>
          </a:p>
          <a:p>
            <a:pPr marL="1257300" lvl="2" indent="-457200" eaLnBrk="1" hangingPunct="1">
              <a:spcBef>
                <a:spcPts val="1200"/>
              </a:spcBef>
            </a:pPr>
            <a:r>
              <a:rPr lang="en-GB" altLang="en-US" dirty="0">
                <a:solidFill>
                  <a:srgbClr val="FF0000"/>
                </a:solidFill>
                <a:cs typeface="Arial" panose="020B0604020202020204" pitchFamily="34" charset="0"/>
              </a:rPr>
              <a:t>Normal</a:t>
            </a:r>
          </a:p>
          <a:p>
            <a:pPr marL="1257300" lvl="2" indent="-457200" eaLnBrk="1" hangingPunct="1">
              <a:spcBef>
                <a:spcPts val="1200"/>
              </a:spcBef>
            </a:pPr>
            <a:r>
              <a:rPr lang="en-GB" altLang="en-US" dirty="0">
                <a:cs typeface="Arial" panose="020B0604020202020204" pitchFamily="34" charset="0"/>
              </a:rPr>
              <a:t>Lognormal (available in Distance)</a:t>
            </a:r>
          </a:p>
          <a:p>
            <a:pPr marL="1257300" lvl="2" indent="-457200" eaLnBrk="1" hangingPunct="1">
              <a:spcBef>
                <a:spcPts val="1200"/>
              </a:spcBef>
              <a:spcAft>
                <a:spcPts val="1200"/>
              </a:spcAft>
            </a:pPr>
            <a:r>
              <a:rPr lang="en-GB" altLang="en-US" dirty="0">
                <a:cs typeface="Arial" panose="020B0604020202020204" pitchFamily="34" charset="0"/>
              </a:rPr>
              <a:t>Bootstrap (available in Distance)</a:t>
            </a:r>
          </a:p>
          <a:p>
            <a:pPr marL="857250" lvl="1" indent="-457200" eaLnBrk="1" hangingPunct="1">
              <a:spcBef>
                <a:spcPts val="1200"/>
              </a:spcBef>
              <a:spcAft>
                <a:spcPts val="1200"/>
              </a:spcAft>
            </a:pPr>
            <a:r>
              <a:rPr lang="en-GB" altLang="en-US" dirty="0">
                <a:cs typeface="Arial" panose="020B0604020202020204" pitchFamily="34" charset="0"/>
              </a:rPr>
              <a:t>More about CIs later…</a:t>
            </a:r>
          </a:p>
        </p:txBody>
      </p:sp>
      <p:sp>
        <p:nvSpPr>
          <p:cNvPr id="2" name="Slide Number Placeholder 1">
            <a:extLst>
              <a:ext uri="{FF2B5EF4-FFF2-40B4-BE49-F238E27FC236}">
                <a16:creationId xmlns:a16="http://schemas.microsoft.com/office/drawing/2014/main" id="{D43C8EE8-A79A-4EB9-BCE0-C6B8B0A5610F}"/>
              </a:ext>
            </a:extLst>
          </p:cNvPr>
          <p:cNvSpPr>
            <a:spLocks noGrp="1"/>
          </p:cNvSpPr>
          <p:nvPr>
            <p:ph type="sldNum" sz="quarter" idx="12"/>
          </p:nvPr>
        </p:nvSpPr>
        <p:spPr/>
        <p:txBody>
          <a:bodyPr/>
          <a:lstStyle/>
          <a:p>
            <a:pPr>
              <a:defRPr/>
            </a:pPr>
            <a:fld id="{B59E928D-B85A-4D0A-9391-33FBD2C5AC9A}" type="slidenum">
              <a:rPr lang="en-GB" altLang="en-US" smtClean="0"/>
              <a:pPr>
                <a:defRPr/>
              </a:pPr>
              <a:t>100</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Why is variance important?</a:t>
            </a:r>
          </a:p>
        </p:txBody>
      </p:sp>
      <p:sp>
        <p:nvSpPr>
          <p:cNvPr id="11" name="Content Placeholder 2"/>
          <p:cNvSpPr>
            <a:spLocks noGrp="1"/>
          </p:cNvSpPr>
          <p:nvPr>
            <p:ph idx="1"/>
          </p:nvPr>
        </p:nvSpPr>
        <p:spPr>
          <a:xfrm>
            <a:off x="241300" y="1600201"/>
            <a:ext cx="11671300" cy="4525963"/>
          </a:xfrm>
        </p:spPr>
        <p:txBody>
          <a:bodyPr/>
          <a:lstStyle/>
          <a:p>
            <a:pPr eaLnBrk="1" hangingPunct="1">
              <a:spcBef>
                <a:spcPts val="1200"/>
              </a:spcBef>
              <a:buFont typeface="Arial" panose="020B0604020202020204" pitchFamily="34" charset="0"/>
              <a:buChar char="•"/>
            </a:pPr>
            <a:r>
              <a:rPr lang="en-GB" altLang="en-US" sz="2800" dirty="0">
                <a:cs typeface="Arial" panose="020B0604020202020204" pitchFamily="34" charset="0"/>
              </a:rPr>
              <a:t>In a real survey, we use an estimator and the survey data to produce a single estimate for </a:t>
            </a:r>
            <a:r>
              <a:rPr lang="en-GB" altLang="en-US" sz="2800" i="1" dirty="0">
                <a:cs typeface="Arial" panose="020B0604020202020204" pitchFamily="34" charset="0"/>
              </a:rPr>
              <a:t>D</a:t>
            </a:r>
            <a:r>
              <a:rPr lang="en-GB" altLang="en-US" sz="2800" dirty="0">
                <a:cs typeface="Arial" panose="020B0604020202020204" pitchFamily="34" charset="0"/>
              </a:rPr>
              <a:t> </a:t>
            </a:r>
          </a:p>
          <a:p>
            <a:pPr eaLnBrk="1" hangingPunct="1">
              <a:spcBef>
                <a:spcPts val="1200"/>
              </a:spcBef>
              <a:buFont typeface="Arial" panose="020B0604020202020204" pitchFamily="34" charset="0"/>
              <a:buChar char="•"/>
            </a:pPr>
            <a:r>
              <a:rPr lang="en-GB" altLang="en-US" sz="2800" dirty="0">
                <a:cs typeface="Arial" panose="020B0604020202020204" pitchFamily="34" charset="0"/>
              </a:rPr>
              <a:t>If the estimator variance is low, then individual estimates are more likely to be close to the truth (assuming low bias)</a:t>
            </a:r>
          </a:p>
          <a:p>
            <a:pPr eaLnBrk="1" hangingPunct="1">
              <a:spcBef>
                <a:spcPts val="1200"/>
              </a:spcBef>
              <a:buFont typeface="Arial" panose="020B0604020202020204" pitchFamily="34" charset="0"/>
              <a:buChar char="•"/>
            </a:pPr>
            <a:r>
              <a:rPr lang="en-GB" altLang="en-US" sz="2800" dirty="0">
                <a:cs typeface="Arial" panose="020B0604020202020204" pitchFamily="34" charset="0"/>
              </a:rPr>
              <a:t>If estimator variance is high, then individual estimates are more likely to be far from the truth</a:t>
            </a:r>
          </a:p>
          <a:p>
            <a:pPr eaLnBrk="1" hangingPunct="1">
              <a:spcBef>
                <a:spcPts val="1200"/>
              </a:spcBef>
              <a:buFont typeface="Arial" panose="020B0604020202020204" pitchFamily="34" charset="0"/>
              <a:buChar char="•"/>
            </a:pPr>
            <a:r>
              <a:rPr lang="en-US" altLang="en-US" sz="2800" b="1" dirty="0">
                <a:solidFill>
                  <a:srgbClr val="0070C0"/>
                </a:solidFill>
                <a:cs typeface="Arial" panose="020B0604020202020204" pitchFamily="34" charset="0"/>
              </a:rPr>
              <a:t>For reliable results, we want estimators with low variance (and low bias!)</a:t>
            </a:r>
            <a:endParaRPr lang="en-GB" altLang="en-US" sz="2800" dirty="0">
              <a:solidFill>
                <a:srgbClr val="0070C0"/>
              </a:solidFill>
              <a:cs typeface="Arial" panose="020B0604020202020204" pitchFamily="34" charset="0"/>
            </a:endParaRPr>
          </a:p>
          <a:p>
            <a:pPr eaLnBrk="1" hangingPunct="1">
              <a:spcBef>
                <a:spcPts val="1200"/>
              </a:spcBef>
              <a:buFont typeface="Arial" panose="020B0604020202020204" pitchFamily="34" charset="0"/>
              <a:buChar char="•"/>
            </a:pPr>
            <a:endParaRPr lang="en-GB" altLang="en-US" sz="2800" dirty="0">
              <a:cs typeface="Arial" panose="020B0604020202020204" pitchFamily="34" charset="0"/>
            </a:endParaRPr>
          </a:p>
          <a:p>
            <a:pPr marL="857250" lvl="1" indent="-457200" eaLnBrk="1" hangingPunct="1">
              <a:spcBef>
                <a:spcPts val="1200"/>
              </a:spcBef>
              <a:spcAft>
                <a:spcPts val="1200"/>
              </a:spcAft>
              <a:buFont typeface="Arial" panose="020B0604020202020204" pitchFamily="34" charset="0"/>
              <a:buChar char="•"/>
            </a:pPr>
            <a:endParaRPr lang="en-GB" altLang="en-US" sz="2400" dirty="0">
              <a:cs typeface="Arial" panose="020B0604020202020204" pitchFamily="34" charset="0"/>
            </a:endParaRPr>
          </a:p>
        </p:txBody>
      </p:sp>
      <p:sp>
        <p:nvSpPr>
          <p:cNvPr id="2" name="Slide Number Placeholder 1">
            <a:extLst>
              <a:ext uri="{FF2B5EF4-FFF2-40B4-BE49-F238E27FC236}">
                <a16:creationId xmlns:a16="http://schemas.microsoft.com/office/drawing/2014/main" id="{7104BC3D-3494-470D-BAAD-21D090328A8B}"/>
              </a:ext>
            </a:extLst>
          </p:cNvPr>
          <p:cNvSpPr>
            <a:spLocks noGrp="1"/>
          </p:cNvSpPr>
          <p:nvPr>
            <p:ph type="sldNum" sz="quarter" idx="12"/>
          </p:nvPr>
        </p:nvSpPr>
        <p:spPr/>
        <p:txBody>
          <a:bodyPr/>
          <a:lstStyle/>
          <a:p>
            <a:pPr>
              <a:defRPr/>
            </a:pPr>
            <a:fld id="{B59E928D-B85A-4D0A-9391-33FBD2C5AC9A}" type="slidenum">
              <a:rPr lang="en-GB" altLang="en-US" smtClean="0"/>
              <a:pPr>
                <a:defRPr/>
              </a:pPr>
              <a:t>101</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38" name="Content Placeholder 2"/>
              <p:cNvSpPr>
                <a:spLocks noGrp="1"/>
              </p:cNvSpPr>
              <p:nvPr>
                <p:ph idx="1"/>
              </p:nvPr>
            </p:nvSpPr>
            <p:spPr>
              <a:xfrm>
                <a:off x="444500" y="1600201"/>
                <a:ext cx="11493500" cy="4525963"/>
              </a:xfrm>
            </p:spPr>
            <p:txBody>
              <a:bodyPr/>
              <a:lstStyle/>
              <a:p>
                <a:pPr marL="457200" indent="-457200" eaLnBrk="1" hangingPunct="1">
                  <a:spcBef>
                    <a:spcPts val="1200"/>
                  </a:spcBef>
                </a:pPr>
                <a:r>
                  <a:rPr lang="en-GB" altLang="en-US" sz="2800" dirty="0">
                    <a:cs typeface="Arial" panose="020B0604020202020204" pitchFamily="34" charset="0"/>
                  </a:rPr>
                  <a:t>We can break down the familiar distance sampling density estimator (for line transects with no clusters) into three components:</a:t>
                </a:r>
              </a:p>
              <a:p>
                <a:pPr marL="0" indent="0" algn="ctr" eaLnBrk="1" hangingPunct="1">
                  <a:spcBef>
                    <a:spcPts val="1200"/>
                  </a:spcBef>
                  <a:buNone/>
                </a:pPr>
                <a14:m>
                  <m:oMath xmlns:m="http://schemas.openxmlformats.org/officeDocument/2006/math">
                    <m:acc>
                      <m:accPr>
                        <m:chr m:val="̂"/>
                        <m:ctrlPr>
                          <a:rPr lang="en-GB"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𝐷</m:t>
                        </m:r>
                      </m:e>
                    </m:acc>
                    <m:r>
                      <a:rPr lang="en-GB" altLang="en-US" sz="2800" b="0" i="1" smtClean="0">
                        <a:latin typeface="Cambria Math" panose="02040503050406030204" pitchFamily="18" charset="0"/>
                        <a:cs typeface="Arial" panose="020B0604020202020204" pitchFamily="34" charset="0"/>
                      </a:rPr>
                      <m:t>= </m:t>
                    </m:r>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2</m:t>
                        </m:r>
                        <m:r>
                          <a:rPr lang="en-GB" altLang="en-US" sz="2800" b="0" i="1" smtClean="0">
                            <a:latin typeface="Cambria Math" panose="02040503050406030204" pitchFamily="18" charset="0"/>
                            <a:cs typeface="Arial" panose="020B0604020202020204" pitchFamily="34" charset="0"/>
                          </a:rPr>
                          <m:t>𝑤𝐿</m:t>
                        </m:r>
                        <m:sSub>
                          <m:sSubPr>
                            <m:ctrlPr>
                              <a:rPr lang="en-GB" altLang="en-US" sz="2800" b="0" i="1" smtClean="0">
                                <a:latin typeface="Cambria Math" panose="02040503050406030204" pitchFamily="18" charset="0"/>
                                <a:cs typeface="Arial" panose="020B0604020202020204" pitchFamily="34" charset="0"/>
                              </a:rPr>
                            </m:ctrlPr>
                          </m:sSubPr>
                          <m:e>
                            <m:acc>
                              <m:accPr>
                                <m:chr m:val="̂"/>
                                <m:ctrlPr>
                                  <a:rPr lang="en-GB" altLang="en-US" sz="2800" b="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cs typeface="Arial" panose="020B0604020202020204" pitchFamily="34" charset="0"/>
                              </a:rPr>
                              <m:t>𝑎</m:t>
                            </m:r>
                          </m:sub>
                        </m:sSub>
                      </m:den>
                    </m:f>
                    <m:r>
                      <a:rPr lang="en-GB" altLang="en-US" sz="2800" b="0" i="0" smtClean="0">
                        <a:latin typeface="Cambria Math" panose="02040503050406030204" pitchFamily="18" charset="0"/>
                        <a:cs typeface="Arial" panose="020B0604020202020204" pitchFamily="34" charset="0"/>
                      </a:rPr>
                      <m:t>= </m:t>
                    </m:r>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1</m:t>
                        </m:r>
                      </m:num>
                      <m:den>
                        <m:r>
                          <a:rPr lang="en-GB" altLang="en-US" sz="2800" b="0" i="1" smtClean="0">
                            <a:latin typeface="Cambria Math" panose="02040503050406030204" pitchFamily="18" charset="0"/>
                            <a:cs typeface="Arial" panose="020B0604020202020204" pitchFamily="34" charset="0"/>
                          </a:rPr>
                          <m:t>2</m:t>
                        </m:r>
                        <m:r>
                          <a:rPr lang="en-GB" altLang="en-US" sz="2800" b="0" i="1" smtClean="0">
                            <a:latin typeface="Cambria Math" panose="02040503050406030204" pitchFamily="18" charset="0"/>
                            <a:cs typeface="Arial" panose="020B0604020202020204" pitchFamily="34" charset="0"/>
                          </a:rPr>
                          <m:t>𝑤</m:t>
                        </m:r>
                      </m:den>
                    </m:f>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f>
                      <m:f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𝐿</m:t>
                        </m:r>
                      </m:den>
                    </m:f>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f>
                      <m:f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1</m:t>
                        </m:r>
                      </m:num>
                      <m:den>
                        <m:sSub>
                          <m:sSub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sSubPr>
                          <m:e>
                            <m:acc>
                              <m:accPr>
                                <m:chr m:val="̂"/>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𝑎</m:t>
                            </m:r>
                          </m:sub>
                        </m:sSub>
                      </m:den>
                    </m:f>
                  </m:oMath>
                </a14:m>
                <a:r>
                  <a:rPr lang="en-GB" altLang="en-US" sz="2800" dirty="0">
                    <a:cs typeface="Arial" panose="020B0604020202020204" pitchFamily="34" charset="0"/>
                  </a:rPr>
                  <a:t>  </a:t>
                </a:r>
              </a:p>
              <a:p>
                <a:pPr marL="857250" lvl="1" indent="-457200" eaLnBrk="1" hangingPunct="1">
                  <a:spcBef>
                    <a:spcPts val="1200"/>
                  </a:spcBef>
                  <a:spcAft>
                    <a:spcPts val="1200"/>
                  </a:spcAft>
                </a:pPr>
                <a:endParaRPr lang="en-GB" altLang="en-US" sz="2400" dirty="0">
                  <a:cs typeface="Arial" panose="020B0604020202020204" pitchFamily="34" charset="0"/>
                </a:endParaRPr>
              </a:p>
            </p:txBody>
          </p:sp>
        </mc:Choice>
        <mc:Fallback xmlns="">
          <p:sp>
            <p:nvSpPr>
              <p:cNvPr id="14338" name="Content Placeholder 2"/>
              <p:cNvSpPr>
                <a:spLocks noGrp="1" noRot="1" noChangeAspect="1" noMove="1" noResize="1" noEditPoints="1" noAdjustHandles="1" noChangeArrowheads="1" noChangeShapeType="1" noTextEdit="1"/>
              </p:cNvSpPr>
              <p:nvPr>
                <p:ph idx="1"/>
              </p:nvPr>
            </p:nvSpPr>
            <p:spPr>
              <a:xfrm>
                <a:off x="444500" y="1600201"/>
                <a:ext cx="11493500" cy="4525963"/>
              </a:xfrm>
              <a:blipFill>
                <a:blip r:embed="rId3"/>
                <a:stretch>
                  <a:fillRect t="-2695"/>
                </a:stretch>
              </a:blipFill>
            </p:spPr>
            <p:txBody>
              <a:bodyPr/>
              <a:lstStyle/>
              <a:p>
                <a:r>
                  <a:rPr lang="en-GB">
                    <a:noFill/>
                  </a:rPr>
                  <a:t> </a:t>
                </a:r>
              </a:p>
            </p:txBody>
          </p:sp>
        </mc:Fallback>
      </mc:AlternateContent>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Variance by components</a:t>
            </a:r>
          </a:p>
        </p:txBody>
      </p:sp>
      <p:grpSp>
        <p:nvGrpSpPr>
          <p:cNvPr id="2" name="Group 16"/>
          <p:cNvGrpSpPr>
            <a:grpSpLocks/>
          </p:cNvGrpSpPr>
          <p:nvPr/>
        </p:nvGrpSpPr>
        <p:grpSpPr bwMode="auto">
          <a:xfrm>
            <a:off x="4144242" y="3178175"/>
            <a:ext cx="2508250" cy="1370013"/>
            <a:chOff x="2004040" y="4620224"/>
            <a:chExt cx="2507802" cy="1369546"/>
          </a:xfrm>
        </p:grpSpPr>
        <p:sp>
          <p:nvSpPr>
            <p:cNvPr id="14348" name="Freeform 33"/>
            <p:cNvSpPr>
              <a:spLocks/>
            </p:cNvSpPr>
            <p:nvPr/>
          </p:nvSpPr>
          <p:spPr bwMode="auto">
            <a:xfrm flipH="1" flipV="1">
              <a:off x="3513220" y="4620224"/>
              <a:ext cx="998622" cy="914316"/>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4349" name="Text Box 34"/>
            <p:cNvSpPr txBox="1">
              <a:spLocks noChangeArrowheads="1"/>
            </p:cNvSpPr>
            <p:nvPr/>
          </p:nvSpPr>
          <p:spPr bwMode="auto">
            <a:xfrm>
              <a:off x="2004040" y="5281884"/>
              <a:ext cx="21228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70C0"/>
                  </a:solidFill>
                  <a:effectLst/>
                  <a:uLnTx/>
                  <a:uFillTx/>
                  <a:latin typeface="Calibri Light" panose="020F0302020204030204"/>
                  <a:ea typeface="+mn-ea"/>
                  <a:cs typeface="+mn-cs"/>
                </a:rPr>
                <a:t>Constant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70C0"/>
                  </a:solidFill>
                  <a:effectLst/>
                  <a:uLnTx/>
                  <a:uFillTx/>
                  <a:latin typeface="Calibri Light" panose="020F0302020204030204"/>
                  <a:ea typeface="+mn-ea"/>
                  <a:cs typeface="+mn-cs"/>
                </a:rPr>
                <a:t>(no variance)</a:t>
              </a:r>
            </a:p>
          </p:txBody>
        </p:sp>
      </p:grpSp>
      <p:grpSp>
        <p:nvGrpSpPr>
          <p:cNvPr id="3" name="Group 18"/>
          <p:cNvGrpSpPr>
            <a:grpSpLocks/>
          </p:cNvGrpSpPr>
          <p:nvPr/>
        </p:nvGrpSpPr>
        <p:grpSpPr bwMode="auto">
          <a:xfrm>
            <a:off x="7889519" y="3178175"/>
            <a:ext cx="2827337" cy="1033725"/>
            <a:chOff x="6120061" y="4319344"/>
            <a:chExt cx="2827437" cy="1033818"/>
          </a:xfrm>
        </p:grpSpPr>
        <p:sp>
          <p:nvSpPr>
            <p:cNvPr id="14346" name="Freeform 33"/>
            <p:cNvSpPr>
              <a:spLocks/>
            </p:cNvSpPr>
            <p:nvPr/>
          </p:nvSpPr>
          <p:spPr bwMode="auto">
            <a:xfrm flipV="1">
              <a:off x="6120061" y="4319344"/>
              <a:ext cx="689811" cy="866275"/>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4347" name="Text Box 34"/>
            <p:cNvSpPr txBox="1">
              <a:spLocks noChangeArrowheads="1"/>
            </p:cNvSpPr>
            <p:nvPr/>
          </p:nvSpPr>
          <p:spPr bwMode="auto">
            <a:xfrm>
              <a:off x="6824676" y="4953016"/>
              <a:ext cx="2122822" cy="400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1" i="0" u="none" strike="noStrike" kern="1200" cap="none" spc="0" normalizeH="0" baseline="0" noProof="0" dirty="0">
                  <a:ln>
                    <a:noFill/>
                  </a:ln>
                  <a:solidFill>
                    <a:srgbClr val="0070C0"/>
                  </a:solidFill>
                  <a:effectLst/>
                  <a:uLnTx/>
                  <a:uFillTx/>
                  <a:latin typeface="Calibri Light" panose="020F0302020204030204"/>
                  <a:ea typeface="+mn-ea"/>
                  <a:cs typeface="+mn-cs"/>
                </a:rPr>
                <a:t>Detection function</a:t>
              </a:r>
            </a:p>
          </p:txBody>
        </p:sp>
      </p:grpSp>
      <p:grpSp>
        <p:nvGrpSpPr>
          <p:cNvPr id="4" name="Group 17"/>
          <p:cNvGrpSpPr>
            <a:grpSpLocks/>
          </p:cNvGrpSpPr>
          <p:nvPr/>
        </p:nvGrpSpPr>
        <p:grpSpPr bwMode="auto">
          <a:xfrm>
            <a:off x="6425073" y="3178175"/>
            <a:ext cx="2124075" cy="1779587"/>
            <a:chOff x="4306074" y="4628240"/>
            <a:chExt cx="2122822" cy="1779660"/>
          </a:xfrm>
        </p:grpSpPr>
        <p:sp>
          <p:nvSpPr>
            <p:cNvPr id="14344" name="Freeform 33"/>
            <p:cNvSpPr>
              <a:spLocks/>
            </p:cNvSpPr>
            <p:nvPr/>
          </p:nvSpPr>
          <p:spPr bwMode="auto">
            <a:xfrm flipV="1">
              <a:off x="5185596" y="4628240"/>
              <a:ext cx="120330" cy="1399595"/>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4345" name="Text Box 34"/>
            <p:cNvSpPr txBox="1">
              <a:spLocks noChangeArrowheads="1"/>
            </p:cNvSpPr>
            <p:nvPr/>
          </p:nvSpPr>
          <p:spPr bwMode="auto">
            <a:xfrm>
              <a:off x="4306074" y="6007790"/>
              <a:ext cx="21228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1" i="0" u="none" strike="noStrike" kern="1200" cap="none" spc="0" normalizeH="0" baseline="0" noProof="0" dirty="0">
                  <a:ln>
                    <a:noFill/>
                  </a:ln>
                  <a:solidFill>
                    <a:srgbClr val="0070C0"/>
                  </a:solidFill>
                  <a:effectLst/>
                  <a:uLnTx/>
                  <a:uFillTx/>
                  <a:latin typeface="Calibri Light" panose="020F0302020204030204"/>
                  <a:ea typeface="+mn-ea"/>
                  <a:cs typeface="+mn-cs"/>
                </a:rPr>
                <a:t>Encounter rate</a:t>
              </a:r>
            </a:p>
          </p:txBody>
        </p:sp>
      </p:grpSp>
      <p:sp>
        <p:nvSpPr>
          <p:cNvPr id="5" name="Slide Number Placeholder 4">
            <a:extLst>
              <a:ext uri="{FF2B5EF4-FFF2-40B4-BE49-F238E27FC236}">
                <a16:creationId xmlns:a16="http://schemas.microsoft.com/office/drawing/2014/main" id="{156354E0-589E-4D5B-97D1-6C7135468D7B}"/>
              </a:ext>
            </a:extLst>
          </p:cNvPr>
          <p:cNvSpPr>
            <a:spLocks noGrp="1"/>
          </p:cNvSpPr>
          <p:nvPr>
            <p:ph type="sldNum" sz="quarter" idx="12"/>
          </p:nvPr>
        </p:nvSpPr>
        <p:spPr/>
        <p:txBody>
          <a:bodyPr/>
          <a:lstStyle/>
          <a:p>
            <a:pPr>
              <a:defRPr/>
            </a:pPr>
            <a:fld id="{B59E928D-B85A-4D0A-9391-33FBD2C5AC9A}" type="slidenum">
              <a:rPr lang="en-GB" altLang="en-US" smtClean="0"/>
              <a:pPr>
                <a:defRPr/>
              </a:pPr>
              <a:t>102</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360363" y="1350819"/>
            <a:ext cx="11595100" cy="4525963"/>
          </a:xfrm>
        </p:spPr>
        <p:txBody>
          <a:bodyPr/>
          <a:lstStyle/>
          <a:p>
            <a:pPr marL="457200" indent="-457200" eaLnBrk="1" hangingPunct="1">
              <a:spcBef>
                <a:spcPts val="1200"/>
              </a:spcBef>
            </a:pPr>
            <a:r>
              <a:rPr lang="en-GB" altLang="en-US" sz="2800" dirty="0">
                <a:cs typeface="Arial" panose="020B0604020202020204" pitchFamily="34" charset="0"/>
              </a:rPr>
              <a:t>We can calculate variance measures separately for each component</a:t>
            </a:r>
            <a:endParaRPr lang="en-GB" altLang="en-US" sz="2400" dirty="0">
              <a:cs typeface="Arial" panose="020B0604020202020204" pitchFamily="34" charset="0"/>
            </a:endParaRPr>
          </a:p>
        </p:txBody>
      </p:sp>
      <p:sp>
        <p:nvSpPr>
          <p:cNvPr id="5"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Variance by components</a:t>
            </a:r>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nvGraphicFramePr>
            <p:xfrm>
              <a:off x="1681162" y="4299743"/>
              <a:ext cx="8953501" cy="1892302"/>
            </p:xfrm>
            <a:graphic>
              <a:graphicData uri="http://schemas.openxmlformats.org/drawingml/2006/table">
                <a:tbl>
                  <a:tblPr firstRow="1" bandRow="1">
                    <a:tableStyleId>{D7AC3CCA-C797-4891-BE02-D94E43425B78}</a:tableStyleId>
                  </a:tblPr>
                  <a:tblGrid>
                    <a:gridCol w="811719">
                      <a:extLst>
                        <a:ext uri="{9D8B030D-6E8A-4147-A177-3AD203B41FA5}">
                          <a16:colId xmlns:a16="http://schemas.microsoft.com/office/drawing/2014/main" val="20000"/>
                        </a:ext>
                      </a:extLst>
                    </a:gridCol>
                    <a:gridCol w="2656534">
                      <a:extLst>
                        <a:ext uri="{9D8B030D-6E8A-4147-A177-3AD203B41FA5}">
                          <a16:colId xmlns:a16="http://schemas.microsoft.com/office/drawing/2014/main" val="20001"/>
                        </a:ext>
                      </a:extLst>
                    </a:gridCol>
                    <a:gridCol w="2779519">
                      <a:extLst>
                        <a:ext uri="{9D8B030D-6E8A-4147-A177-3AD203B41FA5}">
                          <a16:colId xmlns:a16="http://schemas.microsoft.com/office/drawing/2014/main" val="20002"/>
                        </a:ext>
                      </a:extLst>
                    </a:gridCol>
                    <a:gridCol w="2705729">
                      <a:extLst>
                        <a:ext uri="{9D8B030D-6E8A-4147-A177-3AD203B41FA5}">
                          <a16:colId xmlns:a16="http://schemas.microsoft.com/office/drawing/2014/main" val="20003"/>
                        </a:ext>
                      </a:extLst>
                    </a:gridCol>
                  </a:tblGrid>
                  <a:tr h="556225">
                    <a:tc>
                      <a:txBody>
                        <a:bodyPr/>
                        <a:lstStyle/>
                        <a:p>
                          <a:endParaRPr lang="en-GB" sz="1800"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GB" sz="2400" b="0" i="1" kern="1200" smtClean="0">
                                        <a:solidFill>
                                          <a:schemeClr val="tx1"/>
                                        </a:solidFill>
                                        <a:latin typeface="Cambria Math" panose="02040503050406030204" pitchFamily="18" charset="0"/>
                                        <a:ea typeface="+mn-ea"/>
                                        <a:cs typeface="+mn-cs"/>
                                      </a:rPr>
                                    </m:ctrlPr>
                                  </m:accPr>
                                  <m:e>
                                    <m:r>
                                      <a:rPr lang="en-GB" sz="2400" b="0" i="1" kern="1200" smtClean="0">
                                        <a:solidFill>
                                          <a:schemeClr val="tx1"/>
                                        </a:solidFill>
                                        <a:latin typeface="Cambria Math" panose="02040503050406030204" pitchFamily="18" charset="0"/>
                                        <a:ea typeface="+mn-ea"/>
                                        <a:cs typeface="+mn-cs"/>
                                      </a:rPr>
                                      <m:t>𝑓</m:t>
                                    </m:r>
                                  </m:e>
                                </m:acc>
                                <m:r>
                                  <a:rPr lang="en-GB" sz="2400" b="0" i="1" kern="1200" smtClean="0">
                                    <a:solidFill>
                                      <a:schemeClr val="tx1"/>
                                    </a:solidFill>
                                    <a:latin typeface="Cambria Math" panose="02040503050406030204" pitchFamily="18" charset="0"/>
                                    <a:ea typeface="+mn-ea"/>
                                    <a:cs typeface="+mn-cs"/>
                                  </a:rPr>
                                  <m:t>(0)</m:t>
                                </m:r>
                              </m:oMath>
                            </m:oMathPara>
                          </a14:m>
                          <a:endParaRPr lang="en-GB" sz="2400" b="0"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0"/>
                      </a:ext>
                    </a:extLst>
                  </a:tr>
                  <a:tr h="445359">
                    <a:tc>
                      <a:txBody>
                        <a:bodyPr/>
                        <a:lstStyle/>
                        <a:p>
                          <a:r>
                            <a:rPr lang="en-GB" sz="1800" kern="1200" dirty="0"/>
                            <a:t>Mean</a:t>
                          </a:r>
                          <a:endParaRPr lang="en-GB" sz="1800" b="1"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26.1</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38.5</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500.6</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45359">
                    <a:tc>
                      <a:txBody>
                        <a:bodyPr/>
                        <a:lstStyle/>
                        <a:p>
                          <a:r>
                            <a:rPr lang="en-GB" sz="1800" dirty="0"/>
                            <a:t>Se</a:t>
                          </a:r>
                          <a:endParaRPr lang="en-GB" sz="1800" b="1" dirty="0"/>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2.27</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2.71</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56.34</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45359">
                    <a:tc>
                      <a:txBody>
                        <a:bodyPr/>
                        <a:lstStyle/>
                        <a:p>
                          <a:r>
                            <a:rPr lang="en-GB" sz="1800" dirty="0"/>
                            <a:t>CV</a:t>
                          </a:r>
                          <a:endParaRPr lang="en-GB" sz="1800" b="1" dirty="0"/>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8.69 %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7.04 %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11.26 %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488018906"/>
                  </p:ext>
                </p:extLst>
              </p:nvPr>
            </p:nvGraphicFramePr>
            <p:xfrm>
              <a:off x="1681162" y="4299743"/>
              <a:ext cx="8953501" cy="1892302"/>
            </p:xfrm>
            <a:graphic>
              <a:graphicData uri="http://schemas.openxmlformats.org/drawingml/2006/table">
                <a:tbl>
                  <a:tblPr firstRow="1" bandRow="1">
                    <a:tableStyleId>{D7AC3CCA-C797-4891-BE02-D94E43425B78}</a:tableStyleId>
                  </a:tblPr>
                  <a:tblGrid>
                    <a:gridCol w="811719">
                      <a:extLst>
                        <a:ext uri="{9D8B030D-6E8A-4147-A177-3AD203B41FA5}">
                          <a16:colId xmlns:a16="http://schemas.microsoft.com/office/drawing/2014/main" val="20000"/>
                        </a:ext>
                      </a:extLst>
                    </a:gridCol>
                    <a:gridCol w="2656534">
                      <a:extLst>
                        <a:ext uri="{9D8B030D-6E8A-4147-A177-3AD203B41FA5}">
                          <a16:colId xmlns:a16="http://schemas.microsoft.com/office/drawing/2014/main" val="20001"/>
                        </a:ext>
                      </a:extLst>
                    </a:gridCol>
                    <a:gridCol w="2779519">
                      <a:extLst>
                        <a:ext uri="{9D8B030D-6E8A-4147-A177-3AD203B41FA5}">
                          <a16:colId xmlns:a16="http://schemas.microsoft.com/office/drawing/2014/main" val="20002"/>
                        </a:ext>
                      </a:extLst>
                    </a:gridCol>
                    <a:gridCol w="2705729">
                      <a:extLst>
                        <a:ext uri="{9D8B030D-6E8A-4147-A177-3AD203B41FA5}">
                          <a16:colId xmlns:a16="http://schemas.microsoft.com/office/drawing/2014/main" val="20003"/>
                        </a:ext>
                      </a:extLst>
                    </a:gridCol>
                  </a:tblGrid>
                  <a:tr h="556225">
                    <a:tc>
                      <a:txBody>
                        <a:bodyPr/>
                        <a:lstStyle/>
                        <a:p>
                          <a:endParaRPr lang="en-GB" sz="1800"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7"/>
                          <a:stretch>
                            <a:fillRect l="-124508" t="-1099" r="-97374" b="-251648"/>
                          </a:stretch>
                        </a:blip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0"/>
                      </a:ext>
                    </a:extLst>
                  </a:tr>
                  <a:tr h="445359">
                    <a:tc>
                      <a:txBody>
                        <a:bodyPr/>
                        <a:lstStyle/>
                        <a:p>
                          <a:r>
                            <a:rPr lang="en-GB" sz="1800" kern="1200" dirty="0"/>
                            <a:t>Mean</a:t>
                          </a:r>
                          <a:endParaRPr lang="en-GB" sz="1800" b="1"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26.1</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38.5</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500.6</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45359">
                    <a:tc>
                      <a:txBody>
                        <a:bodyPr/>
                        <a:lstStyle/>
                        <a:p>
                          <a:r>
                            <a:rPr lang="en-GB" sz="1800" dirty="0"/>
                            <a:t>Se</a:t>
                          </a:r>
                          <a:endParaRPr lang="en-GB" sz="1800" b="1" dirty="0"/>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2.27</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2.71</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56.34</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45359">
                    <a:tc>
                      <a:txBody>
                        <a:bodyPr/>
                        <a:lstStyle/>
                        <a:p>
                          <a:r>
                            <a:rPr lang="en-GB" sz="1800" dirty="0"/>
                            <a:t>CV</a:t>
                          </a:r>
                          <a:endParaRPr lang="en-GB" sz="1800" b="1" dirty="0"/>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8.69 %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7.04 %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11.26 %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mc:Fallback>
      </mc:AlternateContent>
      <p:pic>
        <p:nvPicPr>
          <p:cNvPr id="15384" name="Picture 11" descr="histograms2.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409697" y="1468728"/>
            <a:ext cx="9588499"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386" name="Object 6"/>
          <p:cNvGraphicFramePr>
            <a:graphicFrameLocks noChangeAspect="1"/>
          </p:cNvGraphicFramePr>
          <p:nvPr>
            <p:custDataLst>
              <p:tags r:id="rId2"/>
            </p:custDataLst>
          </p:nvPr>
        </p:nvGraphicFramePr>
        <p:xfrm>
          <a:off x="9103592" y="4416498"/>
          <a:ext cx="328613" cy="404812"/>
        </p:xfrm>
        <a:graphic>
          <a:graphicData uri="http://schemas.openxmlformats.org/presentationml/2006/ole">
            <mc:AlternateContent xmlns:mc="http://schemas.openxmlformats.org/markup-compatibility/2006">
              <mc:Choice xmlns:v="urn:schemas-microsoft-com:vml" Requires="v">
                <p:oleObj name="Equation" r:id="rId9" imgW="164957" imgH="203024" progId="Equation.3">
                  <p:embed/>
                </p:oleObj>
              </mc:Choice>
              <mc:Fallback>
                <p:oleObj name="Equation" r:id="rId9" imgW="164957" imgH="203024" progId="Equation.3">
                  <p:embed/>
                  <p:pic>
                    <p:nvPicPr>
                      <p:cNvPr id="15386"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03592" y="4416498"/>
                        <a:ext cx="328613"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387" name="Object 6"/>
          <p:cNvGraphicFramePr>
            <a:graphicFrameLocks noChangeAspect="1"/>
          </p:cNvGraphicFramePr>
          <p:nvPr>
            <p:custDataLst>
              <p:tags r:id="rId3"/>
            </p:custDataLst>
          </p:nvPr>
        </p:nvGraphicFramePr>
        <p:xfrm>
          <a:off x="3502891" y="4467299"/>
          <a:ext cx="635000" cy="369887"/>
        </p:xfrm>
        <a:graphic>
          <a:graphicData uri="http://schemas.openxmlformats.org/presentationml/2006/ole">
            <mc:AlternateContent xmlns:mc="http://schemas.openxmlformats.org/markup-compatibility/2006">
              <mc:Choice xmlns:v="urn:schemas-microsoft-com:vml" Requires="v">
                <p:oleObj name="Equation" r:id="rId11" imgW="304404" imgH="177569" progId="Equation.3">
                  <p:embed/>
                </p:oleObj>
              </mc:Choice>
              <mc:Fallback>
                <p:oleObj name="Equation" r:id="rId11" imgW="304404" imgH="177569" progId="Equation.3">
                  <p:embed/>
                  <p:pic>
                    <p:nvPicPr>
                      <p:cNvPr id="15387"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02891" y="4467299"/>
                        <a:ext cx="635000"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8CAE5815-AAED-400E-B141-2F93D4B93BC4}"/>
              </a:ext>
            </a:extLst>
          </p:cNvPr>
          <p:cNvSpPr>
            <a:spLocks noGrp="1"/>
          </p:cNvSpPr>
          <p:nvPr>
            <p:ph type="sldNum" sz="quarter" idx="12"/>
          </p:nvPr>
        </p:nvSpPr>
        <p:spPr/>
        <p:txBody>
          <a:bodyPr/>
          <a:lstStyle/>
          <a:p>
            <a:pPr>
              <a:defRPr/>
            </a:pPr>
            <a:fld id="{B59E928D-B85A-4D0A-9391-33FBD2C5AC9A}" type="slidenum">
              <a:rPr lang="en-GB" altLang="en-US" smtClean="0"/>
              <a:pPr>
                <a:defRPr/>
              </a:pPr>
              <a:t>103</a:t>
            </a:fld>
            <a:endParaRPr lang="en-GB" altLang="en-US"/>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Content Placeholder 2"/>
              <p:cNvSpPr>
                <a:spLocks noGrp="1"/>
              </p:cNvSpPr>
              <p:nvPr>
                <p:ph idx="1"/>
              </p:nvPr>
            </p:nvSpPr>
            <p:spPr>
              <a:xfrm>
                <a:off x="241300" y="1600201"/>
                <a:ext cx="11620500" cy="4525963"/>
              </a:xfrm>
            </p:spPr>
            <p:txBody>
              <a:bodyPr/>
              <a:lstStyle/>
              <a:p>
                <a:pPr eaLnBrk="1" hangingPunct="1">
                  <a:spcBef>
                    <a:spcPts val="1200"/>
                  </a:spcBef>
                  <a:buFont typeface="Arial" panose="020B0604020202020204" pitchFamily="34" charset="0"/>
                  <a:buChar char="•"/>
                </a:pPr>
                <a:r>
                  <a:rPr lang="en-GB" altLang="en-US" sz="2800" dirty="0">
                    <a:cs typeface="Arial" panose="020B0604020202020204" pitchFamily="34" charset="0"/>
                  </a:rPr>
                  <a:t>The variance of  </a:t>
                </a:r>
                <a14:m>
                  <m:oMath xmlns:m="http://schemas.openxmlformats.org/officeDocument/2006/math">
                    <m:acc>
                      <m:accPr>
                        <m:chr m:val="̂"/>
                        <m:ctrlPr>
                          <a:rPr lang="en-GB"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𝐷</m:t>
                        </m:r>
                      </m:e>
                    </m:acc>
                  </m:oMath>
                </a14:m>
                <a:r>
                  <a:rPr lang="en-GB" altLang="en-US" sz="2800" dirty="0">
                    <a:cs typeface="Arial" panose="020B0604020202020204" pitchFamily="34" charset="0"/>
                  </a:rPr>
                  <a:t> is affected by the variance of its components</a:t>
                </a:r>
              </a:p>
              <a:p>
                <a:pPr>
                  <a:spcBef>
                    <a:spcPts val="1200"/>
                  </a:spcBef>
                  <a:buFont typeface="Arial" panose="020B0604020202020204" pitchFamily="34" charset="0"/>
                  <a:buChar char="•"/>
                </a:pPr>
                <a:r>
                  <a:rPr lang="en-GB" altLang="en-US" sz="2800" dirty="0">
                    <a:cs typeface="Arial" panose="020B0604020202020204" pitchFamily="34" charset="0"/>
                  </a:rPr>
                  <a:t>If the variance of </a:t>
                </a:r>
                <a14:m>
                  <m:oMath xmlns:m="http://schemas.openxmlformats.org/officeDocument/2006/math">
                    <m:r>
                      <a:rPr lang="en-GB" altLang="en-US" sz="2800" b="0" i="1" smtClean="0">
                        <a:latin typeface="Cambria Math" panose="02040503050406030204" pitchFamily="18" charset="0"/>
                        <a:cs typeface="Arial" panose="020B0604020202020204" pitchFamily="34" charset="0"/>
                      </a:rPr>
                      <m:t>𝑛</m:t>
                    </m:r>
                  </m:oMath>
                </a14:m>
                <a:r>
                  <a:rPr lang="en-GB" altLang="en-US" sz="2800" i="1" dirty="0">
                    <a:cs typeface="Arial" panose="020B0604020202020204" pitchFamily="34" charset="0"/>
                  </a:rPr>
                  <a:t> </a:t>
                </a:r>
                <a:r>
                  <a:rPr lang="en-GB" altLang="en-US" sz="2800" dirty="0">
                    <a:cs typeface="Arial" panose="020B0604020202020204" pitchFamily="34" charset="0"/>
                  </a:rPr>
                  <a:t>is high, then the variance of </a:t>
                </a:r>
                <a14:m>
                  <m:oMath xmlns:m="http://schemas.openxmlformats.org/officeDocument/2006/math">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r>
                      <a:rPr lang="en-GB" altLang="en-US" sz="2800" b="0" i="1" smtClean="0">
                        <a:latin typeface="Cambria Math" panose="02040503050406030204" pitchFamily="18" charset="0"/>
                        <a:cs typeface="Arial" panose="020B0604020202020204" pitchFamily="34" charset="0"/>
                      </a:rPr>
                      <m:t> </m:t>
                    </m:r>
                  </m:oMath>
                </a14:m>
                <a:r>
                  <a:rPr lang="en-GB" altLang="en-US" sz="2800" dirty="0">
                    <a:cs typeface="Arial" panose="020B0604020202020204" pitchFamily="34" charset="0"/>
                  </a:rPr>
                  <a:t>will be high and the variance of </a:t>
                </a:r>
                <a14:m>
                  <m:oMath xmlns:m="http://schemas.openxmlformats.org/officeDocument/2006/math">
                    <m:acc>
                      <m:accPr>
                        <m:chr m:val="̂"/>
                        <m:ctrlPr>
                          <a:rPr lang="en-GB" altLang="en-US" sz="2800" i="1">
                            <a:latin typeface="Cambria Math" panose="02040503050406030204" pitchFamily="18" charset="0"/>
                            <a:cs typeface="Arial" panose="020B0604020202020204" pitchFamily="34" charset="0"/>
                          </a:rPr>
                        </m:ctrlPr>
                      </m:accPr>
                      <m:e>
                        <m:r>
                          <a:rPr lang="en-GB" altLang="en-US" sz="2800" i="1">
                            <a:latin typeface="Cambria Math" panose="02040503050406030204" pitchFamily="18" charset="0"/>
                            <a:cs typeface="Arial" panose="020B0604020202020204" pitchFamily="34" charset="0"/>
                          </a:rPr>
                          <m:t>𝐷</m:t>
                        </m:r>
                      </m:e>
                    </m:acc>
                  </m:oMath>
                </a14:m>
                <a:r>
                  <a:rPr lang="en-GB" altLang="en-US" sz="2800" dirty="0">
                    <a:cs typeface="Arial" panose="020B0604020202020204" pitchFamily="34" charset="0"/>
                  </a:rPr>
                  <a:t> will be high</a:t>
                </a:r>
              </a:p>
              <a:p>
                <a:pPr>
                  <a:spcBef>
                    <a:spcPts val="1200"/>
                  </a:spcBef>
                  <a:buFont typeface="Arial" panose="020B0604020202020204" pitchFamily="34" charset="0"/>
                  <a:buChar char="•"/>
                </a:pPr>
                <a:r>
                  <a:rPr lang="en-GB" altLang="en-US" sz="2800" dirty="0">
                    <a:cs typeface="Arial" panose="020B0604020202020204" pitchFamily="34" charset="0"/>
                  </a:rPr>
                  <a:t>Similarly, if the variance of  </a:t>
                </a:r>
                <a14:m>
                  <m:oMath xmlns:m="http://schemas.openxmlformats.org/officeDocument/2006/math">
                    <m:sSub>
                      <m:sSubPr>
                        <m:ctrlPr>
                          <a:rPr lang="en-GB" altLang="en-US" sz="2800" i="1" smtClean="0">
                            <a:latin typeface="Cambria Math" panose="02040503050406030204" pitchFamily="18" charset="0"/>
                            <a:cs typeface="Arial" panose="020B0604020202020204" pitchFamily="34" charset="0"/>
                          </a:rPr>
                        </m:ctrlPr>
                      </m:sSubPr>
                      <m:e>
                        <m:acc>
                          <m:accPr>
                            <m:chr m:val="̂"/>
                            <m:ctrlPr>
                              <a:rPr lang="en-GB"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cs typeface="Arial" panose="020B0604020202020204" pitchFamily="34" charset="0"/>
                          </a:rPr>
                          <m:t>𝑎</m:t>
                        </m:r>
                      </m:sub>
                    </m:sSub>
                  </m:oMath>
                </a14:m>
                <a:r>
                  <a:rPr lang="en-GB" altLang="en-US" sz="2800" dirty="0">
                    <a:cs typeface="Arial" panose="020B0604020202020204" pitchFamily="34" charset="0"/>
                  </a:rPr>
                  <a:t> is high then the variance of </a:t>
                </a:r>
                <a14:m>
                  <m:oMath xmlns:m="http://schemas.openxmlformats.org/officeDocument/2006/math">
                    <m:acc>
                      <m:accPr>
                        <m:chr m:val="̂"/>
                        <m:ctrlPr>
                          <a:rPr lang="en-GB" altLang="en-US" sz="2800" i="1">
                            <a:latin typeface="Cambria Math" panose="02040503050406030204" pitchFamily="18" charset="0"/>
                            <a:cs typeface="Arial" panose="020B0604020202020204" pitchFamily="34" charset="0"/>
                          </a:rPr>
                        </m:ctrlPr>
                      </m:accPr>
                      <m:e>
                        <m:r>
                          <a:rPr lang="en-GB" altLang="en-US" sz="2800" i="1">
                            <a:latin typeface="Cambria Math" panose="02040503050406030204" pitchFamily="18" charset="0"/>
                            <a:cs typeface="Arial" panose="020B0604020202020204" pitchFamily="34" charset="0"/>
                          </a:rPr>
                          <m:t>𝐷</m:t>
                        </m:r>
                      </m:e>
                    </m:acc>
                  </m:oMath>
                </a14:m>
                <a:r>
                  <a:rPr lang="en-GB" altLang="en-US" sz="2800" dirty="0">
                    <a:cs typeface="Arial" panose="020B0604020202020204" pitchFamily="34" charset="0"/>
                  </a:rPr>
                  <a:t> will be high</a:t>
                </a:r>
              </a:p>
              <a:p>
                <a:pPr eaLnBrk="1" hangingPunct="1">
                  <a:spcBef>
                    <a:spcPts val="1200"/>
                  </a:spcBef>
                  <a:buFont typeface="Arial" panose="020B0604020202020204" pitchFamily="34" charset="0"/>
                  <a:buChar char="•"/>
                </a:pPr>
                <a:r>
                  <a:rPr lang="en-GB" altLang="en-US" sz="2800" dirty="0">
                    <a:cs typeface="Arial" panose="020B0604020202020204" pitchFamily="34" charset="0"/>
                  </a:rPr>
                  <a:t>So for reliable estimates, we want </a:t>
                </a:r>
                <a14:m>
                  <m:oMath xmlns:m="http://schemas.openxmlformats.org/officeDocument/2006/math">
                    <m:r>
                      <a:rPr lang="en-GB" altLang="en-US" sz="2800" b="0" i="1" smtClean="0">
                        <a:latin typeface="Cambria Math" panose="02040503050406030204" pitchFamily="18" charset="0"/>
                        <a:cs typeface="Arial" panose="020B0604020202020204" pitchFamily="34" charset="0"/>
                      </a:rPr>
                      <m:t>𝑉𝑎𝑟</m:t>
                    </m:r>
                    <m:d>
                      <m:dPr>
                        <m:begChr m:val="["/>
                        <m:endChr m:val="]"/>
                        <m:ctrlPr>
                          <a:rPr lang="en-GB" altLang="en-US" sz="2800" b="0" i="1" smtClean="0">
                            <a:latin typeface="Cambria Math" panose="02040503050406030204" pitchFamily="18" charset="0"/>
                            <a:cs typeface="Arial" panose="020B0604020202020204" pitchFamily="34" charset="0"/>
                          </a:rPr>
                        </m:ctrlPr>
                      </m:dPr>
                      <m:e>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e>
                    </m:d>
                  </m:oMath>
                </a14:m>
                <a:r>
                  <a:rPr lang="en-GB" altLang="en-US" sz="2800" dirty="0">
                    <a:cs typeface="Arial" panose="020B0604020202020204" pitchFamily="34" charset="0"/>
                  </a:rPr>
                  <a:t>  and   </a:t>
                </a:r>
                <a14:m>
                  <m:oMath xmlns:m="http://schemas.openxmlformats.org/officeDocument/2006/math">
                    <m:r>
                      <a:rPr lang="en-GB" altLang="en-US" sz="2800" b="0" i="1" smtClean="0">
                        <a:latin typeface="Cambria Math" panose="02040503050406030204" pitchFamily="18" charset="0"/>
                        <a:cs typeface="Arial" panose="020B0604020202020204" pitchFamily="34" charset="0"/>
                      </a:rPr>
                      <m:t>𝑉𝑎𝑟</m:t>
                    </m:r>
                    <m:r>
                      <a:rPr lang="en-GB" altLang="en-US" sz="2800" b="0" i="1" smtClean="0">
                        <a:latin typeface="Cambria Math" panose="02040503050406030204" pitchFamily="18" charset="0"/>
                        <a:cs typeface="Arial" panose="020B0604020202020204" pitchFamily="34" charset="0"/>
                      </a:rPr>
                      <m:t>[</m:t>
                    </m:r>
                    <m:sSub>
                      <m:sSubPr>
                        <m:ctrlPr>
                          <a:rPr lang="en-GB" altLang="en-US" sz="2800" b="0" i="1" smtClean="0">
                            <a:latin typeface="Cambria Math" panose="02040503050406030204" pitchFamily="18" charset="0"/>
                            <a:cs typeface="Arial" panose="020B0604020202020204" pitchFamily="34" charset="0"/>
                          </a:rPr>
                        </m:ctrlPr>
                      </m:sSubPr>
                      <m:e>
                        <m:acc>
                          <m:accPr>
                            <m:chr m:val="̂"/>
                            <m:ctrlPr>
                              <a:rPr lang="en-GB" altLang="en-US" sz="2800" b="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cs typeface="Arial" panose="020B0604020202020204" pitchFamily="34" charset="0"/>
                          </a:rPr>
                          <m:t>𝑎</m:t>
                        </m:r>
                      </m:sub>
                    </m:sSub>
                    <m:r>
                      <a:rPr lang="en-GB" altLang="en-US" sz="2800" b="0" i="1" smtClean="0">
                        <a:latin typeface="Cambria Math" panose="02040503050406030204" pitchFamily="18" charset="0"/>
                        <a:cs typeface="Arial" panose="020B0604020202020204" pitchFamily="34" charset="0"/>
                      </a:rPr>
                      <m:t>]</m:t>
                    </m:r>
                  </m:oMath>
                </a14:m>
                <a:r>
                  <a:rPr lang="en-GB" altLang="en-US" sz="2800" dirty="0">
                    <a:cs typeface="Arial" panose="020B0604020202020204" pitchFamily="34" charset="0"/>
                  </a:rPr>
                  <a:t>	 to be low</a:t>
                </a:r>
              </a:p>
              <a:p>
                <a:pPr marL="857250" lvl="1" indent="-457200" eaLnBrk="1" hangingPunct="1">
                  <a:spcBef>
                    <a:spcPts val="1200"/>
                  </a:spcBef>
                  <a:spcAft>
                    <a:spcPts val="1200"/>
                  </a:spcAft>
                  <a:buFont typeface="Arial" panose="020B0604020202020204" pitchFamily="34" charset="0"/>
                  <a:buChar char="•"/>
                </a:pPr>
                <a:endParaRPr lang="en-GB" altLang="en-US" sz="2400" dirty="0">
                  <a:cs typeface="Arial" panose="020B0604020202020204" pitchFamily="34" charset="0"/>
                </a:endParaRPr>
              </a:p>
            </p:txBody>
          </p:sp>
        </mc:Choice>
        <mc:Fallback xmlns="">
          <p:sp>
            <p:nvSpPr>
              <p:cNvPr id="11" name="Content Placeholder 2"/>
              <p:cNvSpPr>
                <a:spLocks noGrp="1" noRot="1" noChangeAspect="1" noMove="1" noResize="1" noEditPoints="1" noAdjustHandles="1" noChangeArrowheads="1" noChangeShapeType="1" noTextEdit="1"/>
              </p:cNvSpPr>
              <p:nvPr>
                <p:ph idx="1"/>
              </p:nvPr>
            </p:nvSpPr>
            <p:spPr>
              <a:xfrm>
                <a:off x="241300" y="1600201"/>
                <a:ext cx="11620500" cy="4525963"/>
              </a:xfrm>
              <a:blipFill>
                <a:blip r:embed="rId3"/>
                <a:stretch>
                  <a:fillRect l="-944" t="-2561" r="-157"/>
                </a:stretch>
              </a:blipFill>
            </p:spPr>
            <p:txBody>
              <a:bodyPr/>
              <a:lstStyle/>
              <a:p>
                <a:r>
                  <a:rPr lang="en-GB">
                    <a:noFill/>
                  </a:rPr>
                  <a:t> </a:t>
                </a:r>
              </a:p>
            </p:txBody>
          </p:sp>
        </mc:Fallback>
      </mc:AlternateContent>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Variance by components</a:t>
            </a:r>
          </a:p>
        </p:txBody>
      </p:sp>
      <p:sp>
        <p:nvSpPr>
          <p:cNvPr id="2" name="Slide Number Placeholder 1">
            <a:extLst>
              <a:ext uri="{FF2B5EF4-FFF2-40B4-BE49-F238E27FC236}">
                <a16:creationId xmlns:a16="http://schemas.microsoft.com/office/drawing/2014/main" id="{028090F3-3E7B-4A94-AB91-00F5DDC70FA2}"/>
              </a:ext>
            </a:extLst>
          </p:cNvPr>
          <p:cNvSpPr>
            <a:spLocks noGrp="1"/>
          </p:cNvSpPr>
          <p:nvPr>
            <p:ph type="sldNum" sz="quarter" idx="12"/>
          </p:nvPr>
        </p:nvSpPr>
        <p:spPr/>
        <p:txBody>
          <a:bodyPr/>
          <a:lstStyle/>
          <a:p>
            <a:pPr>
              <a:defRPr/>
            </a:pPr>
            <a:fld id="{B59E928D-B85A-4D0A-9391-33FBD2C5AC9A}" type="slidenum">
              <a:rPr lang="en-GB" altLang="en-US" smtClean="0"/>
              <a:pPr>
                <a:defRPr/>
              </a:pPr>
              <a:t>104</a:t>
            </a:fld>
            <a:endParaRPr lang="en-GB"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981200" y="13546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Variance by components</a:t>
            </a:r>
          </a:p>
        </p:txBody>
      </p:sp>
      <p:sp>
        <p:nvSpPr>
          <p:cNvPr id="17412" name="Content Placeholder 2"/>
          <p:cNvSpPr>
            <a:spLocks noGrp="1"/>
          </p:cNvSpPr>
          <p:nvPr>
            <p:ph idx="1"/>
          </p:nvPr>
        </p:nvSpPr>
        <p:spPr>
          <a:xfrm>
            <a:off x="330200" y="983193"/>
            <a:ext cx="11531600" cy="4525963"/>
          </a:xfrm>
        </p:spPr>
        <p:txBody>
          <a:bodyPr/>
          <a:lstStyle/>
          <a:p>
            <a:pPr marL="457200" indent="-457200" eaLnBrk="1" hangingPunct="1">
              <a:spcBef>
                <a:spcPts val="1200"/>
              </a:spcBef>
            </a:pPr>
            <a:r>
              <a:rPr lang="en-GB" altLang="en-US" sz="2800" dirty="0">
                <a:cs typeface="Arial" panose="020B0604020202020204" pitchFamily="34" charset="0"/>
              </a:rPr>
              <a:t>Distance provides several variance measures for each component</a:t>
            </a:r>
            <a:endParaRPr lang="en-GB" altLang="en-US" sz="2400" dirty="0">
              <a:cs typeface="Arial" panose="020B0604020202020204" pitchFamily="34" charset="0"/>
            </a:endParaRPr>
          </a:p>
        </p:txBody>
      </p:sp>
      <p:sp>
        <p:nvSpPr>
          <p:cNvPr id="6" name="TextBox 5"/>
          <p:cNvSpPr txBox="1"/>
          <p:nvPr/>
        </p:nvSpPr>
        <p:spPr>
          <a:xfrm>
            <a:off x="904875" y="1485900"/>
            <a:ext cx="10802957" cy="4708981"/>
          </a:xfrm>
          <a:prstGeom prst="rect">
            <a:avLst/>
          </a:prstGeom>
          <a:noFill/>
          <a:ln>
            <a:solidFill>
              <a:schemeClr val="tx1"/>
            </a:solidFill>
          </a:ln>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Estimate          SE         CV</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Average p             0.3491863  0.02160949 0.06188528</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N in covered region 300.6991117 30.11200030 0.10013997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Summary statistics: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Region Area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CoveredArea</a:t>
            </a: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Effort   n  k     ER     se.ER     cv.ER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 Default    1      3436.8     48 105 12 2.1875 0.3169604 0.1448962</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Abundance: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Estimate         se        cv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lcl</a:t>
            </a: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ucl</a:t>
            </a: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df</a:t>
            </a:r>
            <a:endPar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 Total   8.749392   1.378541 0.1575585   6.270328  12.20859 15.32522</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Density: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Estimate         se        cv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lcl</a:t>
            </a: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ucl</a:t>
            </a: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df</a:t>
            </a:r>
            <a:endPar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 Total 0.08749392 0.01378541 0.1575585 0.06270328 0.1220859 15.32522</a:t>
            </a:r>
          </a:p>
        </p:txBody>
      </p:sp>
      <p:sp>
        <p:nvSpPr>
          <p:cNvPr id="2" name="Slide Number Placeholder 1">
            <a:extLst>
              <a:ext uri="{FF2B5EF4-FFF2-40B4-BE49-F238E27FC236}">
                <a16:creationId xmlns:a16="http://schemas.microsoft.com/office/drawing/2014/main" id="{7B52F0A5-FA12-4C87-AFF8-D564AE85AAF6}"/>
              </a:ext>
            </a:extLst>
          </p:cNvPr>
          <p:cNvSpPr>
            <a:spLocks noGrp="1"/>
          </p:cNvSpPr>
          <p:nvPr>
            <p:ph type="sldNum" sz="quarter" idx="12"/>
          </p:nvPr>
        </p:nvSpPr>
        <p:spPr/>
        <p:txBody>
          <a:bodyPr/>
          <a:lstStyle/>
          <a:p>
            <a:pPr>
              <a:defRPr/>
            </a:pPr>
            <a:fld id="{B59E928D-B85A-4D0A-9391-33FBD2C5AC9A}" type="slidenum">
              <a:rPr lang="en-GB" altLang="en-US" smtClean="0"/>
              <a:pPr>
                <a:defRPr/>
              </a:pPr>
              <a:t>105</a:t>
            </a:fld>
            <a:endParaRPr lang="en-GB" altLang="en-US"/>
          </a:p>
        </p:txBody>
      </p:sp>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custDataLst>
              <p:tags r:id="rId2"/>
            </p:custDataLst>
          </p:nvPr>
        </p:nvSpPr>
        <p:spPr>
          <a:xfrm>
            <a:off x="0" y="257175"/>
            <a:ext cx="7772400" cy="1143000"/>
          </a:xfrm>
        </p:spPr>
        <p:txBody>
          <a:bodyPr/>
          <a:lstStyle/>
          <a:p>
            <a:pPr eaLnBrk="1" hangingPunct="1"/>
            <a:r>
              <a:rPr lang="en-GB" altLang="en-US" sz="4000" dirty="0">
                <a:latin typeface="+mn-lt"/>
                <a:cs typeface="Arial" panose="020B0604020202020204" pitchFamily="34" charset="0"/>
              </a:rPr>
              <a:t>Encounter rate variance</a:t>
            </a:r>
          </a:p>
        </p:txBody>
      </p:sp>
      <p:sp>
        <p:nvSpPr>
          <p:cNvPr id="5" name="Content Placeholder 2"/>
          <p:cNvSpPr>
            <a:spLocks noGrp="1"/>
          </p:cNvSpPr>
          <p:nvPr>
            <p:ph idx="4294967295"/>
          </p:nvPr>
        </p:nvSpPr>
        <p:spPr>
          <a:xfrm>
            <a:off x="0" y="1600200"/>
            <a:ext cx="11823700" cy="4525963"/>
          </a:xfrm>
        </p:spPr>
        <p:txBody>
          <a:bodyPr/>
          <a:lstStyle/>
          <a:p>
            <a:pPr eaLnBrk="1" hangingPunct="1">
              <a:spcBef>
                <a:spcPts val="1800"/>
              </a:spcBef>
              <a:defRPr/>
            </a:pPr>
            <a:r>
              <a:rPr lang="en-GB" sz="2800" dirty="0">
                <a:cs typeface="Arial" charset="0"/>
              </a:rPr>
              <a:t>The </a:t>
            </a:r>
            <a:r>
              <a:rPr lang="en-GB" sz="2800" b="1" dirty="0">
                <a:solidFill>
                  <a:srgbClr val="0070C0"/>
                </a:solidFill>
                <a:cs typeface="Arial" charset="0"/>
              </a:rPr>
              <a:t>encounter rate </a:t>
            </a:r>
            <a:r>
              <a:rPr lang="en-GB" sz="2800" dirty="0">
                <a:cs typeface="Arial" charset="0"/>
              </a:rPr>
              <a:t>= </a:t>
            </a:r>
            <a:r>
              <a:rPr lang="en-GB" i="1" dirty="0">
                <a:cs typeface="Arial" charset="0"/>
              </a:rPr>
              <a:t>n/L</a:t>
            </a:r>
            <a:r>
              <a:rPr lang="en-GB" sz="2800" dirty="0">
                <a:cs typeface="Arial" charset="0"/>
              </a:rPr>
              <a:t> = the number of detections per unit of distance</a:t>
            </a:r>
            <a:r>
              <a:rPr lang="en-GB" sz="2800" i="1" dirty="0">
                <a:cs typeface="Arial" charset="0"/>
              </a:rPr>
              <a:t> </a:t>
            </a:r>
          </a:p>
          <a:p>
            <a:pPr eaLnBrk="1" hangingPunct="1">
              <a:spcBef>
                <a:spcPts val="1800"/>
              </a:spcBef>
              <a:defRPr/>
            </a:pPr>
            <a:r>
              <a:rPr lang="en-GB" sz="2800" dirty="0">
                <a:cs typeface="Arial" charset="0"/>
              </a:rPr>
              <a:t>The variance of </a:t>
            </a:r>
            <a:r>
              <a:rPr lang="en-GB" i="1" dirty="0">
                <a:cs typeface="Arial" charset="0"/>
              </a:rPr>
              <a:t>n/L</a:t>
            </a:r>
            <a:r>
              <a:rPr lang="en-GB" sz="2800" i="1" dirty="0">
                <a:cs typeface="Arial" charset="0"/>
              </a:rPr>
              <a:t> </a:t>
            </a:r>
            <a:r>
              <a:rPr lang="en-GB" sz="2800" dirty="0">
                <a:cs typeface="Arial" charset="0"/>
              </a:rPr>
              <a:t>is related to the variance of </a:t>
            </a:r>
            <a:r>
              <a:rPr lang="en-GB" i="1" dirty="0">
                <a:cs typeface="Arial" charset="0"/>
              </a:rPr>
              <a:t>n</a:t>
            </a:r>
            <a:r>
              <a:rPr lang="en-GB" sz="2800" dirty="0">
                <a:cs typeface="Arial" charset="0"/>
              </a:rPr>
              <a:t>, and therefore to the variances of counts for individual transects</a:t>
            </a:r>
          </a:p>
          <a:p>
            <a:pPr eaLnBrk="1" hangingPunct="1">
              <a:spcBef>
                <a:spcPts val="1800"/>
              </a:spcBef>
              <a:defRPr/>
            </a:pPr>
            <a:endParaRPr lang="en-GB" sz="2800" dirty="0">
              <a:cs typeface="Arial" charset="0"/>
            </a:endParaRPr>
          </a:p>
          <a:p>
            <a:pPr eaLnBrk="1" hangingPunct="1">
              <a:spcBef>
                <a:spcPts val="1800"/>
              </a:spcBef>
              <a:defRPr/>
            </a:pPr>
            <a:endParaRPr lang="en-GB" sz="2800" dirty="0">
              <a:cs typeface="Arial" charset="0"/>
            </a:endParaRPr>
          </a:p>
          <a:p>
            <a:pPr eaLnBrk="1" hangingPunct="1">
              <a:spcBef>
                <a:spcPts val="1800"/>
              </a:spcBef>
              <a:defRPr/>
            </a:pPr>
            <a:endParaRPr lang="en-GB" sz="2800" dirty="0">
              <a:cs typeface="Arial" charset="0"/>
            </a:endParaRPr>
          </a:p>
          <a:p>
            <a:pPr eaLnBrk="1" hangingPunct="1">
              <a:spcBef>
                <a:spcPts val="1800"/>
              </a:spcBef>
              <a:defRPr/>
            </a:pPr>
            <a:r>
              <a:rPr lang="en-GB" sz="2800" dirty="0">
                <a:cs typeface="Arial" charset="0"/>
              </a:rPr>
              <a:t>Therefore, if counts from individual transects are highly variable the variance of </a:t>
            </a:r>
            <a:r>
              <a:rPr lang="en-GB" i="1" dirty="0">
                <a:cs typeface="Arial" charset="0"/>
              </a:rPr>
              <a:t>n/L</a:t>
            </a:r>
            <a:r>
              <a:rPr lang="en-GB" sz="2800" dirty="0">
                <a:cs typeface="Arial" charset="0"/>
              </a:rPr>
              <a:t> will also be high</a:t>
            </a:r>
          </a:p>
        </p:txBody>
      </p:sp>
      <p:graphicFrame>
        <p:nvGraphicFramePr>
          <p:cNvPr id="27652" name="Object 6"/>
          <p:cNvGraphicFramePr>
            <a:graphicFrameLocks noChangeAspect="1"/>
          </p:cNvGraphicFramePr>
          <p:nvPr>
            <p:custDataLst>
              <p:tags r:id="rId3"/>
            </p:custDataLst>
            <p:extLst>
              <p:ext uri="{D42A27DB-BD31-4B8C-83A1-F6EECF244321}">
                <p14:modId xmlns:p14="http://schemas.microsoft.com/office/powerpoint/2010/main" val="3186678019"/>
              </p:ext>
            </p:extLst>
          </p:nvPr>
        </p:nvGraphicFramePr>
        <p:xfrm>
          <a:off x="3010127" y="3642971"/>
          <a:ext cx="4125912" cy="522287"/>
        </p:xfrm>
        <a:graphic>
          <a:graphicData uri="http://schemas.openxmlformats.org/presentationml/2006/ole">
            <mc:AlternateContent xmlns:mc="http://schemas.openxmlformats.org/markup-compatibility/2006">
              <mc:Choice xmlns:v="urn:schemas-microsoft-com:vml" Requires="v">
                <p:oleObj name="Equation" r:id="rId6" imgW="1816100" imgH="228600" progId="Equation.3">
                  <p:embed/>
                </p:oleObj>
              </mc:Choice>
              <mc:Fallback>
                <p:oleObj name="Equation" r:id="rId6" imgW="1816100" imgH="228600" progId="Equation.3">
                  <p:embed/>
                  <p:pic>
                    <p:nvPicPr>
                      <p:cNvPr id="27652"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0127" y="3642971"/>
                        <a:ext cx="41259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 name="Group 18"/>
          <p:cNvGrpSpPr>
            <a:grpSpLocks/>
          </p:cNvGrpSpPr>
          <p:nvPr/>
        </p:nvGrpSpPr>
        <p:grpSpPr bwMode="auto">
          <a:xfrm>
            <a:off x="7295078" y="3550101"/>
            <a:ext cx="2549525" cy="708025"/>
            <a:chOff x="6397397" y="4953015"/>
            <a:chExt cx="2550104" cy="707950"/>
          </a:xfrm>
        </p:grpSpPr>
        <p:sp>
          <p:nvSpPr>
            <p:cNvPr id="18438" name="Freeform 33"/>
            <p:cNvSpPr>
              <a:spLocks/>
            </p:cNvSpPr>
            <p:nvPr/>
          </p:nvSpPr>
          <p:spPr bwMode="auto">
            <a:xfrm>
              <a:off x="6397397" y="5316412"/>
              <a:ext cx="433585" cy="73434"/>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439" name="Text Box 34"/>
            <p:cNvSpPr txBox="1">
              <a:spLocks noChangeArrowheads="1"/>
            </p:cNvSpPr>
            <p:nvPr/>
          </p:nvSpPr>
          <p:spPr bwMode="auto">
            <a:xfrm>
              <a:off x="6824678" y="4953015"/>
              <a:ext cx="2122823" cy="7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assumes independence</a:t>
              </a:r>
            </a:p>
          </p:txBody>
        </p:sp>
      </p:grpSp>
      <p:sp>
        <p:nvSpPr>
          <p:cNvPr id="3" name="Slide Number Placeholder 2">
            <a:extLst>
              <a:ext uri="{FF2B5EF4-FFF2-40B4-BE49-F238E27FC236}">
                <a16:creationId xmlns:a16="http://schemas.microsoft.com/office/drawing/2014/main" id="{FDB062A7-29D9-4EDF-9F4A-6A4AA9B4A4BF}"/>
              </a:ext>
            </a:extLst>
          </p:cNvPr>
          <p:cNvSpPr>
            <a:spLocks noGrp="1"/>
          </p:cNvSpPr>
          <p:nvPr>
            <p:ph type="sldNum" sz="quarter" idx="12"/>
          </p:nvPr>
        </p:nvSpPr>
        <p:spPr/>
        <p:txBody>
          <a:bodyPr/>
          <a:lstStyle/>
          <a:p>
            <a:pPr>
              <a:defRPr/>
            </a:pPr>
            <a:fld id="{6BFA03D9-AB24-41AA-96C8-8BF2D3529D89}" type="slidenum">
              <a:rPr lang="en-GB" altLang="en-US" smtClean="0"/>
              <a:pPr>
                <a:defRPr/>
              </a:pPr>
              <a:t>106</a:t>
            </a:fld>
            <a:endParaRPr lang="en-GB" altLang="en-US"/>
          </a:p>
        </p:txBody>
      </p:sp>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custDataLst>
              <p:tags r:id="rId2"/>
            </p:custDataLst>
          </p:nvPr>
        </p:nvSpPr>
        <p:spPr>
          <a:xfrm>
            <a:off x="469900" y="294121"/>
            <a:ext cx="7772400" cy="1143000"/>
          </a:xfrm>
        </p:spPr>
        <p:txBody>
          <a:bodyPr/>
          <a:lstStyle/>
          <a:p>
            <a:pPr eaLnBrk="1" hangingPunct="1"/>
            <a:r>
              <a:rPr lang="en-GB" altLang="en-US" sz="4000" dirty="0">
                <a:latin typeface="+mn-lt"/>
                <a:cs typeface="Arial" panose="020B0604020202020204" pitchFamily="34" charset="0"/>
              </a:rPr>
              <a:t>Controlling variance</a:t>
            </a:r>
          </a:p>
        </p:txBody>
      </p:sp>
      <p:sp>
        <p:nvSpPr>
          <p:cNvPr id="5" name="Content Placeholder 2"/>
          <p:cNvSpPr>
            <a:spLocks noGrp="1"/>
          </p:cNvSpPr>
          <p:nvPr>
            <p:ph idx="1"/>
          </p:nvPr>
        </p:nvSpPr>
        <p:spPr>
          <a:xfrm>
            <a:off x="469900" y="1600201"/>
            <a:ext cx="11493500" cy="4525963"/>
          </a:xfrm>
        </p:spPr>
        <p:txBody>
          <a:bodyPr/>
          <a:lstStyle/>
          <a:p>
            <a:pPr eaLnBrk="1" hangingPunct="1">
              <a:spcBef>
                <a:spcPts val="1800"/>
              </a:spcBef>
              <a:buFont typeface="Arial" panose="020B0604020202020204" pitchFamily="34" charset="0"/>
              <a:buChar char="•"/>
            </a:pPr>
            <a:r>
              <a:rPr lang="en-GB" altLang="en-US" sz="2800" dirty="0">
                <a:cs typeface="Arial" panose="020B0604020202020204" pitchFamily="34" charset="0"/>
              </a:rPr>
              <a:t>We can use this knowledge of encounter rate variance to help design good surveys</a:t>
            </a:r>
          </a:p>
          <a:p>
            <a:pPr eaLnBrk="1" hangingPunct="1">
              <a:spcBef>
                <a:spcPts val="1800"/>
              </a:spcBef>
              <a:buFont typeface="Arial" panose="020B0604020202020204" pitchFamily="34" charset="0"/>
              <a:buChar char="•"/>
            </a:pPr>
            <a:r>
              <a:rPr lang="en-GB" altLang="en-US" sz="2800" dirty="0">
                <a:cs typeface="Arial" panose="020B0604020202020204" pitchFamily="34" charset="0"/>
              </a:rPr>
              <a:t>Three main ways we can reduce encounter rate variance:</a:t>
            </a:r>
          </a:p>
          <a:p>
            <a:pPr lvl="1">
              <a:spcBef>
                <a:spcPts val="1800"/>
              </a:spcBef>
              <a:buFont typeface="Arial" panose="020B0604020202020204" pitchFamily="34" charset="0"/>
              <a:buChar char="•"/>
            </a:pPr>
            <a:r>
              <a:rPr lang="en-GB" altLang="en-US" sz="2400" dirty="0">
                <a:cs typeface="Arial" panose="020B0604020202020204" pitchFamily="34" charset="0"/>
              </a:rPr>
              <a:t>Use systematic survey designs</a:t>
            </a:r>
          </a:p>
          <a:p>
            <a:pPr lvl="1">
              <a:spcBef>
                <a:spcPts val="1800"/>
              </a:spcBef>
              <a:buFont typeface="Arial" panose="020B0604020202020204" pitchFamily="34" charset="0"/>
              <a:buChar char="•"/>
            </a:pPr>
            <a:r>
              <a:rPr lang="en-GB" altLang="en-US" sz="2400" dirty="0">
                <a:cs typeface="Arial" panose="020B0604020202020204" pitchFamily="34" charset="0"/>
              </a:rPr>
              <a:t>Run transects parallel to density gradients</a:t>
            </a:r>
          </a:p>
          <a:p>
            <a:pPr lvl="1">
              <a:spcBef>
                <a:spcPts val="1800"/>
              </a:spcBef>
              <a:buFont typeface="Arial" panose="020B0604020202020204" pitchFamily="34" charset="0"/>
              <a:buChar char="•"/>
            </a:pPr>
            <a:r>
              <a:rPr lang="en-GB" altLang="en-US" sz="2400" dirty="0">
                <a:cs typeface="Arial" panose="020B0604020202020204" pitchFamily="34" charset="0"/>
              </a:rPr>
              <a:t>Use designs with several transects </a:t>
            </a:r>
          </a:p>
        </p:txBody>
      </p:sp>
      <p:sp>
        <p:nvSpPr>
          <p:cNvPr id="2" name="Slide Number Placeholder 1">
            <a:extLst>
              <a:ext uri="{FF2B5EF4-FFF2-40B4-BE49-F238E27FC236}">
                <a16:creationId xmlns:a16="http://schemas.microsoft.com/office/drawing/2014/main" id="{E7658CFD-DDB9-4F2E-A080-5D51FFD1DDE0}"/>
              </a:ext>
            </a:extLst>
          </p:cNvPr>
          <p:cNvSpPr>
            <a:spLocks noGrp="1"/>
          </p:cNvSpPr>
          <p:nvPr>
            <p:ph type="sldNum" sz="quarter" idx="12"/>
          </p:nvPr>
        </p:nvSpPr>
        <p:spPr/>
        <p:txBody>
          <a:bodyPr/>
          <a:lstStyle/>
          <a:p>
            <a:pPr>
              <a:defRPr/>
            </a:pPr>
            <a:fld id="{B59E928D-B85A-4D0A-9391-33FBD2C5AC9A}" type="slidenum">
              <a:rPr lang="en-GB" altLang="en-US" smtClean="0"/>
              <a:pPr>
                <a:defRPr/>
              </a:pPr>
              <a:t>107</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0482" name="Group 179"/>
          <p:cNvGrpSpPr>
            <a:grpSpLocks/>
          </p:cNvGrpSpPr>
          <p:nvPr/>
        </p:nvGrpSpPr>
        <p:grpSpPr bwMode="auto">
          <a:xfrm>
            <a:off x="5664200" y="1083546"/>
            <a:ext cx="5765800" cy="2655888"/>
            <a:chOff x="4140000" y="1620000"/>
            <a:chExt cx="4668837" cy="2655887"/>
          </a:xfrm>
        </p:grpSpPr>
        <p:grpSp>
          <p:nvGrpSpPr>
            <p:cNvPr id="20574" name="Group 122"/>
            <p:cNvGrpSpPr>
              <a:grpSpLocks/>
            </p:cNvGrpSpPr>
            <p:nvPr>
              <p:custDataLst>
                <p:tags r:id="rId5"/>
              </p:custDataLst>
            </p:nvPr>
          </p:nvGrpSpPr>
          <p:grpSpPr bwMode="auto">
            <a:xfrm>
              <a:off x="4140000" y="1620000"/>
              <a:ext cx="4668837" cy="2655887"/>
              <a:chOff x="0" y="1644"/>
              <a:chExt cx="4445" cy="2676"/>
            </a:xfrm>
          </p:grpSpPr>
          <p:grpSp>
            <p:nvGrpSpPr>
              <p:cNvPr id="20576" name="Group 36"/>
              <p:cNvGrpSpPr>
                <a:grpSpLocks/>
              </p:cNvGrpSpPr>
              <p:nvPr/>
            </p:nvGrpSpPr>
            <p:grpSpPr bwMode="auto">
              <a:xfrm>
                <a:off x="0" y="1644"/>
                <a:ext cx="4445" cy="2676"/>
                <a:chOff x="294" y="1644"/>
                <a:chExt cx="4445" cy="2676"/>
              </a:xfrm>
            </p:grpSpPr>
            <p:grpSp>
              <p:nvGrpSpPr>
                <p:cNvPr id="20587" name="Group 37"/>
                <p:cNvGrpSpPr>
                  <a:grpSpLocks/>
                </p:cNvGrpSpPr>
                <p:nvPr/>
              </p:nvGrpSpPr>
              <p:grpSpPr bwMode="auto">
                <a:xfrm>
                  <a:off x="294" y="1644"/>
                  <a:ext cx="4445" cy="2676"/>
                  <a:chOff x="385" y="935"/>
                  <a:chExt cx="4445" cy="2676"/>
                </a:xfrm>
              </p:grpSpPr>
              <p:sp>
                <p:nvSpPr>
                  <p:cNvPr id="20597" name="Freeform 38"/>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00CC00"/>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0598" name="Group 39"/>
                  <p:cNvGrpSpPr>
                    <a:grpSpLocks/>
                  </p:cNvGrpSpPr>
                  <p:nvPr/>
                </p:nvGrpSpPr>
                <p:grpSpPr bwMode="auto">
                  <a:xfrm>
                    <a:off x="3515" y="1480"/>
                    <a:ext cx="45" cy="46"/>
                    <a:chOff x="2018" y="3113"/>
                    <a:chExt cx="91" cy="91"/>
                  </a:xfrm>
                </p:grpSpPr>
                <p:sp>
                  <p:nvSpPr>
                    <p:cNvPr id="20659" name="Line 4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60" name="Line 4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61" name="Line 4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99" name="Group 43"/>
                  <p:cNvGrpSpPr>
                    <a:grpSpLocks/>
                  </p:cNvGrpSpPr>
                  <p:nvPr/>
                </p:nvGrpSpPr>
                <p:grpSpPr bwMode="auto">
                  <a:xfrm>
                    <a:off x="748" y="2069"/>
                    <a:ext cx="45" cy="46"/>
                    <a:chOff x="2018" y="3113"/>
                    <a:chExt cx="91" cy="91"/>
                  </a:xfrm>
                </p:grpSpPr>
                <p:sp>
                  <p:nvSpPr>
                    <p:cNvPr id="20656" name="Line 4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7" name="Line 4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8" name="Line 4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0" name="Group 47"/>
                  <p:cNvGrpSpPr>
                    <a:grpSpLocks/>
                  </p:cNvGrpSpPr>
                  <p:nvPr/>
                </p:nvGrpSpPr>
                <p:grpSpPr bwMode="auto">
                  <a:xfrm>
                    <a:off x="3470" y="2160"/>
                    <a:ext cx="45" cy="46"/>
                    <a:chOff x="2018" y="3113"/>
                    <a:chExt cx="91" cy="91"/>
                  </a:xfrm>
                </p:grpSpPr>
                <p:sp>
                  <p:nvSpPr>
                    <p:cNvPr id="20653" name="Line 4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4" name="Line 4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5" name="Line 5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1" name="Group 51"/>
                  <p:cNvGrpSpPr>
                    <a:grpSpLocks/>
                  </p:cNvGrpSpPr>
                  <p:nvPr/>
                </p:nvGrpSpPr>
                <p:grpSpPr bwMode="auto">
                  <a:xfrm>
                    <a:off x="1247" y="1661"/>
                    <a:ext cx="45" cy="46"/>
                    <a:chOff x="2018" y="3113"/>
                    <a:chExt cx="91" cy="91"/>
                  </a:xfrm>
                </p:grpSpPr>
                <p:sp>
                  <p:nvSpPr>
                    <p:cNvPr id="20650" name="Line 5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1" name="Line 5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52" name="Line 5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2" name="Group 55"/>
                  <p:cNvGrpSpPr>
                    <a:grpSpLocks/>
                  </p:cNvGrpSpPr>
                  <p:nvPr/>
                </p:nvGrpSpPr>
                <p:grpSpPr bwMode="auto">
                  <a:xfrm>
                    <a:off x="3787" y="1752"/>
                    <a:ext cx="45" cy="46"/>
                    <a:chOff x="2018" y="3113"/>
                    <a:chExt cx="91" cy="91"/>
                  </a:xfrm>
                </p:grpSpPr>
                <p:sp>
                  <p:nvSpPr>
                    <p:cNvPr id="20647" name="Line 5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8" name="Line 5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9" name="Line 5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3" name="Group 59"/>
                  <p:cNvGrpSpPr>
                    <a:grpSpLocks/>
                  </p:cNvGrpSpPr>
                  <p:nvPr/>
                </p:nvGrpSpPr>
                <p:grpSpPr bwMode="auto">
                  <a:xfrm>
                    <a:off x="1111" y="2478"/>
                    <a:ext cx="45" cy="46"/>
                    <a:chOff x="2018" y="3113"/>
                    <a:chExt cx="91" cy="91"/>
                  </a:xfrm>
                </p:grpSpPr>
                <p:sp>
                  <p:nvSpPr>
                    <p:cNvPr id="20644" name="Line 6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5" name="Line 6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6" name="Line 6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4" name="Group 63"/>
                  <p:cNvGrpSpPr>
                    <a:grpSpLocks/>
                  </p:cNvGrpSpPr>
                  <p:nvPr/>
                </p:nvGrpSpPr>
                <p:grpSpPr bwMode="auto">
                  <a:xfrm>
                    <a:off x="2290" y="2386"/>
                    <a:ext cx="45" cy="46"/>
                    <a:chOff x="2018" y="3113"/>
                    <a:chExt cx="91" cy="91"/>
                  </a:xfrm>
                </p:grpSpPr>
                <p:sp>
                  <p:nvSpPr>
                    <p:cNvPr id="20641" name="Line 6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2" name="Line 6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3" name="Line 6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5" name="Group 67"/>
                  <p:cNvGrpSpPr>
                    <a:grpSpLocks/>
                  </p:cNvGrpSpPr>
                  <p:nvPr/>
                </p:nvGrpSpPr>
                <p:grpSpPr bwMode="auto">
                  <a:xfrm>
                    <a:off x="2336" y="1706"/>
                    <a:ext cx="45" cy="46"/>
                    <a:chOff x="2018" y="3113"/>
                    <a:chExt cx="91" cy="91"/>
                  </a:xfrm>
                </p:grpSpPr>
                <p:sp>
                  <p:nvSpPr>
                    <p:cNvPr id="20638" name="Line 6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9" name="Line 6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40" name="Line 7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6" name="Group 71"/>
                  <p:cNvGrpSpPr>
                    <a:grpSpLocks/>
                  </p:cNvGrpSpPr>
                  <p:nvPr/>
                </p:nvGrpSpPr>
                <p:grpSpPr bwMode="auto">
                  <a:xfrm>
                    <a:off x="1519" y="2160"/>
                    <a:ext cx="45" cy="46"/>
                    <a:chOff x="2018" y="3113"/>
                    <a:chExt cx="91" cy="91"/>
                  </a:xfrm>
                </p:grpSpPr>
                <p:sp>
                  <p:nvSpPr>
                    <p:cNvPr id="20635" name="Line 7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6" name="Line 7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7" name="Line 7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7" name="Group 75"/>
                  <p:cNvGrpSpPr>
                    <a:grpSpLocks/>
                  </p:cNvGrpSpPr>
                  <p:nvPr/>
                </p:nvGrpSpPr>
                <p:grpSpPr bwMode="auto">
                  <a:xfrm>
                    <a:off x="1791" y="2478"/>
                    <a:ext cx="45" cy="46"/>
                    <a:chOff x="2018" y="3113"/>
                    <a:chExt cx="91" cy="91"/>
                  </a:xfrm>
                </p:grpSpPr>
                <p:sp>
                  <p:nvSpPr>
                    <p:cNvPr id="20632" name="Line 7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3" name="Line 7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4" name="Line 7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8" name="Group 79"/>
                  <p:cNvGrpSpPr>
                    <a:grpSpLocks/>
                  </p:cNvGrpSpPr>
                  <p:nvPr/>
                </p:nvGrpSpPr>
                <p:grpSpPr bwMode="auto">
                  <a:xfrm>
                    <a:off x="1882" y="1978"/>
                    <a:ext cx="45" cy="46"/>
                    <a:chOff x="2018" y="3113"/>
                    <a:chExt cx="91" cy="91"/>
                  </a:xfrm>
                </p:grpSpPr>
                <p:sp>
                  <p:nvSpPr>
                    <p:cNvPr id="20629" name="Line 8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0" name="Line 8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31" name="Line 8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09" name="Group 83"/>
                  <p:cNvGrpSpPr>
                    <a:grpSpLocks/>
                  </p:cNvGrpSpPr>
                  <p:nvPr/>
                </p:nvGrpSpPr>
                <p:grpSpPr bwMode="auto">
                  <a:xfrm>
                    <a:off x="3152" y="1752"/>
                    <a:ext cx="45" cy="46"/>
                    <a:chOff x="2018" y="3113"/>
                    <a:chExt cx="91" cy="91"/>
                  </a:xfrm>
                </p:grpSpPr>
                <p:sp>
                  <p:nvSpPr>
                    <p:cNvPr id="20626" name="Line 8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7" name="Line 8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8" name="Line 8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10" name="Group 87"/>
                  <p:cNvGrpSpPr>
                    <a:grpSpLocks/>
                  </p:cNvGrpSpPr>
                  <p:nvPr/>
                </p:nvGrpSpPr>
                <p:grpSpPr bwMode="auto">
                  <a:xfrm>
                    <a:off x="3515" y="2614"/>
                    <a:ext cx="45" cy="46"/>
                    <a:chOff x="2018" y="3113"/>
                    <a:chExt cx="91" cy="91"/>
                  </a:xfrm>
                </p:grpSpPr>
                <p:sp>
                  <p:nvSpPr>
                    <p:cNvPr id="20623" name="Line 8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4" name="Line 8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5" name="Line 9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11" name="Group 91"/>
                  <p:cNvGrpSpPr>
                    <a:grpSpLocks/>
                  </p:cNvGrpSpPr>
                  <p:nvPr/>
                </p:nvGrpSpPr>
                <p:grpSpPr bwMode="auto">
                  <a:xfrm>
                    <a:off x="4014" y="2341"/>
                    <a:ext cx="45" cy="46"/>
                    <a:chOff x="2018" y="3113"/>
                    <a:chExt cx="91" cy="91"/>
                  </a:xfrm>
                </p:grpSpPr>
                <p:sp>
                  <p:nvSpPr>
                    <p:cNvPr id="20620" name="Line 9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1" name="Line 9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22" name="Line 9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12" name="Group 95"/>
                  <p:cNvGrpSpPr>
                    <a:grpSpLocks/>
                  </p:cNvGrpSpPr>
                  <p:nvPr/>
                </p:nvGrpSpPr>
                <p:grpSpPr bwMode="auto">
                  <a:xfrm>
                    <a:off x="4332" y="2931"/>
                    <a:ext cx="45" cy="46"/>
                    <a:chOff x="2018" y="3113"/>
                    <a:chExt cx="91" cy="91"/>
                  </a:xfrm>
                </p:grpSpPr>
                <p:sp>
                  <p:nvSpPr>
                    <p:cNvPr id="20617" name="Line 9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18" name="Line 9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19" name="Line 9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613" name="Group 99"/>
                  <p:cNvGrpSpPr>
                    <a:grpSpLocks/>
                  </p:cNvGrpSpPr>
                  <p:nvPr/>
                </p:nvGrpSpPr>
                <p:grpSpPr bwMode="auto">
                  <a:xfrm>
                    <a:off x="1746" y="1661"/>
                    <a:ext cx="45" cy="46"/>
                    <a:chOff x="2018" y="3113"/>
                    <a:chExt cx="91" cy="91"/>
                  </a:xfrm>
                </p:grpSpPr>
                <p:sp>
                  <p:nvSpPr>
                    <p:cNvPr id="20614" name="Line 10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15" name="Line 10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616" name="Line 10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0588" name="Group 103"/>
                <p:cNvGrpSpPr>
                  <a:grpSpLocks/>
                </p:cNvGrpSpPr>
                <p:nvPr/>
              </p:nvGrpSpPr>
              <p:grpSpPr bwMode="auto">
                <a:xfrm>
                  <a:off x="741" y="1965"/>
                  <a:ext cx="3674" cy="1852"/>
                  <a:chOff x="839" y="1298"/>
                  <a:chExt cx="3674" cy="1852"/>
                </a:xfrm>
              </p:grpSpPr>
              <p:pic>
                <p:nvPicPr>
                  <p:cNvPr id="20589" name="Picture 104" descr="kanga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53" y="1933"/>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0" name="Picture 105"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9" y="1706"/>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1" name="Picture 106" descr="kanga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34" y="2141"/>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2" name="Picture 107" descr="kanga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75" y="1979"/>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3" name="Picture 108"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53" y="1298"/>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4" name="Picture 109"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91613" flipH="1">
                    <a:off x="3969" y="1842"/>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5" name="Picture 110" descr="kanga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50" y="216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6" name="Picture 111" descr="kanga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3742" y="284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0577" name="Group 112"/>
              <p:cNvGrpSpPr>
                <a:grpSpLocks/>
              </p:cNvGrpSpPr>
              <p:nvPr/>
            </p:nvGrpSpPr>
            <p:grpSpPr bwMode="auto">
              <a:xfrm>
                <a:off x="86" y="1663"/>
                <a:ext cx="4175" cy="2371"/>
                <a:chOff x="459" y="968"/>
                <a:chExt cx="4175" cy="2371"/>
              </a:xfrm>
            </p:grpSpPr>
            <p:sp>
              <p:nvSpPr>
                <p:cNvPr id="20578" name="Line 113"/>
                <p:cNvSpPr>
                  <a:spLocks noChangeShapeType="1"/>
                </p:cNvSpPr>
                <p:nvPr/>
              </p:nvSpPr>
              <p:spPr bwMode="auto">
                <a:xfrm flipH="1">
                  <a:off x="793" y="1434"/>
                  <a:ext cx="499" cy="1179"/>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79" name="Line 114"/>
                <p:cNvSpPr>
                  <a:spLocks noChangeShapeType="1"/>
                </p:cNvSpPr>
                <p:nvPr/>
              </p:nvSpPr>
              <p:spPr bwMode="auto">
                <a:xfrm flipH="1">
                  <a:off x="1202" y="1525"/>
                  <a:ext cx="544" cy="1315"/>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0" name="Line 115"/>
                <p:cNvSpPr>
                  <a:spLocks noChangeShapeType="1"/>
                </p:cNvSpPr>
                <p:nvPr/>
              </p:nvSpPr>
              <p:spPr bwMode="auto">
                <a:xfrm flipH="1">
                  <a:off x="1701" y="1298"/>
                  <a:ext cx="635" cy="154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1" name="Line 116"/>
                <p:cNvSpPr>
                  <a:spLocks noChangeShapeType="1"/>
                </p:cNvSpPr>
                <p:nvPr/>
              </p:nvSpPr>
              <p:spPr bwMode="auto">
                <a:xfrm flipH="1">
                  <a:off x="2290" y="968"/>
                  <a:ext cx="664" cy="160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2" name="Line 117"/>
                <p:cNvSpPr>
                  <a:spLocks noChangeShapeType="1"/>
                </p:cNvSpPr>
                <p:nvPr/>
              </p:nvSpPr>
              <p:spPr bwMode="auto">
                <a:xfrm flipH="1">
                  <a:off x="2744" y="1090"/>
                  <a:ext cx="642" cy="1569"/>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3" name="Line 118"/>
                <p:cNvSpPr>
                  <a:spLocks noChangeShapeType="1"/>
                </p:cNvSpPr>
                <p:nvPr/>
              </p:nvSpPr>
              <p:spPr bwMode="auto">
                <a:xfrm flipH="1">
                  <a:off x="3198" y="1198"/>
                  <a:ext cx="659" cy="159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4" name="Line 119"/>
                <p:cNvSpPr>
                  <a:spLocks noChangeShapeType="1"/>
                </p:cNvSpPr>
                <p:nvPr/>
              </p:nvSpPr>
              <p:spPr bwMode="auto">
                <a:xfrm flipH="1">
                  <a:off x="3606" y="1354"/>
                  <a:ext cx="694" cy="166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5" name="Line 120"/>
                <p:cNvSpPr>
                  <a:spLocks noChangeShapeType="1"/>
                </p:cNvSpPr>
                <p:nvPr/>
              </p:nvSpPr>
              <p:spPr bwMode="auto">
                <a:xfrm flipH="1">
                  <a:off x="3969" y="1719"/>
                  <a:ext cx="665" cy="162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86" name="Line 121"/>
                <p:cNvSpPr>
                  <a:spLocks noChangeShapeType="1"/>
                </p:cNvSpPr>
                <p:nvPr/>
              </p:nvSpPr>
              <p:spPr bwMode="auto">
                <a:xfrm flipH="1">
                  <a:off x="459" y="1752"/>
                  <a:ext cx="198" cy="52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0575" name="AutoShape 300"/>
            <p:cNvSpPr>
              <a:spLocks noChangeArrowheads="1"/>
            </p:cNvSpPr>
            <p:nvPr>
              <p:custDataLst>
                <p:tags r:id="rId6"/>
              </p:custDataLst>
            </p:nvPr>
          </p:nvSpPr>
          <p:spPr bwMode="auto">
            <a:xfrm rot="702035">
              <a:off x="5616000" y="2465130"/>
              <a:ext cx="520700" cy="546100"/>
            </a:xfrm>
            <a:prstGeom prst="smileyFace">
              <a:avLst>
                <a:gd name="adj" fmla="val 4653"/>
              </a:avLst>
            </a:prstGeom>
            <a:solidFill>
              <a:srgbClr val="FFFF00"/>
            </a:solidFill>
            <a:ln w="25400">
              <a:solidFill>
                <a:srgbClr val="FF0000"/>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grpSp>
        <p:nvGrpSpPr>
          <p:cNvPr id="24" name="Group 180"/>
          <p:cNvGrpSpPr>
            <a:grpSpLocks/>
          </p:cNvGrpSpPr>
          <p:nvPr/>
        </p:nvGrpSpPr>
        <p:grpSpPr bwMode="auto">
          <a:xfrm>
            <a:off x="5664200" y="3604496"/>
            <a:ext cx="5765800" cy="2655888"/>
            <a:chOff x="4140000" y="4140000"/>
            <a:chExt cx="4668838" cy="2655887"/>
          </a:xfrm>
        </p:grpSpPr>
        <p:grpSp>
          <p:nvGrpSpPr>
            <p:cNvPr id="20486" name="Group 299"/>
            <p:cNvGrpSpPr>
              <a:grpSpLocks/>
            </p:cNvGrpSpPr>
            <p:nvPr>
              <p:custDataLst>
                <p:tags r:id="rId3"/>
              </p:custDataLst>
            </p:nvPr>
          </p:nvGrpSpPr>
          <p:grpSpPr bwMode="auto">
            <a:xfrm>
              <a:off x="4140000" y="4140000"/>
              <a:ext cx="4668838" cy="2655887"/>
              <a:chOff x="2580" y="2731"/>
              <a:chExt cx="2941" cy="1673"/>
            </a:xfrm>
          </p:grpSpPr>
          <p:grpSp>
            <p:nvGrpSpPr>
              <p:cNvPr id="20488" name="Group 211"/>
              <p:cNvGrpSpPr>
                <a:grpSpLocks/>
              </p:cNvGrpSpPr>
              <p:nvPr/>
            </p:nvGrpSpPr>
            <p:grpSpPr bwMode="auto">
              <a:xfrm>
                <a:off x="2580" y="2731"/>
                <a:ext cx="2941" cy="1673"/>
                <a:chOff x="294" y="1644"/>
                <a:chExt cx="4445" cy="2676"/>
              </a:xfrm>
            </p:grpSpPr>
            <p:grpSp>
              <p:nvGrpSpPr>
                <p:cNvPr id="20499" name="Group 212"/>
                <p:cNvGrpSpPr>
                  <a:grpSpLocks/>
                </p:cNvGrpSpPr>
                <p:nvPr/>
              </p:nvGrpSpPr>
              <p:grpSpPr bwMode="auto">
                <a:xfrm>
                  <a:off x="294" y="1644"/>
                  <a:ext cx="4445" cy="2676"/>
                  <a:chOff x="385" y="935"/>
                  <a:chExt cx="4445" cy="2676"/>
                </a:xfrm>
              </p:grpSpPr>
              <p:sp>
                <p:nvSpPr>
                  <p:cNvPr id="20509" name="Freeform 213"/>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CCFF33"/>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0510" name="Group 214"/>
                  <p:cNvGrpSpPr>
                    <a:grpSpLocks/>
                  </p:cNvGrpSpPr>
                  <p:nvPr/>
                </p:nvGrpSpPr>
                <p:grpSpPr bwMode="auto">
                  <a:xfrm>
                    <a:off x="3515" y="1480"/>
                    <a:ext cx="45" cy="46"/>
                    <a:chOff x="2018" y="3113"/>
                    <a:chExt cx="91" cy="91"/>
                  </a:xfrm>
                </p:grpSpPr>
                <p:sp>
                  <p:nvSpPr>
                    <p:cNvPr id="20571" name="Line 21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72" name="Line 21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73" name="Line 21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1" name="Group 218"/>
                  <p:cNvGrpSpPr>
                    <a:grpSpLocks/>
                  </p:cNvGrpSpPr>
                  <p:nvPr/>
                </p:nvGrpSpPr>
                <p:grpSpPr bwMode="auto">
                  <a:xfrm>
                    <a:off x="748" y="2069"/>
                    <a:ext cx="45" cy="46"/>
                    <a:chOff x="2018" y="3113"/>
                    <a:chExt cx="91" cy="91"/>
                  </a:xfrm>
                </p:grpSpPr>
                <p:sp>
                  <p:nvSpPr>
                    <p:cNvPr id="20568" name="Line 21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9" name="Line 22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70" name="Line 22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2" name="Group 222"/>
                  <p:cNvGrpSpPr>
                    <a:grpSpLocks/>
                  </p:cNvGrpSpPr>
                  <p:nvPr/>
                </p:nvGrpSpPr>
                <p:grpSpPr bwMode="auto">
                  <a:xfrm>
                    <a:off x="3470" y="2160"/>
                    <a:ext cx="45" cy="46"/>
                    <a:chOff x="2018" y="3113"/>
                    <a:chExt cx="91" cy="91"/>
                  </a:xfrm>
                </p:grpSpPr>
                <p:sp>
                  <p:nvSpPr>
                    <p:cNvPr id="20565" name="Line 22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6" name="Line 22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7" name="Line 22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3" name="Group 226"/>
                  <p:cNvGrpSpPr>
                    <a:grpSpLocks/>
                  </p:cNvGrpSpPr>
                  <p:nvPr/>
                </p:nvGrpSpPr>
                <p:grpSpPr bwMode="auto">
                  <a:xfrm>
                    <a:off x="1247" y="1661"/>
                    <a:ext cx="45" cy="46"/>
                    <a:chOff x="2018" y="3113"/>
                    <a:chExt cx="91" cy="91"/>
                  </a:xfrm>
                </p:grpSpPr>
                <p:sp>
                  <p:nvSpPr>
                    <p:cNvPr id="20562" name="Line 22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3" name="Line 22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4" name="Line 22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4" name="Group 230"/>
                  <p:cNvGrpSpPr>
                    <a:grpSpLocks/>
                  </p:cNvGrpSpPr>
                  <p:nvPr/>
                </p:nvGrpSpPr>
                <p:grpSpPr bwMode="auto">
                  <a:xfrm>
                    <a:off x="3787" y="1752"/>
                    <a:ext cx="45" cy="46"/>
                    <a:chOff x="2018" y="3113"/>
                    <a:chExt cx="91" cy="91"/>
                  </a:xfrm>
                </p:grpSpPr>
                <p:sp>
                  <p:nvSpPr>
                    <p:cNvPr id="20559" name="Line 23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0" name="Line 23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61" name="Line 23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5" name="Group 234"/>
                  <p:cNvGrpSpPr>
                    <a:grpSpLocks/>
                  </p:cNvGrpSpPr>
                  <p:nvPr/>
                </p:nvGrpSpPr>
                <p:grpSpPr bwMode="auto">
                  <a:xfrm>
                    <a:off x="1111" y="2478"/>
                    <a:ext cx="45" cy="46"/>
                    <a:chOff x="2018" y="3113"/>
                    <a:chExt cx="91" cy="91"/>
                  </a:xfrm>
                </p:grpSpPr>
                <p:sp>
                  <p:nvSpPr>
                    <p:cNvPr id="20556" name="Line 23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7" name="Line 23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8" name="Line 23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6" name="Group 238"/>
                  <p:cNvGrpSpPr>
                    <a:grpSpLocks/>
                  </p:cNvGrpSpPr>
                  <p:nvPr/>
                </p:nvGrpSpPr>
                <p:grpSpPr bwMode="auto">
                  <a:xfrm>
                    <a:off x="2290" y="2386"/>
                    <a:ext cx="45" cy="46"/>
                    <a:chOff x="2018" y="3113"/>
                    <a:chExt cx="91" cy="91"/>
                  </a:xfrm>
                </p:grpSpPr>
                <p:sp>
                  <p:nvSpPr>
                    <p:cNvPr id="20553" name="Line 23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4" name="Line 24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5" name="Line 24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7" name="Group 242"/>
                  <p:cNvGrpSpPr>
                    <a:grpSpLocks/>
                  </p:cNvGrpSpPr>
                  <p:nvPr/>
                </p:nvGrpSpPr>
                <p:grpSpPr bwMode="auto">
                  <a:xfrm>
                    <a:off x="2336" y="1706"/>
                    <a:ext cx="45" cy="46"/>
                    <a:chOff x="2018" y="3113"/>
                    <a:chExt cx="91" cy="91"/>
                  </a:xfrm>
                </p:grpSpPr>
                <p:sp>
                  <p:nvSpPr>
                    <p:cNvPr id="20550" name="Line 24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1" name="Line 24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52" name="Line 24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8" name="Group 246"/>
                  <p:cNvGrpSpPr>
                    <a:grpSpLocks/>
                  </p:cNvGrpSpPr>
                  <p:nvPr/>
                </p:nvGrpSpPr>
                <p:grpSpPr bwMode="auto">
                  <a:xfrm>
                    <a:off x="1519" y="2160"/>
                    <a:ext cx="45" cy="46"/>
                    <a:chOff x="2018" y="3113"/>
                    <a:chExt cx="91" cy="91"/>
                  </a:xfrm>
                </p:grpSpPr>
                <p:sp>
                  <p:nvSpPr>
                    <p:cNvPr id="20547" name="Line 24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8" name="Line 24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9" name="Line 24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19" name="Group 250"/>
                  <p:cNvGrpSpPr>
                    <a:grpSpLocks/>
                  </p:cNvGrpSpPr>
                  <p:nvPr/>
                </p:nvGrpSpPr>
                <p:grpSpPr bwMode="auto">
                  <a:xfrm>
                    <a:off x="1791" y="2478"/>
                    <a:ext cx="45" cy="46"/>
                    <a:chOff x="2018" y="3113"/>
                    <a:chExt cx="91" cy="91"/>
                  </a:xfrm>
                </p:grpSpPr>
                <p:sp>
                  <p:nvSpPr>
                    <p:cNvPr id="20544" name="Line 25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5" name="Line 25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6" name="Line 25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0" name="Group 254"/>
                  <p:cNvGrpSpPr>
                    <a:grpSpLocks/>
                  </p:cNvGrpSpPr>
                  <p:nvPr/>
                </p:nvGrpSpPr>
                <p:grpSpPr bwMode="auto">
                  <a:xfrm>
                    <a:off x="1882" y="1978"/>
                    <a:ext cx="45" cy="46"/>
                    <a:chOff x="2018" y="3113"/>
                    <a:chExt cx="91" cy="91"/>
                  </a:xfrm>
                </p:grpSpPr>
                <p:sp>
                  <p:nvSpPr>
                    <p:cNvPr id="20541" name="Line 25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2" name="Line 25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3" name="Line 25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1" name="Group 258"/>
                  <p:cNvGrpSpPr>
                    <a:grpSpLocks/>
                  </p:cNvGrpSpPr>
                  <p:nvPr/>
                </p:nvGrpSpPr>
                <p:grpSpPr bwMode="auto">
                  <a:xfrm>
                    <a:off x="3152" y="1752"/>
                    <a:ext cx="45" cy="46"/>
                    <a:chOff x="2018" y="3113"/>
                    <a:chExt cx="91" cy="91"/>
                  </a:xfrm>
                </p:grpSpPr>
                <p:sp>
                  <p:nvSpPr>
                    <p:cNvPr id="20538" name="Line 25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9" name="Line 26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40" name="Line 26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2" name="Group 262"/>
                  <p:cNvGrpSpPr>
                    <a:grpSpLocks/>
                  </p:cNvGrpSpPr>
                  <p:nvPr/>
                </p:nvGrpSpPr>
                <p:grpSpPr bwMode="auto">
                  <a:xfrm>
                    <a:off x="3515" y="2614"/>
                    <a:ext cx="45" cy="46"/>
                    <a:chOff x="2018" y="3113"/>
                    <a:chExt cx="91" cy="91"/>
                  </a:xfrm>
                </p:grpSpPr>
                <p:sp>
                  <p:nvSpPr>
                    <p:cNvPr id="20535" name="Line 26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6" name="Line 26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7" name="Line 26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3" name="Group 266"/>
                  <p:cNvGrpSpPr>
                    <a:grpSpLocks/>
                  </p:cNvGrpSpPr>
                  <p:nvPr/>
                </p:nvGrpSpPr>
                <p:grpSpPr bwMode="auto">
                  <a:xfrm>
                    <a:off x="4014" y="2341"/>
                    <a:ext cx="45" cy="46"/>
                    <a:chOff x="2018" y="3113"/>
                    <a:chExt cx="91" cy="91"/>
                  </a:xfrm>
                </p:grpSpPr>
                <p:sp>
                  <p:nvSpPr>
                    <p:cNvPr id="20532" name="Line 26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3" name="Line 26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4" name="Line 26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4" name="Group 270"/>
                  <p:cNvGrpSpPr>
                    <a:grpSpLocks/>
                  </p:cNvGrpSpPr>
                  <p:nvPr/>
                </p:nvGrpSpPr>
                <p:grpSpPr bwMode="auto">
                  <a:xfrm>
                    <a:off x="4332" y="2931"/>
                    <a:ext cx="45" cy="46"/>
                    <a:chOff x="2018" y="3113"/>
                    <a:chExt cx="91" cy="91"/>
                  </a:xfrm>
                </p:grpSpPr>
                <p:sp>
                  <p:nvSpPr>
                    <p:cNvPr id="20529" name="Line 27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0" name="Line 27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31" name="Line 27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0525" name="Group 274"/>
                  <p:cNvGrpSpPr>
                    <a:grpSpLocks/>
                  </p:cNvGrpSpPr>
                  <p:nvPr/>
                </p:nvGrpSpPr>
                <p:grpSpPr bwMode="auto">
                  <a:xfrm>
                    <a:off x="1746" y="1661"/>
                    <a:ext cx="45" cy="46"/>
                    <a:chOff x="2018" y="3113"/>
                    <a:chExt cx="91" cy="91"/>
                  </a:xfrm>
                </p:grpSpPr>
                <p:sp>
                  <p:nvSpPr>
                    <p:cNvPr id="20526" name="Line 27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27" name="Line 27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528" name="Line 27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0500" name="Group 278"/>
                <p:cNvGrpSpPr>
                  <a:grpSpLocks/>
                </p:cNvGrpSpPr>
                <p:nvPr/>
              </p:nvGrpSpPr>
              <p:grpSpPr bwMode="auto">
                <a:xfrm>
                  <a:off x="741" y="1965"/>
                  <a:ext cx="3674" cy="1852"/>
                  <a:chOff x="839" y="1298"/>
                  <a:chExt cx="3674" cy="1852"/>
                </a:xfrm>
              </p:grpSpPr>
              <p:pic>
                <p:nvPicPr>
                  <p:cNvPr id="20501" name="Picture 279" descr="kanga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53" y="1933"/>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Picture 280"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9" y="1706"/>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3" name="Picture 281" descr="kanga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4" y="2141"/>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Picture 282" descr="kanga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5" y="1979"/>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Picture 283"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53" y="1298"/>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6" name="Picture 284" descr="kanga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391613" flipH="1">
                    <a:off x="3969" y="1842"/>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Picture 285" descr="kanga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50" y="216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8" name="Picture 286" descr="kanga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3742" y="284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0489" name="Group 298"/>
              <p:cNvGrpSpPr>
                <a:grpSpLocks/>
              </p:cNvGrpSpPr>
              <p:nvPr/>
            </p:nvGrpSpPr>
            <p:grpSpPr bwMode="auto">
              <a:xfrm>
                <a:off x="2970" y="2771"/>
                <a:ext cx="2429" cy="1454"/>
                <a:chOff x="2970" y="2771"/>
                <a:chExt cx="2429" cy="1454"/>
              </a:xfrm>
            </p:grpSpPr>
            <p:sp>
              <p:nvSpPr>
                <p:cNvPr id="20490" name="Line 288"/>
                <p:cNvSpPr>
                  <a:spLocks noChangeShapeType="1"/>
                </p:cNvSpPr>
                <p:nvPr/>
              </p:nvSpPr>
              <p:spPr bwMode="auto">
                <a:xfrm flipH="1">
                  <a:off x="2970" y="3097"/>
                  <a:ext cx="330" cy="73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1" name="Line 289"/>
                <p:cNvSpPr>
                  <a:spLocks noChangeShapeType="1"/>
                </p:cNvSpPr>
                <p:nvPr/>
              </p:nvSpPr>
              <p:spPr bwMode="auto">
                <a:xfrm flipH="1">
                  <a:off x="3129" y="3091"/>
                  <a:ext cx="359" cy="82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2" name="Line 290"/>
                <p:cNvSpPr>
                  <a:spLocks noChangeShapeType="1"/>
                </p:cNvSpPr>
                <p:nvPr/>
              </p:nvSpPr>
              <p:spPr bwMode="auto">
                <a:xfrm flipH="1">
                  <a:off x="3958" y="2802"/>
                  <a:ext cx="420" cy="964"/>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3" name="Line 291"/>
                <p:cNvSpPr>
                  <a:spLocks noChangeShapeType="1"/>
                </p:cNvSpPr>
                <p:nvPr/>
              </p:nvSpPr>
              <p:spPr bwMode="auto">
                <a:xfrm flipH="1">
                  <a:off x="3827" y="2771"/>
                  <a:ext cx="440" cy="100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4" name="Line 292"/>
                <p:cNvSpPr>
                  <a:spLocks noChangeShapeType="1"/>
                </p:cNvSpPr>
                <p:nvPr/>
              </p:nvSpPr>
              <p:spPr bwMode="auto">
                <a:xfrm flipH="1">
                  <a:off x="4212" y="2840"/>
                  <a:ext cx="424" cy="981"/>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5" name="Line 293"/>
                <p:cNvSpPr>
                  <a:spLocks noChangeShapeType="1"/>
                </p:cNvSpPr>
                <p:nvPr/>
              </p:nvSpPr>
              <p:spPr bwMode="auto">
                <a:xfrm flipH="1">
                  <a:off x="4681" y="2977"/>
                  <a:ext cx="450" cy="1048"/>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6" name="Line 294"/>
                <p:cNvSpPr>
                  <a:spLocks noChangeShapeType="1"/>
                </p:cNvSpPr>
                <p:nvPr/>
              </p:nvSpPr>
              <p:spPr bwMode="auto">
                <a:xfrm flipH="1">
                  <a:off x="4867" y="3117"/>
                  <a:ext cx="459" cy="104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7" name="Line 295"/>
                <p:cNvSpPr>
                  <a:spLocks noChangeShapeType="1"/>
                </p:cNvSpPr>
                <p:nvPr/>
              </p:nvSpPr>
              <p:spPr bwMode="auto">
                <a:xfrm flipH="1">
                  <a:off x="4959" y="3212"/>
                  <a:ext cx="440" cy="1013"/>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98" name="Line 296"/>
                <p:cNvSpPr>
                  <a:spLocks noChangeShapeType="1"/>
                </p:cNvSpPr>
                <p:nvPr/>
              </p:nvSpPr>
              <p:spPr bwMode="auto">
                <a:xfrm flipH="1">
                  <a:off x="5215" y="3879"/>
                  <a:ext cx="131" cy="326"/>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0487" name="AutoShape 301"/>
            <p:cNvSpPr>
              <a:spLocks noChangeArrowheads="1"/>
            </p:cNvSpPr>
            <p:nvPr>
              <p:custDataLst>
                <p:tags r:id="rId4"/>
              </p:custDataLst>
            </p:nvPr>
          </p:nvSpPr>
          <p:spPr bwMode="auto">
            <a:xfrm rot="702035">
              <a:off x="5616000" y="4970873"/>
              <a:ext cx="520700" cy="546100"/>
            </a:xfrm>
            <a:prstGeom prst="smileyFace">
              <a:avLst>
                <a:gd name="adj" fmla="val 171"/>
              </a:avLst>
            </a:prstGeom>
            <a:solidFill>
              <a:srgbClr val="FF99CC"/>
            </a:solidFill>
            <a:ln w="25400">
              <a:solidFill>
                <a:schemeClr val="accent2"/>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sp>
        <p:nvSpPr>
          <p:cNvPr id="20484" name="Title 1"/>
          <p:cNvSpPr>
            <a:spLocks noGrp="1"/>
          </p:cNvSpPr>
          <p:nvPr>
            <p:ph type="title"/>
            <p:custDataLst>
              <p:tags r:id="rId2"/>
            </p:custDataLst>
          </p:nvPr>
        </p:nvSpPr>
        <p:spPr>
          <a:xfrm>
            <a:off x="139701" y="138999"/>
            <a:ext cx="7772400" cy="1143000"/>
          </a:xfrm>
        </p:spPr>
        <p:txBody>
          <a:bodyPr/>
          <a:lstStyle/>
          <a:p>
            <a:pPr eaLnBrk="1" hangingPunct="1"/>
            <a:r>
              <a:rPr lang="en-GB" altLang="en-US" sz="4000" dirty="0">
                <a:latin typeface="+mn-lt"/>
                <a:cs typeface="Arial" panose="020B0604020202020204" pitchFamily="34" charset="0"/>
              </a:rPr>
              <a:t>Controlling variance</a:t>
            </a:r>
          </a:p>
        </p:txBody>
      </p:sp>
      <p:sp>
        <p:nvSpPr>
          <p:cNvPr id="182" name="Content Placeholder 2"/>
          <p:cNvSpPr>
            <a:spLocks noGrp="1"/>
          </p:cNvSpPr>
          <p:nvPr>
            <p:ph idx="1"/>
          </p:nvPr>
        </p:nvSpPr>
        <p:spPr>
          <a:xfrm>
            <a:off x="139701" y="1600202"/>
            <a:ext cx="5395914" cy="2242126"/>
          </a:xfrm>
        </p:spPr>
        <p:txBody>
          <a:bodyPr/>
          <a:lstStyle/>
          <a:p>
            <a:pPr marL="514350" indent="-514350" eaLnBrk="1" hangingPunct="1">
              <a:spcBef>
                <a:spcPts val="1800"/>
              </a:spcBef>
              <a:buFont typeface="Times New Roman" panose="02020603050405020304" pitchFamily="18" charset="0"/>
              <a:buAutoNum type="arabicPeriod"/>
            </a:pPr>
            <a:r>
              <a:rPr lang="en-GB" altLang="en-US" sz="2400" b="1" dirty="0">
                <a:solidFill>
                  <a:srgbClr val="0070C0"/>
                </a:solidFill>
                <a:cs typeface="Arial" panose="020B0604020202020204" pitchFamily="34" charset="0"/>
              </a:rPr>
              <a:t>Use systematic survey designs</a:t>
            </a:r>
            <a:endParaRPr lang="en-GB" altLang="en-US" sz="2000" b="1" dirty="0">
              <a:solidFill>
                <a:srgbClr val="0070C0"/>
              </a:solidFill>
              <a:cs typeface="Arial" panose="020B0604020202020204" pitchFamily="34" charset="0"/>
            </a:endParaRPr>
          </a:p>
          <a:p>
            <a:pPr marL="514350" indent="-514350" eaLnBrk="1" hangingPunct="1">
              <a:spcBef>
                <a:spcPts val="1800"/>
              </a:spcBef>
            </a:pPr>
            <a:r>
              <a:rPr lang="en-GB" altLang="en-US" sz="2400" dirty="0">
                <a:cs typeface="Arial" panose="020B0604020202020204" pitchFamily="34" charset="0"/>
              </a:rPr>
              <a:t>These give lower variance than completely random designs</a:t>
            </a:r>
          </a:p>
          <a:p>
            <a:pPr marL="514350" indent="-514350" eaLnBrk="1" hangingPunct="1">
              <a:spcBef>
                <a:spcPts val="1800"/>
              </a:spcBef>
            </a:pPr>
            <a:r>
              <a:rPr lang="en-GB" altLang="en-US" sz="2400" dirty="0">
                <a:cs typeface="Arial" panose="020B0604020202020204" pitchFamily="34" charset="0"/>
              </a:rPr>
              <a:t>More likely to give even coverage of the survey region</a:t>
            </a:r>
          </a:p>
        </p:txBody>
      </p:sp>
      <p:sp>
        <p:nvSpPr>
          <p:cNvPr id="2" name="Slide Number Placeholder 1">
            <a:extLst>
              <a:ext uri="{FF2B5EF4-FFF2-40B4-BE49-F238E27FC236}">
                <a16:creationId xmlns:a16="http://schemas.microsoft.com/office/drawing/2014/main" id="{D4AC5FE7-1ACA-4B5A-8545-C361FB0FAB8F}"/>
              </a:ext>
            </a:extLst>
          </p:cNvPr>
          <p:cNvSpPr>
            <a:spLocks noGrp="1"/>
          </p:cNvSpPr>
          <p:nvPr>
            <p:ph type="sldNum" sz="quarter" idx="12"/>
          </p:nvPr>
        </p:nvSpPr>
        <p:spPr/>
        <p:txBody>
          <a:bodyPr/>
          <a:lstStyle/>
          <a:p>
            <a:pPr>
              <a:defRPr/>
            </a:pPr>
            <a:fld id="{B59E928D-B85A-4D0A-9391-33FBD2C5AC9A}" type="slidenum">
              <a:rPr lang="en-GB" altLang="en-US" smtClean="0"/>
              <a:pPr>
                <a:defRPr/>
              </a:pPr>
              <a:t>108</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build="p"/>
    </p:bld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Title 1"/>
          <p:cNvSpPr>
            <a:spLocks noGrp="1"/>
          </p:cNvSpPr>
          <p:nvPr>
            <p:ph type="title"/>
            <p:custDataLst>
              <p:tags r:id="rId2"/>
            </p:custDataLst>
          </p:nvPr>
        </p:nvSpPr>
        <p:spPr>
          <a:xfrm>
            <a:off x="73886" y="308199"/>
            <a:ext cx="7772400" cy="1143000"/>
          </a:xfrm>
        </p:spPr>
        <p:txBody>
          <a:bodyPr/>
          <a:lstStyle/>
          <a:p>
            <a:pPr eaLnBrk="1" hangingPunct="1"/>
            <a:r>
              <a:rPr lang="en-GB" altLang="en-US" sz="4000" dirty="0">
                <a:latin typeface="+mn-lt"/>
                <a:cs typeface="Arial" panose="020B0604020202020204" pitchFamily="34" charset="0"/>
              </a:rPr>
              <a:t>Controlling variance</a:t>
            </a:r>
          </a:p>
        </p:txBody>
      </p:sp>
      <p:sp>
        <p:nvSpPr>
          <p:cNvPr id="182" name="Content Placeholder 2"/>
          <p:cNvSpPr>
            <a:spLocks noGrp="1"/>
          </p:cNvSpPr>
          <p:nvPr>
            <p:ph idx="1"/>
          </p:nvPr>
        </p:nvSpPr>
        <p:spPr>
          <a:xfrm>
            <a:off x="1" y="1600201"/>
            <a:ext cx="5803322" cy="4525963"/>
          </a:xfrm>
        </p:spPr>
        <p:txBody>
          <a:bodyPr/>
          <a:lstStyle/>
          <a:p>
            <a:pPr marL="514350" indent="-514350" eaLnBrk="1" hangingPunct="1">
              <a:spcBef>
                <a:spcPts val="1800"/>
              </a:spcBef>
              <a:buFont typeface="Times New Roman" panose="02020603050405020304" pitchFamily="18" charset="0"/>
              <a:buAutoNum type="arabicPeriod" startAt="2"/>
            </a:pPr>
            <a:r>
              <a:rPr lang="en-GB" altLang="en-US" sz="2400" b="1" dirty="0">
                <a:solidFill>
                  <a:srgbClr val="0070C0"/>
                </a:solidFill>
                <a:cs typeface="Arial" panose="020B0604020202020204" pitchFamily="34" charset="0"/>
              </a:rPr>
              <a:t>Run transects parallel to known density gradients</a:t>
            </a:r>
            <a:endParaRPr lang="en-GB" altLang="en-US" sz="2000" b="1" dirty="0">
              <a:solidFill>
                <a:srgbClr val="0070C0"/>
              </a:solidFill>
              <a:cs typeface="Arial" panose="020B0604020202020204" pitchFamily="34" charset="0"/>
            </a:endParaRPr>
          </a:p>
          <a:p>
            <a:pPr marL="514350" indent="-514350" eaLnBrk="1" hangingPunct="1">
              <a:spcBef>
                <a:spcPts val="1800"/>
              </a:spcBef>
            </a:pPr>
            <a:r>
              <a:rPr lang="en-GB" altLang="en-US" sz="2400" dirty="0">
                <a:cs typeface="Arial" panose="020B0604020202020204" pitchFamily="34" charset="0"/>
              </a:rPr>
              <a:t>i.e. perpendicular to gradient contours</a:t>
            </a:r>
          </a:p>
          <a:p>
            <a:pPr marL="514350" indent="-514350" eaLnBrk="1" hangingPunct="1">
              <a:spcBef>
                <a:spcPts val="1800"/>
              </a:spcBef>
            </a:pPr>
            <a:r>
              <a:rPr lang="en-GB" altLang="en-US" sz="2400" dirty="0">
                <a:cs typeface="Arial" panose="020B0604020202020204" pitchFamily="34" charset="0"/>
              </a:rPr>
              <a:t>Lines are more likely to have similar encounter rates since each line will cover the full range in density</a:t>
            </a:r>
          </a:p>
        </p:txBody>
      </p:sp>
      <p:grpSp>
        <p:nvGrpSpPr>
          <p:cNvPr id="21508" name="Group 184"/>
          <p:cNvGrpSpPr>
            <a:grpSpLocks/>
          </p:cNvGrpSpPr>
          <p:nvPr/>
        </p:nvGrpSpPr>
        <p:grpSpPr bwMode="auto">
          <a:xfrm>
            <a:off x="5803322" y="1108523"/>
            <a:ext cx="6020377" cy="2655888"/>
            <a:chOff x="4140000" y="1620000"/>
            <a:chExt cx="4668837" cy="2655887"/>
          </a:xfrm>
        </p:grpSpPr>
        <p:grpSp>
          <p:nvGrpSpPr>
            <p:cNvPr id="21601" name="Group 179"/>
            <p:cNvGrpSpPr>
              <a:grpSpLocks/>
            </p:cNvGrpSpPr>
            <p:nvPr/>
          </p:nvGrpSpPr>
          <p:grpSpPr bwMode="auto">
            <a:xfrm>
              <a:off x="4140000" y="1620000"/>
              <a:ext cx="4668837" cy="2655887"/>
              <a:chOff x="4140000" y="1620000"/>
              <a:chExt cx="4668837" cy="2655887"/>
            </a:xfrm>
          </p:grpSpPr>
          <p:grpSp>
            <p:nvGrpSpPr>
              <p:cNvPr id="21603" name="Group 195"/>
              <p:cNvGrpSpPr>
                <a:grpSpLocks/>
              </p:cNvGrpSpPr>
              <p:nvPr>
                <p:custDataLst>
                  <p:tags r:id="rId7"/>
                </p:custDataLst>
              </p:nvPr>
            </p:nvGrpSpPr>
            <p:grpSpPr bwMode="auto">
              <a:xfrm>
                <a:off x="4140000" y="1620000"/>
                <a:ext cx="4668837" cy="2655887"/>
                <a:chOff x="2683" y="1251"/>
                <a:chExt cx="2941" cy="1673"/>
              </a:xfrm>
            </p:grpSpPr>
            <p:grpSp>
              <p:nvGrpSpPr>
                <p:cNvPr id="21610" name="Group 6"/>
                <p:cNvGrpSpPr>
                  <a:grpSpLocks/>
                </p:cNvGrpSpPr>
                <p:nvPr/>
              </p:nvGrpSpPr>
              <p:grpSpPr bwMode="auto">
                <a:xfrm>
                  <a:off x="2683" y="1251"/>
                  <a:ext cx="2941" cy="1673"/>
                  <a:chOff x="385" y="935"/>
                  <a:chExt cx="4445" cy="2676"/>
                </a:xfrm>
              </p:grpSpPr>
              <p:sp>
                <p:nvSpPr>
                  <p:cNvPr id="21623" name="Freeform 7"/>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00CC00"/>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1624" name="Group 8"/>
                  <p:cNvGrpSpPr>
                    <a:grpSpLocks/>
                  </p:cNvGrpSpPr>
                  <p:nvPr/>
                </p:nvGrpSpPr>
                <p:grpSpPr bwMode="auto">
                  <a:xfrm>
                    <a:off x="3515" y="1480"/>
                    <a:ext cx="45" cy="46"/>
                    <a:chOff x="2018" y="3113"/>
                    <a:chExt cx="91" cy="91"/>
                  </a:xfrm>
                </p:grpSpPr>
                <p:sp>
                  <p:nvSpPr>
                    <p:cNvPr id="21685" name="Line 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6" name="Line 1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7" name="Line 1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25" name="Group 12"/>
                  <p:cNvGrpSpPr>
                    <a:grpSpLocks/>
                  </p:cNvGrpSpPr>
                  <p:nvPr/>
                </p:nvGrpSpPr>
                <p:grpSpPr bwMode="auto">
                  <a:xfrm>
                    <a:off x="748" y="2069"/>
                    <a:ext cx="45" cy="46"/>
                    <a:chOff x="2018" y="3113"/>
                    <a:chExt cx="91" cy="91"/>
                  </a:xfrm>
                </p:grpSpPr>
                <p:sp>
                  <p:nvSpPr>
                    <p:cNvPr id="21682" name="Line 1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3" name="Line 1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4" name="Line 1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26" name="Group 16"/>
                  <p:cNvGrpSpPr>
                    <a:grpSpLocks/>
                  </p:cNvGrpSpPr>
                  <p:nvPr/>
                </p:nvGrpSpPr>
                <p:grpSpPr bwMode="auto">
                  <a:xfrm>
                    <a:off x="3470" y="2160"/>
                    <a:ext cx="45" cy="46"/>
                    <a:chOff x="2018" y="3113"/>
                    <a:chExt cx="91" cy="91"/>
                  </a:xfrm>
                </p:grpSpPr>
                <p:sp>
                  <p:nvSpPr>
                    <p:cNvPr id="21679" name="Line 1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0" name="Line 1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81" name="Line 1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27" name="Group 20"/>
                  <p:cNvGrpSpPr>
                    <a:grpSpLocks/>
                  </p:cNvGrpSpPr>
                  <p:nvPr/>
                </p:nvGrpSpPr>
                <p:grpSpPr bwMode="auto">
                  <a:xfrm>
                    <a:off x="1247" y="1661"/>
                    <a:ext cx="45" cy="46"/>
                    <a:chOff x="2018" y="3113"/>
                    <a:chExt cx="91" cy="91"/>
                  </a:xfrm>
                </p:grpSpPr>
                <p:sp>
                  <p:nvSpPr>
                    <p:cNvPr id="21676" name="Line 2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7" name="Line 2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8" name="Line 2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28" name="Group 24"/>
                  <p:cNvGrpSpPr>
                    <a:grpSpLocks/>
                  </p:cNvGrpSpPr>
                  <p:nvPr/>
                </p:nvGrpSpPr>
                <p:grpSpPr bwMode="auto">
                  <a:xfrm>
                    <a:off x="3787" y="1752"/>
                    <a:ext cx="45" cy="46"/>
                    <a:chOff x="2018" y="3113"/>
                    <a:chExt cx="91" cy="91"/>
                  </a:xfrm>
                </p:grpSpPr>
                <p:sp>
                  <p:nvSpPr>
                    <p:cNvPr id="21673" name="Line 2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4" name="Line 2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5" name="Line 2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29" name="Group 28"/>
                  <p:cNvGrpSpPr>
                    <a:grpSpLocks/>
                  </p:cNvGrpSpPr>
                  <p:nvPr/>
                </p:nvGrpSpPr>
                <p:grpSpPr bwMode="auto">
                  <a:xfrm>
                    <a:off x="1111" y="2478"/>
                    <a:ext cx="45" cy="46"/>
                    <a:chOff x="2018" y="3113"/>
                    <a:chExt cx="91" cy="91"/>
                  </a:xfrm>
                </p:grpSpPr>
                <p:sp>
                  <p:nvSpPr>
                    <p:cNvPr id="21670" name="Line 2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1" name="Line 3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72" name="Line 3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0" name="Group 32"/>
                  <p:cNvGrpSpPr>
                    <a:grpSpLocks/>
                  </p:cNvGrpSpPr>
                  <p:nvPr/>
                </p:nvGrpSpPr>
                <p:grpSpPr bwMode="auto">
                  <a:xfrm>
                    <a:off x="2290" y="2386"/>
                    <a:ext cx="45" cy="46"/>
                    <a:chOff x="2018" y="3113"/>
                    <a:chExt cx="91" cy="91"/>
                  </a:xfrm>
                </p:grpSpPr>
                <p:sp>
                  <p:nvSpPr>
                    <p:cNvPr id="21667" name="Line 3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8" name="Line 3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9" name="Line 3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1" name="Group 36"/>
                  <p:cNvGrpSpPr>
                    <a:grpSpLocks/>
                  </p:cNvGrpSpPr>
                  <p:nvPr/>
                </p:nvGrpSpPr>
                <p:grpSpPr bwMode="auto">
                  <a:xfrm>
                    <a:off x="2336" y="1706"/>
                    <a:ext cx="45" cy="46"/>
                    <a:chOff x="2018" y="3113"/>
                    <a:chExt cx="91" cy="91"/>
                  </a:xfrm>
                </p:grpSpPr>
                <p:sp>
                  <p:nvSpPr>
                    <p:cNvPr id="21664" name="Line 3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5" name="Line 3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6" name="Line 3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2" name="Group 40"/>
                  <p:cNvGrpSpPr>
                    <a:grpSpLocks/>
                  </p:cNvGrpSpPr>
                  <p:nvPr/>
                </p:nvGrpSpPr>
                <p:grpSpPr bwMode="auto">
                  <a:xfrm>
                    <a:off x="1519" y="2160"/>
                    <a:ext cx="45" cy="46"/>
                    <a:chOff x="2018" y="3113"/>
                    <a:chExt cx="91" cy="91"/>
                  </a:xfrm>
                </p:grpSpPr>
                <p:sp>
                  <p:nvSpPr>
                    <p:cNvPr id="21661" name="Line 4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2" name="Line 4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3" name="Line 4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3" name="Group 44"/>
                  <p:cNvGrpSpPr>
                    <a:grpSpLocks/>
                  </p:cNvGrpSpPr>
                  <p:nvPr/>
                </p:nvGrpSpPr>
                <p:grpSpPr bwMode="auto">
                  <a:xfrm>
                    <a:off x="1791" y="2478"/>
                    <a:ext cx="45" cy="46"/>
                    <a:chOff x="2018" y="3113"/>
                    <a:chExt cx="91" cy="91"/>
                  </a:xfrm>
                </p:grpSpPr>
                <p:sp>
                  <p:nvSpPr>
                    <p:cNvPr id="21658" name="Line 4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9" name="Line 4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60" name="Line 4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4" name="Group 48"/>
                  <p:cNvGrpSpPr>
                    <a:grpSpLocks/>
                  </p:cNvGrpSpPr>
                  <p:nvPr/>
                </p:nvGrpSpPr>
                <p:grpSpPr bwMode="auto">
                  <a:xfrm>
                    <a:off x="1882" y="1978"/>
                    <a:ext cx="45" cy="46"/>
                    <a:chOff x="2018" y="3113"/>
                    <a:chExt cx="91" cy="91"/>
                  </a:xfrm>
                </p:grpSpPr>
                <p:sp>
                  <p:nvSpPr>
                    <p:cNvPr id="21655" name="Line 4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6" name="Line 5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7" name="Line 5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5" name="Group 52"/>
                  <p:cNvGrpSpPr>
                    <a:grpSpLocks/>
                  </p:cNvGrpSpPr>
                  <p:nvPr/>
                </p:nvGrpSpPr>
                <p:grpSpPr bwMode="auto">
                  <a:xfrm>
                    <a:off x="3152" y="1752"/>
                    <a:ext cx="45" cy="46"/>
                    <a:chOff x="2018" y="3113"/>
                    <a:chExt cx="91" cy="91"/>
                  </a:xfrm>
                </p:grpSpPr>
                <p:sp>
                  <p:nvSpPr>
                    <p:cNvPr id="21652" name="Line 5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3" name="Line 5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4" name="Line 5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6" name="Group 56"/>
                  <p:cNvGrpSpPr>
                    <a:grpSpLocks/>
                  </p:cNvGrpSpPr>
                  <p:nvPr/>
                </p:nvGrpSpPr>
                <p:grpSpPr bwMode="auto">
                  <a:xfrm>
                    <a:off x="3515" y="2614"/>
                    <a:ext cx="45" cy="46"/>
                    <a:chOff x="2018" y="3113"/>
                    <a:chExt cx="91" cy="91"/>
                  </a:xfrm>
                </p:grpSpPr>
                <p:sp>
                  <p:nvSpPr>
                    <p:cNvPr id="21649" name="Line 5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0" name="Line 5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51" name="Line 5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7" name="Group 60"/>
                  <p:cNvGrpSpPr>
                    <a:grpSpLocks/>
                  </p:cNvGrpSpPr>
                  <p:nvPr/>
                </p:nvGrpSpPr>
                <p:grpSpPr bwMode="auto">
                  <a:xfrm>
                    <a:off x="4014" y="2341"/>
                    <a:ext cx="45" cy="46"/>
                    <a:chOff x="2018" y="3113"/>
                    <a:chExt cx="91" cy="91"/>
                  </a:xfrm>
                </p:grpSpPr>
                <p:sp>
                  <p:nvSpPr>
                    <p:cNvPr id="21646" name="Line 6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7" name="Line 6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8" name="Line 6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8" name="Group 64"/>
                  <p:cNvGrpSpPr>
                    <a:grpSpLocks/>
                  </p:cNvGrpSpPr>
                  <p:nvPr/>
                </p:nvGrpSpPr>
                <p:grpSpPr bwMode="auto">
                  <a:xfrm>
                    <a:off x="4332" y="2931"/>
                    <a:ext cx="45" cy="46"/>
                    <a:chOff x="2018" y="3113"/>
                    <a:chExt cx="91" cy="91"/>
                  </a:xfrm>
                </p:grpSpPr>
                <p:sp>
                  <p:nvSpPr>
                    <p:cNvPr id="21643" name="Line 6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4" name="Line 6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5" name="Line 6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639" name="Group 68"/>
                  <p:cNvGrpSpPr>
                    <a:grpSpLocks/>
                  </p:cNvGrpSpPr>
                  <p:nvPr/>
                </p:nvGrpSpPr>
                <p:grpSpPr bwMode="auto">
                  <a:xfrm>
                    <a:off x="1746" y="1661"/>
                    <a:ext cx="45" cy="46"/>
                    <a:chOff x="2018" y="3113"/>
                    <a:chExt cx="91" cy="91"/>
                  </a:xfrm>
                </p:grpSpPr>
                <p:sp>
                  <p:nvSpPr>
                    <p:cNvPr id="21640" name="Line 6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1" name="Line 7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42" name="Line 7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1611" name="Group 194"/>
                <p:cNvGrpSpPr>
                  <a:grpSpLocks/>
                </p:cNvGrpSpPr>
                <p:nvPr/>
              </p:nvGrpSpPr>
              <p:grpSpPr bwMode="auto">
                <a:xfrm>
                  <a:off x="3069" y="1424"/>
                  <a:ext cx="2341" cy="1206"/>
                  <a:chOff x="3069" y="1424"/>
                  <a:chExt cx="2341" cy="1206"/>
                </a:xfrm>
              </p:grpSpPr>
              <p:pic>
                <p:nvPicPr>
                  <p:cNvPr id="21612" name="Picture 73"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39" y="2095"/>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3" name="Picture 74"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44" y="1539"/>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4" name="Picture 75"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23" y="1775"/>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5" name="Picture 76"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69" y="1878"/>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6" name="Picture 77"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95" y="1424"/>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7" name="Picture 78"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5050" y="1792"/>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8" name="Picture 79"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70" y="1991"/>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19" name="Picture 80"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4928" y="2310"/>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20" name="Picture 191"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92" y="2042"/>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21" name="Picture 192"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08387">
                    <a:off x="4849" y="1710"/>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22" name="Picture 193"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5038" y="2462"/>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604" name="Group 190"/>
              <p:cNvGrpSpPr>
                <a:grpSpLocks/>
              </p:cNvGrpSpPr>
              <p:nvPr>
                <p:custDataLst>
                  <p:tags r:id="rId8"/>
                </p:custDataLst>
              </p:nvPr>
            </p:nvGrpSpPr>
            <p:grpSpPr bwMode="auto">
              <a:xfrm>
                <a:off x="4216730" y="1876496"/>
                <a:ext cx="4398963" cy="2103437"/>
                <a:chOff x="2732" y="1417"/>
                <a:chExt cx="2771" cy="1325"/>
              </a:xfrm>
            </p:grpSpPr>
            <p:sp>
              <p:nvSpPr>
                <p:cNvPr id="21605" name="Line 183"/>
                <p:cNvSpPr>
                  <a:spLocks noChangeShapeType="1"/>
                </p:cNvSpPr>
                <p:nvPr/>
              </p:nvSpPr>
              <p:spPr bwMode="auto">
                <a:xfrm flipH="1" flipV="1">
                  <a:off x="4149" y="1417"/>
                  <a:ext cx="1354" cy="37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06" name="Line 185"/>
                <p:cNvSpPr>
                  <a:spLocks noChangeShapeType="1"/>
                </p:cNvSpPr>
                <p:nvPr/>
              </p:nvSpPr>
              <p:spPr bwMode="auto">
                <a:xfrm flipH="1" flipV="1">
                  <a:off x="3709" y="1596"/>
                  <a:ext cx="1789" cy="51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07" name="Line 186"/>
                <p:cNvSpPr>
                  <a:spLocks noChangeShapeType="1"/>
                </p:cNvSpPr>
                <p:nvPr/>
              </p:nvSpPr>
              <p:spPr bwMode="auto">
                <a:xfrm flipH="1" flipV="1">
                  <a:off x="2896" y="1717"/>
                  <a:ext cx="2548" cy="735"/>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08" name="Line 188"/>
                <p:cNvSpPr>
                  <a:spLocks noChangeShapeType="1"/>
                </p:cNvSpPr>
                <p:nvPr/>
              </p:nvSpPr>
              <p:spPr bwMode="auto">
                <a:xfrm flipH="1" flipV="1">
                  <a:off x="4865" y="2604"/>
                  <a:ext cx="462" cy="138"/>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09" name="Line 189"/>
                <p:cNvSpPr>
                  <a:spLocks noChangeShapeType="1"/>
                </p:cNvSpPr>
                <p:nvPr/>
              </p:nvSpPr>
              <p:spPr bwMode="auto">
                <a:xfrm flipH="1" flipV="1">
                  <a:off x="2732" y="1995"/>
                  <a:ext cx="1045" cy="30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1602" name="AutoShape 300"/>
            <p:cNvSpPr>
              <a:spLocks noChangeArrowheads="1"/>
            </p:cNvSpPr>
            <p:nvPr>
              <p:custDataLst>
                <p:tags r:id="rId6"/>
              </p:custDataLst>
            </p:nvPr>
          </p:nvSpPr>
          <p:spPr bwMode="auto">
            <a:xfrm rot="702035">
              <a:off x="5616000" y="2465130"/>
              <a:ext cx="520700" cy="546100"/>
            </a:xfrm>
            <a:prstGeom prst="smileyFace">
              <a:avLst>
                <a:gd name="adj" fmla="val 4653"/>
              </a:avLst>
            </a:prstGeom>
            <a:solidFill>
              <a:srgbClr val="FFFF00"/>
            </a:solidFill>
            <a:ln w="25400">
              <a:solidFill>
                <a:srgbClr val="FF0000"/>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grpSp>
        <p:nvGrpSpPr>
          <p:cNvPr id="24" name="Group 185"/>
          <p:cNvGrpSpPr>
            <a:grpSpLocks/>
          </p:cNvGrpSpPr>
          <p:nvPr/>
        </p:nvGrpSpPr>
        <p:grpSpPr bwMode="auto">
          <a:xfrm>
            <a:off x="5803322" y="3629473"/>
            <a:ext cx="6020377" cy="2655888"/>
            <a:chOff x="4140000" y="4140000"/>
            <a:chExt cx="4668837" cy="2655888"/>
          </a:xfrm>
        </p:grpSpPr>
        <p:grpSp>
          <p:nvGrpSpPr>
            <p:cNvPr id="21510" name="Group 180"/>
            <p:cNvGrpSpPr>
              <a:grpSpLocks/>
            </p:cNvGrpSpPr>
            <p:nvPr/>
          </p:nvGrpSpPr>
          <p:grpSpPr bwMode="auto">
            <a:xfrm>
              <a:off x="4140000" y="4140000"/>
              <a:ext cx="4668837" cy="2655888"/>
              <a:chOff x="4140000" y="4140000"/>
              <a:chExt cx="4668837" cy="2655888"/>
            </a:xfrm>
          </p:grpSpPr>
          <p:grpSp>
            <p:nvGrpSpPr>
              <p:cNvPr id="21512" name="Group 196"/>
              <p:cNvGrpSpPr>
                <a:grpSpLocks/>
              </p:cNvGrpSpPr>
              <p:nvPr>
                <p:custDataLst>
                  <p:tags r:id="rId4"/>
                </p:custDataLst>
              </p:nvPr>
            </p:nvGrpSpPr>
            <p:grpSpPr bwMode="auto">
              <a:xfrm>
                <a:off x="4140000" y="4140000"/>
                <a:ext cx="4668837" cy="2655888"/>
                <a:chOff x="2683" y="1251"/>
                <a:chExt cx="2941" cy="1673"/>
              </a:xfrm>
            </p:grpSpPr>
            <p:grpSp>
              <p:nvGrpSpPr>
                <p:cNvPr id="21523" name="Group 197"/>
                <p:cNvGrpSpPr>
                  <a:grpSpLocks/>
                </p:cNvGrpSpPr>
                <p:nvPr/>
              </p:nvGrpSpPr>
              <p:grpSpPr bwMode="auto">
                <a:xfrm>
                  <a:off x="2683" y="1251"/>
                  <a:ext cx="2941" cy="1673"/>
                  <a:chOff x="385" y="935"/>
                  <a:chExt cx="4445" cy="2676"/>
                </a:xfrm>
              </p:grpSpPr>
              <p:sp>
                <p:nvSpPr>
                  <p:cNvPr id="21536" name="Freeform 198"/>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CCFF33"/>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1537" name="Group 199"/>
                  <p:cNvGrpSpPr>
                    <a:grpSpLocks/>
                  </p:cNvGrpSpPr>
                  <p:nvPr/>
                </p:nvGrpSpPr>
                <p:grpSpPr bwMode="auto">
                  <a:xfrm>
                    <a:off x="3515" y="1480"/>
                    <a:ext cx="45" cy="46"/>
                    <a:chOff x="2018" y="3113"/>
                    <a:chExt cx="91" cy="91"/>
                  </a:xfrm>
                </p:grpSpPr>
                <p:sp>
                  <p:nvSpPr>
                    <p:cNvPr id="21598" name="Line 20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9" name="Line 20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600" name="Line 20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38" name="Group 203"/>
                  <p:cNvGrpSpPr>
                    <a:grpSpLocks/>
                  </p:cNvGrpSpPr>
                  <p:nvPr/>
                </p:nvGrpSpPr>
                <p:grpSpPr bwMode="auto">
                  <a:xfrm>
                    <a:off x="748" y="2069"/>
                    <a:ext cx="45" cy="46"/>
                    <a:chOff x="2018" y="3113"/>
                    <a:chExt cx="91" cy="91"/>
                  </a:xfrm>
                </p:grpSpPr>
                <p:sp>
                  <p:nvSpPr>
                    <p:cNvPr id="21595" name="Line 20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6" name="Line 20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7" name="Line 20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39" name="Group 207"/>
                  <p:cNvGrpSpPr>
                    <a:grpSpLocks/>
                  </p:cNvGrpSpPr>
                  <p:nvPr/>
                </p:nvGrpSpPr>
                <p:grpSpPr bwMode="auto">
                  <a:xfrm>
                    <a:off x="3470" y="2160"/>
                    <a:ext cx="45" cy="46"/>
                    <a:chOff x="2018" y="3113"/>
                    <a:chExt cx="91" cy="91"/>
                  </a:xfrm>
                </p:grpSpPr>
                <p:sp>
                  <p:nvSpPr>
                    <p:cNvPr id="21592" name="Line 20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3" name="Line 20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4" name="Line 21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0" name="Group 211"/>
                  <p:cNvGrpSpPr>
                    <a:grpSpLocks/>
                  </p:cNvGrpSpPr>
                  <p:nvPr/>
                </p:nvGrpSpPr>
                <p:grpSpPr bwMode="auto">
                  <a:xfrm>
                    <a:off x="1247" y="1661"/>
                    <a:ext cx="45" cy="46"/>
                    <a:chOff x="2018" y="3113"/>
                    <a:chExt cx="91" cy="91"/>
                  </a:xfrm>
                </p:grpSpPr>
                <p:sp>
                  <p:nvSpPr>
                    <p:cNvPr id="21589" name="Line 21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0" name="Line 21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91" name="Line 21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1" name="Group 215"/>
                  <p:cNvGrpSpPr>
                    <a:grpSpLocks/>
                  </p:cNvGrpSpPr>
                  <p:nvPr/>
                </p:nvGrpSpPr>
                <p:grpSpPr bwMode="auto">
                  <a:xfrm>
                    <a:off x="3787" y="1752"/>
                    <a:ext cx="45" cy="46"/>
                    <a:chOff x="2018" y="3113"/>
                    <a:chExt cx="91" cy="91"/>
                  </a:xfrm>
                </p:grpSpPr>
                <p:sp>
                  <p:nvSpPr>
                    <p:cNvPr id="21586" name="Line 21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7" name="Line 21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8" name="Line 21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2" name="Group 219"/>
                  <p:cNvGrpSpPr>
                    <a:grpSpLocks/>
                  </p:cNvGrpSpPr>
                  <p:nvPr/>
                </p:nvGrpSpPr>
                <p:grpSpPr bwMode="auto">
                  <a:xfrm>
                    <a:off x="1111" y="2478"/>
                    <a:ext cx="45" cy="46"/>
                    <a:chOff x="2018" y="3113"/>
                    <a:chExt cx="91" cy="91"/>
                  </a:xfrm>
                </p:grpSpPr>
                <p:sp>
                  <p:nvSpPr>
                    <p:cNvPr id="21583" name="Line 22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4" name="Line 22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5" name="Line 22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3" name="Group 223"/>
                  <p:cNvGrpSpPr>
                    <a:grpSpLocks/>
                  </p:cNvGrpSpPr>
                  <p:nvPr/>
                </p:nvGrpSpPr>
                <p:grpSpPr bwMode="auto">
                  <a:xfrm>
                    <a:off x="2290" y="2386"/>
                    <a:ext cx="45" cy="46"/>
                    <a:chOff x="2018" y="3113"/>
                    <a:chExt cx="91" cy="91"/>
                  </a:xfrm>
                </p:grpSpPr>
                <p:sp>
                  <p:nvSpPr>
                    <p:cNvPr id="21580" name="Line 22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1" name="Line 22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82" name="Line 22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4" name="Group 227"/>
                  <p:cNvGrpSpPr>
                    <a:grpSpLocks/>
                  </p:cNvGrpSpPr>
                  <p:nvPr/>
                </p:nvGrpSpPr>
                <p:grpSpPr bwMode="auto">
                  <a:xfrm>
                    <a:off x="2336" y="1706"/>
                    <a:ext cx="45" cy="46"/>
                    <a:chOff x="2018" y="3113"/>
                    <a:chExt cx="91" cy="91"/>
                  </a:xfrm>
                </p:grpSpPr>
                <p:sp>
                  <p:nvSpPr>
                    <p:cNvPr id="21577" name="Line 22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8" name="Line 22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9" name="Line 23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5" name="Group 231"/>
                  <p:cNvGrpSpPr>
                    <a:grpSpLocks/>
                  </p:cNvGrpSpPr>
                  <p:nvPr/>
                </p:nvGrpSpPr>
                <p:grpSpPr bwMode="auto">
                  <a:xfrm>
                    <a:off x="1519" y="2160"/>
                    <a:ext cx="45" cy="46"/>
                    <a:chOff x="2018" y="3113"/>
                    <a:chExt cx="91" cy="91"/>
                  </a:xfrm>
                </p:grpSpPr>
                <p:sp>
                  <p:nvSpPr>
                    <p:cNvPr id="21574" name="Line 23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5" name="Line 23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6" name="Line 23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6" name="Group 235"/>
                  <p:cNvGrpSpPr>
                    <a:grpSpLocks/>
                  </p:cNvGrpSpPr>
                  <p:nvPr/>
                </p:nvGrpSpPr>
                <p:grpSpPr bwMode="auto">
                  <a:xfrm>
                    <a:off x="1791" y="2478"/>
                    <a:ext cx="45" cy="46"/>
                    <a:chOff x="2018" y="3113"/>
                    <a:chExt cx="91" cy="91"/>
                  </a:xfrm>
                </p:grpSpPr>
                <p:sp>
                  <p:nvSpPr>
                    <p:cNvPr id="21571" name="Line 23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2" name="Line 23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3" name="Line 23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7" name="Group 239"/>
                  <p:cNvGrpSpPr>
                    <a:grpSpLocks/>
                  </p:cNvGrpSpPr>
                  <p:nvPr/>
                </p:nvGrpSpPr>
                <p:grpSpPr bwMode="auto">
                  <a:xfrm>
                    <a:off x="1882" y="1978"/>
                    <a:ext cx="45" cy="46"/>
                    <a:chOff x="2018" y="3113"/>
                    <a:chExt cx="91" cy="91"/>
                  </a:xfrm>
                </p:grpSpPr>
                <p:sp>
                  <p:nvSpPr>
                    <p:cNvPr id="21568" name="Line 24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9" name="Line 24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70" name="Line 24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8" name="Group 243"/>
                  <p:cNvGrpSpPr>
                    <a:grpSpLocks/>
                  </p:cNvGrpSpPr>
                  <p:nvPr/>
                </p:nvGrpSpPr>
                <p:grpSpPr bwMode="auto">
                  <a:xfrm>
                    <a:off x="3152" y="1752"/>
                    <a:ext cx="45" cy="46"/>
                    <a:chOff x="2018" y="3113"/>
                    <a:chExt cx="91" cy="91"/>
                  </a:xfrm>
                </p:grpSpPr>
                <p:sp>
                  <p:nvSpPr>
                    <p:cNvPr id="21565" name="Line 24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6" name="Line 24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7" name="Line 24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49" name="Group 247"/>
                  <p:cNvGrpSpPr>
                    <a:grpSpLocks/>
                  </p:cNvGrpSpPr>
                  <p:nvPr/>
                </p:nvGrpSpPr>
                <p:grpSpPr bwMode="auto">
                  <a:xfrm>
                    <a:off x="3515" y="2614"/>
                    <a:ext cx="45" cy="46"/>
                    <a:chOff x="2018" y="3113"/>
                    <a:chExt cx="91" cy="91"/>
                  </a:xfrm>
                </p:grpSpPr>
                <p:sp>
                  <p:nvSpPr>
                    <p:cNvPr id="21562" name="Line 24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3" name="Line 24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4" name="Line 25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50" name="Group 251"/>
                  <p:cNvGrpSpPr>
                    <a:grpSpLocks/>
                  </p:cNvGrpSpPr>
                  <p:nvPr/>
                </p:nvGrpSpPr>
                <p:grpSpPr bwMode="auto">
                  <a:xfrm>
                    <a:off x="4014" y="2341"/>
                    <a:ext cx="45" cy="46"/>
                    <a:chOff x="2018" y="3113"/>
                    <a:chExt cx="91" cy="91"/>
                  </a:xfrm>
                </p:grpSpPr>
                <p:sp>
                  <p:nvSpPr>
                    <p:cNvPr id="21559" name="Line 25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0" name="Line 25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61" name="Line 25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51" name="Group 255"/>
                  <p:cNvGrpSpPr>
                    <a:grpSpLocks/>
                  </p:cNvGrpSpPr>
                  <p:nvPr/>
                </p:nvGrpSpPr>
                <p:grpSpPr bwMode="auto">
                  <a:xfrm>
                    <a:off x="4332" y="2931"/>
                    <a:ext cx="45" cy="46"/>
                    <a:chOff x="2018" y="3113"/>
                    <a:chExt cx="91" cy="91"/>
                  </a:xfrm>
                </p:grpSpPr>
                <p:sp>
                  <p:nvSpPr>
                    <p:cNvPr id="21556" name="Line 25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57" name="Line 25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58" name="Line 25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1552" name="Group 259"/>
                  <p:cNvGrpSpPr>
                    <a:grpSpLocks/>
                  </p:cNvGrpSpPr>
                  <p:nvPr/>
                </p:nvGrpSpPr>
                <p:grpSpPr bwMode="auto">
                  <a:xfrm>
                    <a:off x="1746" y="1661"/>
                    <a:ext cx="45" cy="46"/>
                    <a:chOff x="2018" y="3113"/>
                    <a:chExt cx="91" cy="91"/>
                  </a:xfrm>
                </p:grpSpPr>
                <p:sp>
                  <p:nvSpPr>
                    <p:cNvPr id="21553" name="Line 26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54" name="Line 26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55" name="Line 26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1524" name="Group 263"/>
                <p:cNvGrpSpPr>
                  <a:grpSpLocks/>
                </p:cNvGrpSpPr>
                <p:nvPr/>
              </p:nvGrpSpPr>
              <p:grpSpPr bwMode="auto">
                <a:xfrm>
                  <a:off x="3069" y="1424"/>
                  <a:ext cx="2341" cy="1206"/>
                  <a:chOff x="3069" y="1424"/>
                  <a:chExt cx="2341" cy="1206"/>
                </a:xfrm>
              </p:grpSpPr>
              <p:pic>
                <p:nvPicPr>
                  <p:cNvPr id="21525" name="Picture 264" descr="kanga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39" y="2095"/>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6" name="Picture 265"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44" y="1539"/>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7" name="Picture 266" descr="kanga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23" y="1775"/>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8" name="Picture 267" descr="kanga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69" y="1878"/>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9" name="Picture 268"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95" y="1424"/>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0" name="Picture 269"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5050" y="1792"/>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1" name="Picture 270" descr="kanga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70" y="1991"/>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2" name="Picture 271" descr="kanga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flipH="1">
                    <a:off x="4928" y="2310"/>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3" name="Picture 272" descr="kanga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92" y="2042"/>
                    <a:ext cx="24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4" name="Picture 273"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08387">
                    <a:off x="4849" y="1710"/>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5" name="Picture 274"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5038" y="2462"/>
                    <a:ext cx="29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513" name="Group 184"/>
              <p:cNvGrpSpPr>
                <a:grpSpLocks/>
              </p:cNvGrpSpPr>
              <p:nvPr>
                <p:custDataLst>
                  <p:tags r:id="rId5"/>
                </p:custDataLst>
              </p:nvPr>
            </p:nvGrpSpPr>
            <p:grpSpPr bwMode="auto">
              <a:xfrm>
                <a:off x="4235450" y="4177876"/>
                <a:ext cx="4384675" cy="2352675"/>
                <a:chOff x="2515" y="2838"/>
                <a:chExt cx="2762" cy="1482"/>
              </a:xfrm>
            </p:grpSpPr>
            <p:sp>
              <p:nvSpPr>
                <p:cNvPr id="21514" name="Line 82"/>
                <p:cNvSpPr>
                  <a:spLocks noChangeShapeType="1"/>
                </p:cNvSpPr>
                <p:nvPr/>
              </p:nvSpPr>
              <p:spPr bwMode="auto">
                <a:xfrm flipH="1">
                  <a:off x="2736" y="3129"/>
                  <a:ext cx="330" cy="73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15" name="Line 83"/>
                <p:cNvSpPr>
                  <a:spLocks noChangeShapeType="1"/>
                </p:cNvSpPr>
                <p:nvPr/>
              </p:nvSpPr>
              <p:spPr bwMode="auto">
                <a:xfrm flipH="1">
                  <a:off x="3007" y="3186"/>
                  <a:ext cx="359" cy="82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16" name="Line 84"/>
                <p:cNvSpPr>
                  <a:spLocks noChangeShapeType="1"/>
                </p:cNvSpPr>
                <p:nvPr/>
              </p:nvSpPr>
              <p:spPr bwMode="auto">
                <a:xfrm flipH="1">
                  <a:off x="3337" y="3044"/>
                  <a:ext cx="420" cy="964"/>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17" name="Line 85"/>
                <p:cNvSpPr>
                  <a:spLocks noChangeShapeType="1"/>
                </p:cNvSpPr>
                <p:nvPr/>
              </p:nvSpPr>
              <p:spPr bwMode="auto">
                <a:xfrm flipH="1">
                  <a:off x="3726" y="2838"/>
                  <a:ext cx="440" cy="100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18" name="Line 86"/>
                <p:cNvSpPr>
                  <a:spLocks noChangeShapeType="1"/>
                </p:cNvSpPr>
                <p:nvPr/>
              </p:nvSpPr>
              <p:spPr bwMode="auto">
                <a:xfrm flipH="1">
                  <a:off x="4027" y="2914"/>
                  <a:ext cx="424" cy="981"/>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19" name="Line 87"/>
                <p:cNvSpPr>
                  <a:spLocks noChangeShapeType="1"/>
                </p:cNvSpPr>
                <p:nvPr/>
              </p:nvSpPr>
              <p:spPr bwMode="auto">
                <a:xfrm flipH="1">
                  <a:off x="4327" y="2982"/>
                  <a:ext cx="436" cy="998"/>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20" name="Line 88"/>
                <p:cNvSpPr>
                  <a:spLocks noChangeShapeType="1"/>
                </p:cNvSpPr>
                <p:nvPr/>
              </p:nvSpPr>
              <p:spPr bwMode="auto">
                <a:xfrm flipH="1">
                  <a:off x="4597" y="3079"/>
                  <a:ext cx="459" cy="104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21" name="Line 89"/>
                <p:cNvSpPr>
                  <a:spLocks noChangeShapeType="1"/>
                </p:cNvSpPr>
                <p:nvPr/>
              </p:nvSpPr>
              <p:spPr bwMode="auto">
                <a:xfrm flipH="1">
                  <a:off x="4837" y="3307"/>
                  <a:ext cx="440" cy="1013"/>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1522" name="Line 90"/>
                <p:cNvSpPr>
                  <a:spLocks noChangeShapeType="1"/>
                </p:cNvSpPr>
                <p:nvPr/>
              </p:nvSpPr>
              <p:spPr bwMode="auto">
                <a:xfrm flipH="1">
                  <a:off x="2515" y="3328"/>
                  <a:ext cx="131" cy="326"/>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1511" name="AutoShape 301"/>
            <p:cNvSpPr>
              <a:spLocks noChangeArrowheads="1"/>
            </p:cNvSpPr>
            <p:nvPr>
              <p:custDataLst>
                <p:tags r:id="rId3"/>
              </p:custDataLst>
            </p:nvPr>
          </p:nvSpPr>
          <p:spPr bwMode="auto">
            <a:xfrm rot="702035">
              <a:off x="5616000" y="4970873"/>
              <a:ext cx="520700" cy="546100"/>
            </a:xfrm>
            <a:prstGeom prst="smileyFace">
              <a:avLst>
                <a:gd name="adj" fmla="val 171"/>
              </a:avLst>
            </a:prstGeom>
            <a:solidFill>
              <a:srgbClr val="FF99CC"/>
            </a:solidFill>
            <a:ln w="25400">
              <a:solidFill>
                <a:schemeClr val="accent2"/>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sp>
        <p:nvSpPr>
          <p:cNvPr id="2" name="Slide Number Placeholder 1">
            <a:extLst>
              <a:ext uri="{FF2B5EF4-FFF2-40B4-BE49-F238E27FC236}">
                <a16:creationId xmlns:a16="http://schemas.microsoft.com/office/drawing/2014/main" id="{D2A2EE0D-10B0-4584-8CED-48064337848F}"/>
              </a:ext>
            </a:extLst>
          </p:cNvPr>
          <p:cNvSpPr>
            <a:spLocks noGrp="1"/>
          </p:cNvSpPr>
          <p:nvPr>
            <p:ph type="sldNum" sz="quarter" idx="12"/>
          </p:nvPr>
        </p:nvSpPr>
        <p:spPr/>
        <p:txBody>
          <a:bodyPr/>
          <a:lstStyle/>
          <a:p>
            <a:pPr>
              <a:defRPr/>
            </a:pPr>
            <a:fld id="{B59E928D-B85A-4D0A-9391-33FBD2C5AC9A}" type="slidenum">
              <a:rPr lang="en-GB" altLang="en-US" smtClean="0"/>
              <a:pPr>
                <a:defRPr/>
              </a:pPr>
              <a:t>109</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73D6-3563-49FF-AAC7-6AF0D9A8702A}"/>
              </a:ext>
            </a:extLst>
          </p:cNvPr>
          <p:cNvSpPr>
            <a:spLocks noGrp="1"/>
          </p:cNvSpPr>
          <p:nvPr>
            <p:ph type="title"/>
          </p:nvPr>
        </p:nvSpPr>
        <p:spPr/>
        <p:txBody>
          <a:bodyPr/>
          <a:lstStyle/>
          <a:p>
            <a:r>
              <a:rPr lang="en-GB" dirty="0"/>
              <a:t>Quantifying uncertainty</a:t>
            </a:r>
          </a:p>
        </p:txBody>
      </p:sp>
      <p:graphicFrame>
        <p:nvGraphicFramePr>
          <p:cNvPr id="4" name="Table 3">
            <a:extLst>
              <a:ext uri="{FF2B5EF4-FFF2-40B4-BE49-F238E27FC236}">
                <a16:creationId xmlns:a16="http://schemas.microsoft.com/office/drawing/2014/main" id="{C42F987F-F737-4B60-85F0-DFABB1252DA5}"/>
              </a:ext>
            </a:extLst>
          </p:cNvPr>
          <p:cNvGraphicFramePr>
            <a:graphicFrameLocks noGrp="1"/>
          </p:cNvGraphicFramePr>
          <p:nvPr/>
        </p:nvGraphicFramePr>
        <p:xfrm>
          <a:off x="1681162" y="4299743"/>
          <a:ext cx="8953501" cy="1892302"/>
        </p:xfrm>
        <a:graphic>
          <a:graphicData uri="http://schemas.openxmlformats.org/drawingml/2006/table">
            <a:tbl>
              <a:tblPr firstRow="1" bandRow="1">
                <a:tableStyleId>{D7AC3CCA-C797-4891-BE02-D94E43425B78}</a:tableStyleId>
              </a:tblPr>
              <a:tblGrid>
                <a:gridCol w="811719">
                  <a:extLst>
                    <a:ext uri="{9D8B030D-6E8A-4147-A177-3AD203B41FA5}">
                      <a16:colId xmlns:a16="http://schemas.microsoft.com/office/drawing/2014/main" val="20000"/>
                    </a:ext>
                  </a:extLst>
                </a:gridCol>
                <a:gridCol w="2656534">
                  <a:extLst>
                    <a:ext uri="{9D8B030D-6E8A-4147-A177-3AD203B41FA5}">
                      <a16:colId xmlns:a16="http://schemas.microsoft.com/office/drawing/2014/main" val="20001"/>
                    </a:ext>
                  </a:extLst>
                </a:gridCol>
                <a:gridCol w="2779519">
                  <a:extLst>
                    <a:ext uri="{9D8B030D-6E8A-4147-A177-3AD203B41FA5}">
                      <a16:colId xmlns:a16="http://schemas.microsoft.com/office/drawing/2014/main" val="20002"/>
                    </a:ext>
                  </a:extLst>
                </a:gridCol>
                <a:gridCol w="2705729">
                  <a:extLst>
                    <a:ext uri="{9D8B030D-6E8A-4147-A177-3AD203B41FA5}">
                      <a16:colId xmlns:a16="http://schemas.microsoft.com/office/drawing/2014/main" val="20003"/>
                    </a:ext>
                  </a:extLst>
                </a:gridCol>
              </a:tblGrid>
              <a:tr h="556225">
                <a:tc>
                  <a:txBody>
                    <a:bodyPr/>
                    <a:lstStyle/>
                    <a:p>
                      <a:endParaRPr lang="en-GB" sz="1800"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endParaRPr lang="en-GB" sz="24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0"/>
                  </a:ext>
                </a:extLst>
              </a:tr>
              <a:tr h="445359">
                <a:tc>
                  <a:txBody>
                    <a:bodyPr/>
                    <a:lstStyle/>
                    <a:p>
                      <a:r>
                        <a:rPr lang="en-GB" sz="1800" kern="1200" dirty="0"/>
                        <a:t>Mean</a:t>
                      </a:r>
                      <a:endParaRPr lang="en-GB" sz="1800" b="1" kern="1200" dirty="0">
                        <a:solidFill>
                          <a:schemeClr val="dk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26.1</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38.5</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kern="1200" dirty="0"/>
                        <a:t>500.6</a:t>
                      </a:r>
                      <a:endParaRPr lang="en-GB" sz="1800" b="1" kern="1200" dirty="0">
                        <a:solidFill>
                          <a:schemeClr val="tx1"/>
                        </a:solidFill>
                        <a:latin typeface="+mn-lt"/>
                        <a:ea typeface="+mn-ea"/>
                        <a:cs typeface="+mn-cs"/>
                      </a:endParaRPr>
                    </a:p>
                  </a:txBody>
                  <a:tcPr marL="91443" marR="91443" marT="45730" marB="457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45359">
                <a:tc>
                  <a:txBody>
                    <a:bodyPr/>
                    <a:lstStyle/>
                    <a:p>
                      <a:r>
                        <a:rPr lang="en-GB" sz="1800" dirty="0"/>
                        <a:t>Se</a:t>
                      </a:r>
                      <a:endParaRPr lang="en-GB" sz="1800" b="1" dirty="0"/>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2.27</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2.71</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GB" sz="1800" dirty="0"/>
                        <a:t>56.34</a:t>
                      </a:r>
                      <a:endParaRPr lang="en-GB" sz="1800" b="1" dirty="0">
                        <a:solidFill>
                          <a:schemeClr val="tx1"/>
                        </a:solidFill>
                      </a:endParaRPr>
                    </a:p>
                  </a:txBody>
                  <a:tcPr marL="91443" marR="91443" marT="45730" marB="457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45359">
                <a:tc>
                  <a:txBody>
                    <a:bodyPr/>
                    <a:lstStyle/>
                    <a:p>
                      <a:r>
                        <a:rPr lang="en-GB" sz="1800" dirty="0"/>
                        <a:t>CV</a:t>
                      </a:r>
                      <a:endParaRPr lang="en-GB" sz="1800" b="1" dirty="0"/>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8.69 %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7.04 %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800" dirty="0"/>
                        <a:t>11.26 %</a:t>
                      </a:r>
                      <a:endParaRPr lang="en-GB" sz="1800" b="1" dirty="0">
                        <a:solidFill>
                          <a:schemeClr val="tx1"/>
                        </a:solidFill>
                      </a:endParaRPr>
                    </a:p>
                  </a:txBody>
                  <a:tcPr marL="91443" marR="91443" marT="45730" marB="4573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pic>
        <p:nvPicPr>
          <p:cNvPr id="5" name="Picture 11" descr="histograms2.png">
            <a:extLst>
              <a:ext uri="{FF2B5EF4-FFF2-40B4-BE49-F238E27FC236}">
                <a16:creationId xmlns:a16="http://schemas.microsoft.com/office/drawing/2014/main" id="{6940525A-057C-459E-9596-007B8A32AC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09697" y="1468728"/>
            <a:ext cx="9588499"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6">
            <a:extLst>
              <a:ext uri="{FF2B5EF4-FFF2-40B4-BE49-F238E27FC236}">
                <a16:creationId xmlns:a16="http://schemas.microsoft.com/office/drawing/2014/main" id="{EC836CCD-7248-415E-BA84-7C91AA49AEA1}"/>
              </a:ext>
            </a:extLst>
          </p:cNvPr>
          <p:cNvGraphicFramePr>
            <a:graphicFrameLocks noChangeAspect="1"/>
          </p:cNvGraphicFramePr>
          <p:nvPr>
            <p:custDataLst>
              <p:tags r:id="rId1"/>
            </p:custDataLst>
          </p:nvPr>
        </p:nvGraphicFramePr>
        <p:xfrm>
          <a:off x="6028604" y="4351411"/>
          <a:ext cx="647700" cy="474663"/>
        </p:xfrm>
        <a:graphic>
          <a:graphicData uri="http://schemas.openxmlformats.org/presentationml/2006/ole">
            <mc:AlternateContent xmlns:mc="http://schemas.openxmlformats.org/markup-compatibility/2006">
              <mc:Choice xmlns:v="urn:schemas-microsoft-com:vml" Requires="v">
                <p:oleObj name="Equation" r:id="rId6" imgW="330057" imgH="241195" progId="Equation.3">
                  <p:embed/>
                </p:oleObj>
              </mc:Choice>
              <mc:Fallback>
                <p:oleObj name="Equation" r:id="rId6" imgW="330057" imgH="241195" progId="Equation.3">
                  <p:embed/>
                  <p:pic>
                    <p:nvPicPr>
                      <p:cNvPr id="6" name="Object 6">
                        <a:extLst>
                          <a:ext uri="{FF2B5EF4-FFF2-40B4-BE49-F238E27FC236}">
                            <a16:creationId xmlns:a16="http://schemas.microsoft.com/office/drawing/2014/main" id="{EC836CCD-7248-415E-BA84-7C91AA49AE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8604" y="4351411"/>
                        <a:ext cx="647700"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a:extLst>
              <a:ext uri="{FF2B5EF4-FFF2-40B4-BE49-F238E27FC236}">
                <a16:creationId xmlns:a16="http://schemas.microsoft.com/office/drawing/2014/main" id="{6215FC38-DB8A-4795-9FFD-C361D9BC17EF}"/>
              </a:ext>
            </a:extLst>
          </p:cNvPr>
          <p:cNvGraphicFramePr>
            <a:graphicFrameLocks noChangeAspect="1"/>
          </p:cNvGraphicFramePr>
          <p:nvPr>
            <p:custDataLst>
              <p:tags r:id="rId2"/>
            </p:custDataLst>
          </p:nvPr>
        </p:nvGraphicFramePr>
        <p:xfrm>
          <a:off x="9103592" y="4416498"/>
          <a:ext cx="328613" cy="404812"/>
        </p:xfrm>
        <a:graphic>
          <a:graphicData uri="http://schemas.openxmlformats.org/presentationml/2006/ole">
            <mc:AlternateContent xmlns:mc="http://schemas.openxmlformats.org/markup-compatibility/2006">
              <mc:Choice xmlns:v="urn:schemas-microsoft-com:vml" Requires="v">
                <p:oleObj name="Equation" r:id="rId8" imgW="164957" imgH="203024" progId="Equation.3">
                  <p:embed/>
                </p:oleObj>
              </mc:Choice>
              <mc:Fallback>
                <p:oleObj name="Equation" r:id="rId8" imgW="164957" imgH="203024" progId="Equation.3">
                  <p:embed/>
                  <p:pic>
                    <p:nvPicPr>
                      <p:cNvPr id="7" name="Object 6">
                        <a:extLst>
                          <a:ext uri="{FF2B5EF4-FFF2-40B4-BE49-F238E27FC236}">
                            <a16:creationId xmlns:a16="http://schemas.microsoft.com/office/drawing/2014/main" id="{6215FC38-DB8A-4795-9FFD-C361D9BC17E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03592" y="4416498"/>
                        <a:ext cx="328613"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6">
            <a:extLst>
              <a:ext uri="{FF2B5EF4-FFF2-40B4-BE49-F238E27FC236}">
                <a16:creationId xmlns:a16="http://schemas.microsoft.com/office/drawing/2014/main" id="{E2E99BCC-E088-4FC8-975E-3F06693DEA6F}"/>
              </a:ext>
            </a:extLst>
          </p:cNvPr>
          <p:cNvGraphicFramePr>
            <a:graphicFrameLocks noChangeAspect="1"/>
          </p:cNvGraphicFramePr>
          <p:nvPr>
            <p:custDataLst>
              <p:tags r:id="rId3"/>
            </p:custDataLst>
          </p:nvPr>
        </p:nvGraphicFramePr>
        <p:xfrm>
          <a:off x="3502891" y="4467299"/>
          <a:ext cx="635000" cy="369887"/>
        </p:xfrm>
        <a:graphic>
          <a:graphicData uri="http://schemas.openxmlformats.org/presentationml/2006/ole">
            <mc:AlternateContent xmlns:mc="http://schemas.openxmlformats.org/markup-compatibility/2006">
              <mc:Choice xmlns:v="urn:schemas-microsoft-com:vml" Requires="v">
                <p:oleObj name="Equation" r:id="rId10" imgW="304404" imgH="177569" progId="Equation.3">
                  <p:embed/>
                </p:oleObj>
              </mc:Choice>
              <mc:Fallback>
                <p:oleObj name="Equation" r:id="rId10" imgW="304404" imgH="177569" progId="Equation.3">
                  <p:embed/>
                  <p:pic>
                    <p:nvPicPr>
                      <p:cNvPr id="8" name="Object 6">
                        <a:extLst>
                          <a:ext uri="{FF2B5EF4-FFF2-40B4-BE49-F238E27FC236}">
                            <a16:creationId xmlns:a16="http://schemas.microsoft.com/office/drawing/2014/main" id="{E2E99BCC-E088-4FC8-975E-3F06693DEA6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02891" y="4467299"/>
                        <a:ext cx="635000"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Slide Number Placeholder 2">
            <a:extLst>
              <a:ext uri="{FF2B5EF4-FFF2-40B4-BE49-F238E27FC236}">
                <a16:creationId xmlns:a16="http://schemas.microsoft.com/office/drawing/2014/main" id="{FF68D27B-50A1-4D15-A324-0BE24608B9C9}"/>
              </a:ext>
            </a:extLst>
          </p:cNvPr>
          <p:cNvSpPr>
            <a:spLocks noGrp="1"/>
          </p:cNvSpPr>
          <p:nvPr>
            <p:ph type="sldNum" sz="quarter" idx="12"/>
          </p:nvPr>
        </p:nvSpPr>
        <p:spPr/>
        <p:txBody>
          <a:bodyPr/>
          <a:lstStyle/>
          <a:p>
            <a:pPr>
              <a:defRPr/>
            </a:pPr>
            <a:fld id="{B59E928D-B85A-4D0A-9391-33FBD2C5AC9A}" type="slidenum">
              <a:rPr lang="en-GB" altLang="en-US" smtClean="0"/>
              <a:pPr>
                <a:defRPr/>
              </a:pPr>
              <a:t>11</a:t>
            </a:fld>
            <a:endParaRPr lang="en-GB" altLang="en-US"/>
          </a:p>
        </p:txBody>
      </p:sp>
    </p:spTree>
    <p:extLst>
      <p:ext uri="{BB962C8B-B14F-4D97-AF65-F5344CB8AC3E}">
        <p14:creationId xmlns:p14="http://schemas.microsoft.com/office/powerpoint/2010/main" val="196936211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itle 1"/>
          <p:cNvSpPr>
            <a:spLocks noGrp="1"/>
          </p:cNvSpPr>
          <p:nvPr>
            <p:ph type="title"/>
            <p:custDataLst>
              <p:tags r:id="rId2"/>
            </p:custDataLst>
          </p:nvPr>
        </p:nvSpPr>
        <p:spPr>
          <a:xfrm>
            <a:off x="1" y="285759"/>
            <a:ext cx="7772400" cy="1143000"/>
          </a:xfrm>
        </p:spPr>
        <p:txBody>
          <a:bodyPr/>
          <a:lstStyle/>
          <a:p>
            <a:pPr eaLnBrk="1" hangingPunct="1"/>
            <a:r>
              <a:rPr lang="en-GB" altLang="en-US" sz="4000" dirty="0">
                <a:latin typeface="+mn-lt"/>
                <a:cs typeface="Arial" panose="020B0604020202020204" pitchFamily="34" charset="0"/>
              </a:rPr>
              <a:t>Controlling variance</a:t>
            </a:r>
          </a:p>
        </p:txBody>
      </p:sp>
      <p:sp>
        <p:nvSpPr>
          <p:cNvPr id="175" name="Content Placeholder 2"/>
          <p:cNvSpPr>
            <a:spLocks noGrp="1"/>
          </p:cNvSpPr>
          <p:nvPr>
            <p:ph idx="1"/>
          </p:nvPr>
        </p:nvSpPr>
        <p:spPr>
          <a:xfrm>
            <a:off x="1" y="1600201"/>
            <a:ext cx="5535614" cy="4525963"/>
          </a:xfrm>
        </p:spPr>
        <p:txBody>
          <a:bodyPr/>
          <a:lstStyle/>
          <a:p>
            <a:pPr marL="514350" indent="-514350" eaLnBrk="1" hangingPunct="1">
              <a:spcBef>
                <a:spcPts val="1800"/>
              </a:spcBef>
              <a:buFont typeface="Times New Roman" panose="02020603050405020304" pitchFamily="18" charset="0"/>
              <a:buAutoNum type="arabicPeriod" startAt="3"/>
            </a:pPr>
            <a:r>
              <a:rPr lang="en-GB" altLang="en-US" sz="2400" b="1" dirty="0">
                <a:solidFill>
                  <a:srgbClr val="0070C0"/>
                </a:solidFill>
                <a:cs typeface="Arial" panose="020B0604020202020204" pitchFamily="34" charset="0"/>
              </a:rPr>
              <a:t>Use many lines (or points)</a:t>
            </a:r>
            <a:endParaRPr lang="en-GB" altLang="en-US" sz="2000" b="1" dirty="0">
              <a:solidFill>
                <a:srgbClr val="0070C0"/>
              </a:solidFill>
              <a:cs typeface="Arial" panose="020B0604020202020204" pitchFamily="34" charset="0"/>
            </a:endParaRPr>
          </a:p>
          <a:p>
            <a:pPr marL="514350" indent="-514350" eaLnBrk="1" hangingPunct="1">
              <a:spcBef>
                <a:spcPts val="1800"/>
              </a:spcBef>
            </a:pPr>
            <a:r>
              <a:rPr lang="en-GB" altLang="en-US" sz="2400" dirty="0">
                <a:cs typeface="Arial" panose="020B0604020202020204" pitchFamily="34" charset="0"/>
              </a:rPr>
              <a:t>This will give good spatial coverage</a:t>
            </a:r>
          </a:p>
          <a:p>
            <a:pPr marL="514350" indent="-514350" eaLnBrk="1" hangingPunct="1">
              <a:spcBef>
                <a:spcPts val="1800"/>
              </a:spcBef>
            </a:pPr>
            <a:r>
              <a:rPr lang="en-GB" altLang="en-US" sz="2400" dirty="0">
                <a:cs typeface="Arial" panose="020B0604020202020204" pitchFamily="34" charset="0"/>
              </a:rPr>
              <a:t>Using longer lines will also help to reduce variation between lines (because each transect will have a larger sample size)</a:t>
            </a:r>
          </a:p>
        </p:txBody>
      </p:sp>
      <p:grpSp>
        <p:nvGrpSpPr>
          <p:cNvPr id="22532" name="Group 178"/>
          <p:cNvGrpSpPr>
            <a:grpSpLocks/>
          </p:cNvGrpSpPr>
          <p:nvPr/>
        </p:nvGrpSpPr>
        <p:grpSpPr bwMode="auto">
          <a:xfrm>
            <a:off x="5664200" y="1065073"/>
            <a:ext cx="5981700" cy="2655888"/>
            <a:chOff x="4140000" y="1620000"/>
            <a:chExt cx="4668837" cy="2655887"/>
          </a:xfrm>
        </p:grpSpPr>
        <p:grpSp>
          <p:nvGrpSpPr>
            <p:cNvPr id="22616" name="Group 171"/>
            <p:cNvGrpSpPr>
              <a:grpSpLocks/>
            </p:cNvGrpSpPr>
            <p:nvPr/>
          </p:nvGrpSpPr>
          <p:grpSpPr bwMode="auto">
            <a:xfrm>
              <a:off x="4140000" y="1620000"/>
              <a:ext cx="4668837" cy="2655887"/>
              <a:chOff x="4140000" y="1620000"/>
              <a:chExt cx="4668837" cy="2655887"/>
            </a:xfrm>
          </p:grpSpPr>
          <p:grpSp>
            <p:nvGrpSpPr>
              <p:cNvPr id="22618" name="Group 5"/>
              <p:cNvGrpSpPr>
                <a:grpSpLocks/>
              </p:cNvGrpSpPr>
              <p:nvPr>
                <p:custDataLst>
                  <p:tags r:id="rId7"/>
                </p:custDataLst>
              </p:nvPr>
            </p:nvGrpSpPr>
            <p:grpSpPr bwMode="auto">
              <a:xfrm>
                <a:off x="4140000" y="1620000"/>
                <a:ext cx="4668837" cy="2655887"/>
                <a:chOff x="294" y="1644"/>
                <a:chExt cx="4445" cy="2676"/>
              </a:xfrm>
            </p:grpSpPr>
            <p:grpSp>
              <p:nvGrpSpPr>
                <p:cNvPr id="22629" name="Group 6"/>
                <p:cNvGrpSpPr>
                  <a:grpSpLocks/>
                </p:cNvGrpSpPr>
                <p:nvPr/>
              </p:nvGrpSpPr>
              <p:grpSpPr bwMode="auto">
                <a:xfrm>
                  <a:off x="294" y="1644"/>
                  <a:ext cx="4445" cy="2676"/>
                  <a:chOff x="385" y="935"/>
                  <a:chExt cx="4445" cy="2676"/>
                </a:xfrm>
              </p:grpSpPr>
              <p:sp>
                <p:nvSpPr>
                  <p:cNvPr id="22639" name="Freeform 7"/>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00CC00"/>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2640" name="Group 8"/>
                  <p:cNvGrpSpPr>
                    <a:grpSpLocks/>
                  </p:cNvGrpSpPr>
                  <p:nvPr/>
                </p:nvGrpSpPr>
                <p:grpSpPr bwMode="auto">
                  <a:xfrm>
                    <a:off x="3515" y="1480"/>
                    <a:ext cx="45" cy="46"/>
                    <a:chOff x="2018" y="3113"/>
                    <a:chExt cx="91" cy="91"/>
                  </a:xfrm>
                </p:grpSpPr>
                <p:sp>
                  <p:nvSpPr>
                    <p:cNvPr id="22701" name="Line 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702" name="Line 1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703" name="Line 1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1" name="Group 12"/>
                  <p:cNvGrpSpPr>
                    <a:grpSpLocks/>
                  </p:cNvGrpSpPr>
                  <p:nvPr/>
                </p:nvGrpSpPr>
                <p:grpSpPr bwMode="auto">
                  <a:xfrm>
                    <a:off x="748" y="2069"/>
                    <a:ext cx="45" cy="46"/>
                    <a:chOff x="2018" y="3113"/>
                    <a:chExt cx="91" cy="91"/>
                  </a:xfrm>
                </p:grpSpPr>
                <p:sp>
                  <p:nvSpPr>
                    <p:cNvPr id="22698" name="Line 1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9" name="Line 1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700" name="Line 1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2" name="Group 16"/>
                  <p:cNvGrpSpPr>
                    <a:grpSpLocks/>
                  </p:cNvGrpSpPr>
                  <p:nvPr/>
                </p:nvGrpSpPr>
                <p:grpSpPr bwMode="auto">
                  <a:xfrm>
                    <a:off x="3470" y="2160"/>
                    <a:ext cx="45" cy="46"/>
                    <a:chOff x="2018" y="3113"/>
                    <a:chExt cx="91" cy="91"/>
                  </a:xfrm>
                </p:grpSpPr>
                <p:sp>
                  <p:nvSpPr>
                    <p:cNvPr id="22695" name="Line 1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6" name="Line 1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7" name="Line 1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3" name="Group 20"/>
                  <p:cNvGrpSpPr>
                    <a:grpSpLocks/>
                  </p:cNvGrpSpPr>
                  <p:nvPr/>
                </p:nvGrpSpPr>
                <p:grpSpPr bwMode="auto">
                  <a:xfrm>
                    <a:off x="1247" y="1661"/>
                    <a:ext cx="45" cy="46"/>
                    <a:chOff x="2018" y="3113"/>
                    <a:chExt cx="91" cy="91"/>
                  </a:xfrm>
                </p:grpSpPr>
                <p:sp>
                  <p:nvSpPr>
                    <p:cNvPr id="22692" name="Line 2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3" name="Line 2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4" name="Line 2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4" name="Group 24"/>
                  <p:cNvGrpSpPr>
                    <a:grpSpLocks/>
                  </p:cNvGrpSpPr>
                  <p:nvPr/>
                </p:nvGrpSpPr>
                <p:grpSpPr bwMode="auto">
                  <a:xfrm>
                    <a:off x="3787" y="1752"/>
                    <a:ext cx="45" cy="46"/>
                    <a:chOff x="2018" y="3113"/>
                    <a:chExt cx="91" cy="91"/>
                  </a:xfrm>
                </p:grpSpPr>
                <p:sp>
                  <p:nvSpPr>
                    <p:cNvPr id="22689" name="Line 2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0" name="Line 2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91" name="Line 2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5" name="Group 28"/>
                  <p:cNvGrpSpPr>
                    <a:grpSpLocks/>
                  </p:cNvGrpSpPr>
                  <p:nvPr/>
                </p:nvGrpSpPr>
                <p:grpSpPr bwMode="auto">
                  <a:xfrm>
                    <a:off x="1111" y="2478"/>
                    <a:ext cx="45" cy="46"/>
                    <a:chOff x="2018" y="3113"/>
                    <a:chExt cx="91" cy="91"/>
                  </a:xfrm>
                </p:grpSpPr>
                <p:sp>
                  <p:nvSpPr>
                    <p:cNvPr id="22686" name="Line 2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7" name="Line 3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8" name="Line 3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6" name="Group 32"/>
                  <p:cNvGrpSpPr>
                    <a:grpSpLocks/>
                  </p:cNvGrpSpPr>
                  <p:nvPr/>
                </p:nvGrpSpPr>
                <p:grpSpPr bwMode="auto">
                  <a:xfrm>
                    <a:off x="2290" y="2386"/>
                    <a:ext cx="45" cy="46"/>
                    <a:chOff x="2018" y="3113"/>
                    <a:chExt cx="91" cy="91"/>
                  </a:xfrm>
                </p:grpSpPr>
                <p:sp>
                  <p:nvSpPr>
                    <p:cNvPr id="22683" name="Line 3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4" name="Line 3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5" name="Line 3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7" name="Group 36"/>
                  <p:cNvGrpSpPr>
                    <a:grpSpLocks/>
                  </p:cNvGrpSpPr>
                  <p:nvPr/>
                </p:nvGrpSpPr>
                <p:grpSpPr bwMode="auto">
                  <a:xfrm>
                    <a:off x="2336" y="1706"/>
                    <a:ext cx="45" cy="46"/>
                    <a:chOff x="2018" y="3113"/>
                    <a:chExt cx="91" cy="91"/>
                  </a:xfrm>
                </p:grpSpPr>
                <p:sp>
                  <p:nvSpPr>
                    <p:cNvPr id="22680" name="Line 3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1" name="Line 3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82" name="Line 3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8" name="Group 40"/>
                  <p:cNvGrpSpPr>
                    <a:grpSpLocks/>
                  </p:cNvGrpSpPr>
                  <p:nvPr/>
                </p:nvGrpSpPr>
                <p:grpSpPr bwMode="auto">
                  <a:xfrm>
                    <a:off x="1519" y="2160"/>
                    <a:ext cx="45" cy="46"/>
                    <a:chOff x="2018" y="3113"/>
                    <a:chExt cx="91" cy="91"/>
                  </a:xfrm>
                </p:grpSpPr>
                <p:sp>
                  <p:nvSpPr>
                    <p:cNvPr id="22677" name="Line 4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8" name="Line 4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9" name="Line 4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49" name="Group 44"/>
                  <p:cNvGrpSpPr>
                    <a:grpSpLocks/>
                  </p:cNvGrpSpPr>
                  <p:nvPr/>
                </p:nvGrpSpPr>
                <p:grpSpPr bwMode="auto">
                  <a:xfrm>
                    <a:off x="1791" y="2478"/>
                    <a:ext cx="45" cy="46"/>
                    <a:chOff x="2018" y="3113"/>
                    <a:chExt cx="91" cy="91"/>
                  </a:xfrm>
                </p:grpSpPr>
                <p:sp>
                  <p:nvSpPr>
                    <p:cNvPr id="22674" name="Line 4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5" name="Line 4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6" name="Line 4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0" name="Group 48"/>
                  <p:cNvGrpSpPr>
                    <a:grpSpLocks/>
                  </p:cNvGrpSpPr>
                  <p:nvPr/>
                </p:nvGrpSpPr>
                <p:grpSpPr bwMode="auto">
                  <a:xfrm>
                    <a:off x="1882" y="1978"/>
                    <a:ext cx="45" cy="46"/>
                    <a:chOff x="2018" y="3113"/>
                    <a:chExt cx="91" cy="91"/>
                  </a:xfrm>
                </p:grpSpPr>
                <p:sp>
                  <p:nvSpPr>
                    <p:cNvPr id="22671" name="Line 4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2" name="Line 5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3" name="Line 5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1" name="Group 52"/>
                  <p:cNvGrpSpPr>
                    <a:grpSpLocks/>
                  </p:cNvGrpSpPr>
                  <p:nvPr/>
                </p:nvGrpSpPr>
                <p:grpSpPr bwMode="auto">
                  <a:xfrm>
                    <a:off x="3152" y="1752"/>
                    <a:ext cx="45" cy="46"/>
                    <a:chOff x="2018" y="3113"/>
                    <a:chExt cx="91" cy="91"/>
                  </a:xfrm>
                </p:grpSpPr>
                <p:sp>
                  <p:nvSpPr>
                    <p:cNvPr id="22668" name="Line 53"/>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9" name="Line 54"/>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70" name="Line 55"/>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2" name="Group 56"/>
                  <p:cNvGrpSpPr>
                    <a:grpSpLocks/>
                  </p:cNvGrpSpPr>
                  <p:nvPr/>
                </p:nvGrpSpPr>
                <p:grpSpPr bwMode="auto">
                  <a:xfrm>
                    <a:off x="3515" y="2614"/>
                    <a:ext cx="45" cy="46"/>
                    <a:chOff x="2018" y="3113"/>
                    <a:chExt cx="91" cy="91"/>
                  </a:xfrm>
                </p:grpSpPr>
                <p:sp>
                  <p:nvSpPr>
                    <p:cNvPr id="22665" name="Line 57"/>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6" name="Line 58"/>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7" name="Line 59"/>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3" name="Group 60"/>
                  <p:cNvGrpSpPr>
                    <a:grpSpLocks/>
                  </p:cNvGrpSpPr>
                  <p:nvPr/>
                </p:nvGrpSpPr>
                <p:grpSpPr bwMode="auto">
                  <a:xfrm>
                    <a:off x="4014" y="2341"/>
                    <a:ext cx="45" cy="46"/>
                    <a:chOff x="2018" y="3113"/>
                    <a:chExt cx="91" cy="91"/>
                  </a:xfrm>
                </p:grpSpPr>
                <p:sp>
                  <p:nvSpPr>
                    <p:cNvPr id="22662" name="Line 61"/>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3" name="Line 62"/>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4" name="Line 63"/>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4" name="Group 64"/>
                  <p:cNvGrpSpPr>
                    <a:grpSpLocks/>
                  </p:cNvGrpSpPr>
                  <p:nvPr/>
                </p:nvGrpSpPr>
                <p:grpSpPr bwMode="auto">
                  <a:xfrm>
                    <a:off x="4332" y="2931"/>
                    <a:ext cx="45" cy="46"/>
                    <a:chOff x="2018" y="3113"/>
                    <a:chExt cx="91" cy="91"/>
                  </a:xfrm>
                </p:grpSpPr>
                <p:sp>
                  <p:nvSpPr>
                    <p:cNvPr id="22659" name="Line 65"/>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0" name="Line 66"/>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61" name="Line 67"/>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655" name="Group 68"/>
                  <p:cNvGrpSpPr>
                    <a:grpSpLocks/>
                  </p:cNvGrpSpPr>
                  <p:nvPr/>
                </p:nvGrpSpPr>
                <p:grpSpPr bwMode="auto">
                  <a:xfrm>
                    <a:off x="1746" y="1661"/>
                    <a:ext cx="45" cy="46"/>
                    <a:chOff x="2018" y="3113"/>
                    <a:chExt cx="91" cy="91"/>
                  </a:xfrm>
                </p:grpSpPr>
                <p:sp>
                  <p:nvSpPr>
                    <p:cNvPr id="22656" name="Line 69"/>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57" name="Line 70"/>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58" name="Line 71"/>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2630" name="Group 72"/>
                <p:cNvGrpSpPr>
                  <a:grpSpLocks/>
                </p:cNvGrpSpPr>
                <p:nvPr/>
              </p:nvGrpSpPr>
              <p:grpSpPr bwMode="auto">
                <a:xfrm>
                  <a:off x="741" y="1965"/>
                  <a:ext cx="3674" cy="1852"/>
                  <a:chOff x="839" y="1298"/>
                  <a:chExt cx="3674" cy="1852"/>
                </a:xfrm>
              </p:grpSpPr>
              <p:pic>
                <p:nvPicPr>
                  <p:cNvPr id="22631" name="Picture 73"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53" y="1933"/>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2" name="Picture 74"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9" y="1706"/>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3" name="Picture 75"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834" y="2141"/>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4" name="Picture 76"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5" y="1979"/>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5" name="Picture 77"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53" y="1298"/>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6" name="Picture 78"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3969" y="1842"/>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7" name="Picture 79"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50" y="216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8" name="Picture 80" descr="kanga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3742" y="284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2619" name="Group 81"/>
              <p:cNvGrpSpPr>
                <a:grpSpLocks/>
              </p:cNvGrpSpPr>
              <p:nvPr>
                <p:custDataLst>
                  <p:tags r:id="rId8"/>
                </p:custDataLst>
              </p:nvPr>
            </p:nvGrpSpPr>
            <p:grpSpPr bwMode="auto">
              <a:xfrm>
                <a:off x="4229430" y="1656085"/>
                <a:ext cx="4384675" cy="2352675"/>
                <a:chOff x="459" y="968"/>
                <a:chExt cx="4175" cy="2371"/>
              </a:xfrm>
            </p:grpSpPr>
            <p:sp>
              <p:nvSpPr>
                <p:cNvPr id="22620" name="Line 82"/>
                <p:cNvSpPr>
                  <a:spLocks noChangeShapeType="1"/>
                </p:cNvSpPr>
                <p:nvPr/>
              </p:nvSpPr>
              <p:spPr bwMode="auto">
                <a:xfrm flipH="1">
                  <a:off x="793" y="1434"/>
                  <a:ext cx="499" cy="1179"/>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1" name="Line 83"/>
                <p:cNvSpPr>
                  <a:spLocks noChangeShapeType="1"/>
                </p:cNvSpPr>
                <p:nvPr/>
              </p:nvSpPr>
              <p:spPr bwMode="auto">
                <a:xfrm flipH="1">
                  <a:off x="1202" y="1525"/>
                  <a:ext cx="544" cy="1315"/>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2" name="Line 84"/>
                <p:cNvSpPr>
                  <a:spLocks noChangeShapeType="1"/>
                </p:cNvSpPr>
                <p:nvPr/>
              </p:nvSpPr>
              <p:spPr bwMode="auto">
                <a:xfrm flipH="1">
                  <a:off x="1701" y="1298"/>
                  <a:ext cx="635" cy="154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3" name="Line 85"/>
                <p:cNvSpPr>
                  <a:spLocks noChangeShapeType="1"/>
                </p:cNvSpPr>
                <p:nvPr/>
              </p:nvSpPr>
              <p:spPr bwMode="auto">
                <a:xfrm flipH="1">
                  <a:off x="2290" y="968"/>
                  <a:ext cx="664" cy="160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4" name="Line 86"/>
                <p:cNvSpPr>
                  <a:spLocks noChangeShapeType="1"/>
                </p:cNvSpPr>
                <p:nvPr/>
              </p:nvSpPr>
              <p:spPr bwMode="auto">
                <a:xfrm flipH="1">
                  <a:off x="2744" y="1090"/>
                  <a:ext cx="642" cy="1569"/>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5" name="Line 87"/>
                <p:cNvSpPr>
                  <a:spLocks noChangeShapeType="1"/>
                </p:cNvSpPr>
                <p:nvPr/>
              </p:nvSpPr>
              <p:spPr bwMode="auto">
                <a:xfrm flipH="1">
                  <a:off x="3198" y="1198"/>
                  <a:ext cx="659" cy="159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6" name="Line 88"/>
                <p:cNvSpPr>
                  <a:spLocks noChangeShapeType="1"/>
                </p:cNvSpPr>
                <p:nvPr/>
              </p:nvSpPr>
              <p:spPr bwMode="auto">
                <a:xfrm flipH="1">
                  <a:off x="3606" y="1354"/>
                  <a:ext cx="694" cy="166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7" name="Line 89"/>
                <p:cNvSpPr>
                  <a:spLocks noChangeShapeType="1"/>
                </p:cNvSpPr>
                <p:nvPr/>
              </p:nvSpPr>
              <p:spPr bwMode="auto">
                <a:xfrm flipH="1">
                  <a:off x="3969" y="1719"/>
                  <a:ext cx="665" cy="162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28" name="Line 90"/>
                <p:cNvSpPr>
                  <a:spLocks noChangeShapeType="1"/>
                </p:cNvSpPr>
                <p:nvPr/>
              </p:nvSpPr>
              <p:spPr bwMode="auto">
                <a:xfrm flipH="1">
                  <a:off x="459" y="1752"/>
                  <a:ext cx="198" cy="52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2617" name="AutoShape 300"/>
            <p:cNvSpPr>
              <a:spLocks noChangeArrowheads="1"/>
            </p:cNvSpPr>
            <p:nvPr>
              <p:custDataLst>
                <p:tags r:id="rId6"/>
              </p:custDataLst>
            </p:nvPr>
          </p:nvSpPr>
          <p:spPr bwMode="auto">
            <a:xfrm rot="702035">
              <a:off x="5616000" y="2465130"/>
              <a:ext cx="520700" cy="546100"/>
            </a:xfrm>
            <a:prstGeom prst="smileyFace">
              <a:avLst>
                <a:gd name="adj" fmla="val 4653"/>
              </a:avLst>
            </a:prstGeom>
            <a:solidFill>
              <a:srgbClr val="FFFF00"/>
            </a:solidFill>
            <a:ln w="25400">
              <a:solidFill>
                <a:srgbClr val="FF0000"/>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grpSp>
        <p:nvGrpSpPr>
          <p:cNvPr id="24" name="Group 179"/>
          <p:cNvGrpSpPr>
            <a:grpSpLocks/>
          </p:cNvGrpSpPr>
          <p:nvPr/>
        </p:nvGrpSpPr>
        <p:grpSpPr bwMode="auto">
          <a:xfrm>
            <a:off x="5664200" y="3586023"/>
            <a:ext cx="5981700" cy="2655888"/>
            <a:chOff x="4140000" y="4140000"/>
            <a:chExt cx="4668838" cy="2655887"/>
          </a:xfrm>
        </p:grpSpPr>
        <p:grpSp>
          <p:nvGrpSpPr>
            <p:cNvPr id="22534" name="Group 172"/>
            <p:cNvGrpSpPr>
              <a:grpSpLocks/>
            </p:cNvGrpSpPr>
            <p:nvPr/>
          </p:nvGrpSpPr>
          <p:grpSpPr bwMode="auto">
            <a:xfrm>
              <a:off x="4140000" y="4140000"/>
              <a:ext cx="4668838" cy="2655887"/>
              <a:chOff x="4140000" y="4140000"/>
              <a:chExt cx="4668838" cy="2655887"/>
            </a:xfrm>
          </p:grpSpPr>
          <p:grpSp>
            <p:nvGrpSpPr>
              <p:cNvPr id="22536" name="Group 92"/>
              <p:cNvGrpSpPr>
                <a:grpSpLocks/>
              </p:cNvGrpSpPr>
              <p:nvPr>
                <p:custDataLst>
                  <p:tags r:id="rId4"/>
                </p:custDataLst>
              </p:nvPr>
            </p:nvGrpSpPr>
            <p:grpSpPr bwMode="auto">
              <a:xfrm>
                <a:off x="4140000" y="4140000"/>
                <a:ext cx="4668838" cy="2655887"/>
                <a:chOff x="294" y="1644"/>
                <a:chExt cx="4445" cy="2676"/>
              </a:xfrm>
            </p:grpSpPr>
            <p:grpSp>
              <p:nvGrpSpPr>
                <p:cNvPr id="22541" name="Group 93"/>
                <p:cNvGrpSpPr>
                  <a:grpSpLocks/>
                </p:cNvGrpSpPr>
                <p:nvPr/>
              </p:nvGrpSpPr>
              <p:grpSpPr bwMode="auto">
                <a:xfrm>
                  <a:off x="294" y="1644"/>
                  <a:ext cx="4445" cy="2676"/>
                  <a:chOff x="385" y="935"/>
                  <a:chExt cx="4445" cy="2676"/>
                </a:xfrm>
              </p:grpSpPr>
              <p:sp>
                <p:nvSpPr>
                  <p:cNvPr id="22551" name="Freeform 94"/>
                  <p:cNvSpPr>
                    <a:spLocks/>
                  </p:cNvSpPr>
                  <p:nvPr/>
                </p:nvSpPr>
                <p:spPr bwMode="auto">
                  <a:xfrm>
                    <a:off x="385" y="935"/>
                    <a:ext cx="4445" cy="2676"/>
                  </a:xfrm>
                  <a:custGeom>
                    <a:avLst/>
                    <a:gdLst>
                      <a:gd name="T0" fmla="*/ 221 w 5481"/>
                      <a:gd name="T1" fmla="*/ 1811 h 2321"/>
                      <a:gd name="T2" fmla="*/ 154 w 5481"/>
                      <a:gd name="T3" fmla="*/ 2463 h 2321"/>
                      <a:gd name="T4" fmla="*/ 72 w 5481"/>
                      <a:gd name="T5" fmla="*/ 2025 h 2321"/>
                      <a:gd name="T6" fmla="*/ 9 w 5481"/>
                      <a:gd name="T7" fmla="*/ 5501 h 2321"/>
                      <a:gd name="T8" fmla="*/ 127 w 5481"/>
                      <a:gd name="T9" fmla="*/ 8103 h 2321"/>
                      <a:gd name="T10" fmla="*/ 231 w 5481"/>
                      <a:gd name="T11" fmla="*/ 6802 h 2321"/>
                      <a:gd name="T12" fmla="*/ 358 w 5481"/>
                      <a:gd name="T13" fmla="*/ 7884 h 2321"/>
                      <a:gd name="T14" fmla="*/ 484 w 5481"/>
                      <a:gd name="T15" fmla="*/ 10273 h 2321"/>
                      <a:gd name="T16" fmla="*/ 521 w 5481"/>
                      <a:gd name="T17" fmla="*/ 2900 h 2321"/>
                      <a:gd name="T18" fmla="*/ 326 w 5481"/>
                      <a:gd name="T19" fmla="*/ 288 h 2321"/>
                      <a:gd name="T20" fmla="*/ 266 w 5481"/>
                      <a:gd name="T21" fmla="*/ 1156 h 2321"/>
                      <a:gd name="T22" fmla="*/ 221 w 5481"/>
                      <a:gd name="T23" fmla="*/ 1811 h 2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81"/>
                      <a:gd name="T37" fmla="*/ 0 h 2321"/>
                      <a:gd name="T38" fmla="*/ 5481 w 5481"/>
                      <a:gd name="T39" fmla="*/ 2321 h 23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81" h="2321">
                        <a:moveTo>
                          <a:pt x="2223" y="378"/>
                        </a:moveTo>
                        <a:cubicBezTo>
                          <a:pt x="2034" y="423"/>
                          <a:pt x="1791" y="507"/>
                          <a:pt x="1542" y="514"/>
                        </a:cubicBezTo>
                        <a:cubicBezTo>
                          <a:pt x="1293" y="521"/>
                          <a:pt x="968" y="317"/>
                          <a:pt x="726" y="423"/>
                        </a:cubicBezTo>
                        <a:cubicBezTo>
                          <a:pt x="484" y="529"/>
                          <a:pt x="0" y="937"/>
                          <a:pt x="91" y="1149"/>
                        </a:cubicBezTo>
                        <a:cubicBezTo>
                          <a:pt x="182" y="1361"/>
                          <a:pt x="900" y="1648"/>
                          <a:pt x="1270" y="1693"/>
                        </a:cubicBezTo>
                        <a:cubicBezTo>
                          <a:pt x="1640" y="1738"/>
                          <a:pt x="1927" y="1429"/>
                          <a:pt x="2313" y="1421"/>
                        </a:cubicBezTo>
                        <a:cubicBezTo>
                          <a:pt x="2699" y="1413"/>
                          <a:pt x="3161" y="1527"/>
                          <a:pt x="3584" y="1648"/>
                        </a:cubicBezTo>
                        <a:cubicBezTo>
                          <a:pt x="4007" y="1769"/>
                          <a:pt x="4582" y="2321"/>
                          <a:pt x="4854" y="2147"/>
                        </a:cubicBezTo>
                        <a:cubicBezTo>
                          <a:pt x="5126" y="1973"/>
                          <a:pt x="5481" y="953"/>
                          <a:pt x="5216" y="605"/>
                        </a:cubicBezTo>
                        <a:cubicBezTo>
                          <a:pt x="4951" y="257"/>
                          <a:pt x="3689" y="120"/>
                          <a:pt x="3266" y="60"/>
                        </a:cubicBezTo>
                        <a:cubicBezTo>
                          <a:pt x="2843" y="0"/>
                          <a:pt x="2850" y="189"/>
                          <a:pt x="2676" y="242"/>
                        </a:cubicBezTo>
                        <a:cubicBezTo>
                          <a:pt x="2502" y="295"/>
                          <a:pt x="2412" y="333"/>
                          <a:pt x="2223" y="378"/>
                        </a:cubicBezTo>
                        <a:close/>
                      </a:path>
                    </a:pathLst>
                  </a:custGeom>
                  <a:solidFill>
                    <a:srgbClr val="CCFF33"/>
                  </a:solidFill>
                  <a:ln w="381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2552" name="Group 95"/>
                  <p:cNvGrpSpPr>
                    <a:grpSpLocks/>
                  </p:cNvGrpSpPr>
                  <p:nvPr/>
                </p:nvGrpSpPr>
                <p:grpSpPr bwMode="auto">
                  <a:xfrm>
                    <a:off x="3515" y="1480"/>
                    <a:ext cx="45" cy="46"/>
                    <a:chOff x="2018" y="3113"/>
                    <a:chExt cx="91" cy="91"/>
                  </a:xfrm>
                </p:grpSpPr>
                <p:sp>
                  <p:nvSpPr>
                    <p:cNvPr id="22613" name="Line 9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14" name="Line 9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15" name="Line 9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3" name="Group 99"/>
                  <p:cNvGrpSpPr>
                    <a:grpSpLocks/>
                  </p:cNvGrpSpPr>
                  <p:nvPr/>
                </p:nvGrpSpPr>
                <p:grpSpPr bwMode="auto">
                  <a:xfrm>
                    <a:off x="748" y="2069"/>
                    <a:ext cx="45" cy="46"/>
                    <a:chOff x="2018" y="3113"/>
                    <a:chExt cx="91" cy="91"/>
                  </a:xfrm>
                </p:grpSpPr>
                <p:sp>
                  <p:nvSpPr>
                    <p:cNvPr id="22610" name="Line 10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11" name="Line 10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12" name="Line 10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4" name="Group 103"/>
                  <p:cNvGrpSpPr>
                    <a:grpSpLocks/>
                  </p:cNvGrpSpPr>
                  <p:nvPr/>
                </p:nvGrpSpPr>
                <p:grpSpPr bwMode="auto">
                  <a:xfrm>
                    <a:off x="3470" y="2160"/>
                    <a:ext cx="45" cy="46"/>
                    <a:chOff x="2018" y="3113"/>
                    <a:chExt cx="91" cy="91"/>
                  </a:xfrm>
                </p:grpSpPr>
                <p:sp>
                  <p:nvSpPr>
                    <p:cNvPr id="22607" name="Line 10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8" name="Line 10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9" name="Line 10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5" name="Group 107"/>
                  <p:cNvGrpSpPr>
                    <a:grpSpLocks/>
                  </p:cNvGrpSpPr>
                  <p:nvPr/>
                </p:nvGrpSpPr>
                <p:grpSpPr bwMode="auto">
                  <a:xfrm>
                    <a:off x="1247" y="1661"/>
                    <a:ext cx="45" cy="46"/>
                    <a:chOff x="2018" y="3113"/>
                    <a:chExt cx="91" cy="91"/>
                  </a:xfrm>
                </p:grpSpPr>
                <p:sp>
                  <p:nvSpPr>
                    <p:cNvPr id="22604" name="Line 10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5" name="Line 10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6" name="Line 11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6" name="Group 111"/>
                  <p:cNvGrpSpPr>
                    <a:grpSpLocks/>
                  </p:cNvGrpSpPr>
                  <p:nvPr/>
                </p:nvGrpSpPr>
                <p:grpSpPr bwMode="auto">
                  <a:xfrm>
                    <a:off x="3787" y="1752"/>
                    <a:ext cx="45" cy="46"/>
                    <a:chOff x="2018" y="3113"/>
                    <a:chExt cx="91" cy="91"/>
                  </a:xfrm>
                </p:grpSpPr>
                <p:sp>
                  <p:nvSpPr>
                    <p:cNvPr id="22601" name="Line 11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2" name="Line 11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3" name="Line 11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7" name="Group 115"/>
                  <p:cNvGrpSpPr>
                    <a:grpSpLocks/>
                  </p:cNvGrpSpPr>
                  <p:nvPr/>
                </p:nvGrpSpPr>
                <p:grpSpPr bwMode="auto">
                  <a:xfrm>
                    <a:off x="1111" y="2478"/>
                    <a:ext cx="45" cy="46"/>
                    <a:chOff x="2018" y="3113"/>
                    <a:chExt cx="91" cy="91"/>
                  </a:xfrm>
                </p:grpSpPr>
                <p:sp>
                  <p:nvSpPr>
                    <p:cNvPr id="22598" name="Line 11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9" name="Line 11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600" name="Line 11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8" name="Group 119"/>
                  <p:cNvGrpSpPr>
                    <a:grpSpLocks/>
                  </p:cNvGrpSpPr>
                  <p:nvPr/>
                </p:nvGrpSpPr>
                <p:grpSpPr bwMode="auto">
                  <a:xfrm>
                    <a:off x="2290" y="2386"/>
                    <a:ext cx="45" cy="46"/>
                    <a:chOff x="2018" y="3113"/>
                    <a:chExt cx="91" cy="91"/>
                  </a:xfrm>
                </p:grpSpPr>
                <p:sp>
                  <p:nvSpPr>
                    <p:cNvPr id="22595" name="Line 12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6" name="Line 12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7" name="Line 12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59" name="Group 123"/>
                  <p:cNvGrpSpPr>
                    <a:grpSpLocks/>
                  </p:cNvGrpSpPr>
                  <p:nvPr/>
                </p:nvGrpSpPr>
                <p:grpSpPr bwMode="auto">
                  <a:xfrm>
                    <a:off x="2336" y="1706"/>
                    <a:ext cx="45" cy="46"/>
                    <a:chOff x="2018" y="3113"/>
                    <a:chExt cx="91" cy="91"/>
                  </a:xfrm>
                </p:grpSpPr>
                <p:sp>
                  <p:nvSpPr>
                    <p:cNvPr id="22592" name="Line 12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3" name="Line 12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4" name="Line 12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0" name="Group 127"/>
                  <p:cNvGrpSpPr>
                    <a:grpSpLocks/>
                  </p:cNvGrpSpPr>
                  <p:nvPr/>
                </p:nvGrpSpPr>
                <p:grpSpPr bwMode="auto">
                  <a:xfrm>
                    <a:off x="1519" y="2160"/>
                    <a:ext cx="45" cy="46"/>
                    <a:chOff x="2018" y="3113"/>
                    <a:chExt cx="91" cy="91"/>
                  </a:xfrm>
                </p:grpSpPr>
                <p:sp>
                  <p:nvSpPr>
                    <p:cNvPr id="22589" name="Line 12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0" name="Line 12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91" name="Line 13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1" name="Group 131"/>
                  <p:cNvGrpSpPr>
                    <a:grpSpLocks/>
                  </p:cNvGrpSpPr>
                  <p:nvPr/>
                </p:nvGrpSpPr>
                <p:grpSpPr bwMode="auto">
                  <a:xfrm>
                    <a:off x="1791" y="2478"/>
                    <a:ext cx="45" cy="46"/>
                    <a:chOff x="2018" y="3113"/>
                    <a:chExt cx="91" cy="91"/>
                  </a:xfrm>
                </p:grpSpPr>
                <p:sp>
                  <p:nvSpPr>
                    <p:cNvPr id="22586" name="Line 13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7" name="Line 13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8" name="Line 13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2" name="Group 135"/>
                  <p:cNvGrpSpPr>
                    <a:grpSpLocks/>
                  </p:cNvGrpSpPr>
                  <p:nvPr/>
                </p:nvGrpSpPr>
                <p:grpSpPr bwMode="auto">
                  <a:xfrm>
                    <a:off x="1882" y="1978"/>
                    <a:ext cx="45" cy="46"/>
                    <a:chOff x="2018" y="3113"/>
                    <a:chExt cx="91" cy="91"/>
                  </a:xfrm>
                </p:grpSpPr>
                <p:sp>
                  <p:nvSpPr>
                    <p:cNvPr id="22583" name="Line 13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4" name="Line 13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5" name="Line 13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3" name="Group 139"/>
                  <p:cNvGrpSpPr>
                    <a:grpSpLocks/>
                  </p:cNvGrpSpPr>
                  <p:nvPr/>
                </p:nvGrpSpPr>
                <p:grpSpPr bwMode="auto">
                  <a:xfrm>
                    <a:off x="3152" y="1752"/>
                    <a:ext cx="45" cy="46"/>
                    <a:chOff x="2018" y="3113"/>
                    <a:chExt cx="91" cy="91"/>
                  </a:xfrm>
                </p:grpSpPr>
                <p:sp>
                  <p:nvSpPr>
                    <p:cNvPr id="22580" name="Line 140"/>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1" name="Line 141"/>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82" name="Line 142"/>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4" name="Group 143"/>
                  <p:cNvGrpSpPr>
                    <a:grpSpLocks/>
                  </p:cNvGrpSpPr>
                  <p:nvPr/>
                </p:nvGrpSpPr>
                <p:grpSpPr bwMode="auto">
                  <a:xfrm>
                    <a:off x="3515" y="2614"/>
                    <a:ext cx="45" cy="46"/>
                    <a:chOff x="2018" y="3113"/>
                    <a:chExt cx="91" cy="91"/>
                  </a:xfrm>
                </p:grpSpPr>
                <p:sp>
                  <p:nvSpPr>
                    <p:cNvPr id="22577" name="Line 144"/>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8" name="Line 145"/>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9" name="Line 146"/>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5" name="Group 147"/>
                  <p:cNvGrpSpPr>
                    <a:grpSpLocks/>
                  </p:cNvGrpSpPr>
                  <p:nvPr/>
                </p:nvGrpSpPr>
                <p:grpSpPr bwMode="auto">
                  <a:xfrm>
                    <a:off x="4014" y="2341"/>
                    <a:ext cx="45" cy="46"/>
                    <a:chOff x="2018" y="3113"/>
                    <a:chExt cx="91" cy="91"/>
                  </a:xfrm>
                </p:grpSpPr>
                <p:sp>
                  <p:nvSpPr>
                    <p:cNvPr id="22574" name="Line 148"/>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5" name="Line 149"/>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6" name="Line 150"/>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6" name="Group 151"/>
                  <p:cNvGrpSpPr>
                    <a:grpSpLocks/>
                  </p:cNvGrpSpPr>
                  <p:nvPr/>
                </p:nvGrpSpPr>
                <p:grpSpPr bwMode="auto">
                  <a:xfrm>
                    <a:off x="4332" y="2931"/>
                    <a:ext cx="45" cy="46"/>
                    <a:chOff x="2018" y="3113"/>
                    <a:chExt cx="91" cy="91"/>
                  </a:xfrm>
                </p:grpSpPr>
                <p:sp>
                  <p:nvSpPr>
                    <p:cNvPr id="22571" name="Line 152"/>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2" name="Line 153"/>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3" name="Line 154"/>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22567" name="Group 155"/>
                  <p:cNvGrpSpPr>
                    <a:grpSpLocks/>
                  </p:cNvGrpSpPr>
                  <p:nvPr/>
                </p:nvGrpSpPr>
                <p:grpSpPr bwMode="auto">
                  <a:xfrm>
                    <a:off x="1746" y="1661"/>
                    <a:ext cx="45" cy="46"/>
                    <a:chOff x="2018" y="3113"/>
                    <a:chExt cx="91" cy="91"/>
                  </a:xfrm>
                </p:grpSpPr>
                <p:sp>
                  <p:nvSpPr>
                    <p:cNvPr id="22568" name="Line 156"/>
                    <p:cNvSpPr>
                      <a:spLocks noChangeShapeType="1"/>
                    </p:cNvSpPr>
                    <p:nvPr/>
                  </p:nvSpPr>
                  <p:spPr bwMode="auto">
                    <a:xfrm>
                      <a:off x="2018" y="3113"/>
                      <a:ext cx="46"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69" name="Line 157"/>
                    <p:cNvSpPr>
                      <a:spLocks noChangeShapeType="1"/>
                    </p:cNvSpPr>
                    <p:nvPr/>
                  </p:nvSpPr>
                  <p:spPr bwMode="auto">
                    <a:xfrm>
                      <a:off x="2064" y="3113"/>
                      <a:ext cx="0"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70" name="Line 158"/>
                    <p:cNvSpPr>
                      <a:spLocks noChangeShapeType="1"/>
                    </p:cNvSpPr>
                    <p:nvPr/>
                  </p:nvSpPr>
                  <p:spPr bwMode="auto">
                    <a:xfrm flipH="1">
                      <a:off x="2064" y="3113"/>
                      <a:ext cx="45" cy="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22542" name="Group 159"/>
                <p:cNvGrpSpPr>
                  <a:grpSpLocks/>
                </p:cNvGrpSpPr>
                <p:nvPr/>
              </p:nvGrpSpPr>
              <p:grpSpPr bwMode="auto">
                <a:xfrm>
                  <a:off x="741" y="1965"/>
                  <a:ext cx="3674" cy="1852"/>
                  <a:chOff x="839" y="1298"/>
                  <a:chExt cx="3674" cy="1852"/>
                </a:xfrm>
              </p:grpSpPr>
              <p:pic>
                <p:nvPicPr>
                  <p:cNvPr id="22543" name="Picture 160" descr="kanga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53" y="1933"/>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161"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9" y="1706"/>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Picture 162" descr="kanga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34" y="2141"/>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Picture 163" descr="kanga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5" y="1979"/>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Picture 164"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53" y="1298"/>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8" name="Picture 165" descr="kanga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391613" flipH="1">
                    <a:off x="3969" y="1842"/>
                    <a:ext cx="4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9" name="Picture 166" descr="kanga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50" y="216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0" name="Picture 167" descr="kanga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flipH="1">
                    <a:off x="3742" y="2840"/>
                    <a:ext cx="363"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2537" name="Group 192"/>
              <p:cNvGrpSpPr>
                <a:grpSpLocks/>
              </p:cNvGrpSpPr>
              <p:nvPr>
                <p:custDataLst>
                  <p:tags r:id="rId5"/>
                </p:custDataLst>
              </p:nvPr>
            </p:nvGrpSpPr>
            <p:grpSpPr bwMode="auto">
              <a:xfrm>
                <a:off x="4537075" y="4167683"/>
                <a:ext cx="3683000" cy="2036762"/>
                <a:chOff x="2858" y="2739"/>
                <a:chExt cx="2320" cy="1283"/>
              </a:xfrm>
            </p:grpSpPr>
            <p:sp>
              <p:nvSpPr>
                <p:cNvPr id="22538" name="Line 182"/>
                <p:cNvSpPr>
                  <a:spLocks noChangeShapeType="1"/>
                </p:cNvSpPr>
                <p:nvPr/>
              </p:nvSpPr>
              <p:spPr bwMode="auto">
                <a:xfrm flipH="1">
                  <a:off x="2858" y="3030"/>
                  <a:ext cx="330" cy="737"/>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39" name="Line 185"/>
                <p:cNvSpPr>
                  <a:spLocks noChangeShapeType="1"/>
                </p:cNvSpPr>
                <p:nvPr/>
              </p:nvSpPr>
              <p:spPr bwMode="auto">
                <a:xfrm flipH="1">
                  <a:off x="3848" y="2739"/>
                  <a:ext cx="440" cy="100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40" name="Line 188"/>
                <p:cNvSpPr>
                  <a:spLocks noChangeShapeType="1"/>
                </p:cNvSpPr>
                <p:nvPr/>
              </p:nvSpPr>
              <p:spPr bwMode="auto">
                <a:xfrm flipH="1">
                  <a:off x="4719" y="2980"/>
                  <a:ext cx="459" cy="1042"/>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22535" name="AutoShape 301"/>
            <p:cNvSpPr>
              <a:spLocks noChangeArrowheads="1"/>
            </p:cNvSpPr>
            <p:nvPr>
              <p:custDataLst>
                <p:tags r:id="rId3"/>
              </p:custDataLst>
            </p:nvPr>
          </p:nvSpPr>
          <p:spPr bwMode="auto">
            <a:xfrm rot="702035">
              <a:off x="5616000" y="4970873"/>
              <a:ext cx="520700" cy="546100"/>
            </a:xfrm>
            <a:prstGeom prst="smileyFace">
              <a:avLst>
                <a:gd name="adj" fmla="val 171"/>
              </a:avLst>
            </a:prstGeom>
            <a:solidFill>
              <a:srgbClr val="FF99CC"/>
            </a:solidFill>
            <a:ln w="25400">
              <a:solidFill>
                <a:schemeClr val="accent2"/>
              </a:solidFill>
              <a:round/>
              <a:headEnd/>
              <a:tailEnd/>
            </a:ln>
          </p:spPr>
          <p:txBody>
            <a:bodyPr wrap="none" anchor="ctr"/>
            <a:lstStyle>
              <a:lvl1pPr marL="609600" indent="-609600"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609600" marR="0" lvl="0" indent="-609600" algn="ctr" defTabSz="914400" rtl="0" eaLnBrk="1" fontAlgn="base" latinLnBrk="0" hangingPunct="1">
                <a:lnSpc>
                  <a:spcPct val="100000"/>
                </a:lnSpc>
                <a:spcBef>
                  <a:spcPct val="20000"/>
                </a:spcBef>
                <a:spcAft>
                  <a:spcPct val="0"/>
                </a:spcAft>
                <a:buClr>
                  <a:srgbClr val="2370CD"/>
                </a:buClr>
                <a:buSzPct val="120000"/>
                <a:buFontTx/>
                <a:buNone/>
                <a:tabLst/>
                <a:defRPr/>
              </a:pPr>
              <a:endParaRPr kumimoji="0" lang="en-NZ" altLang="en-US" sz="3200" b="0" i="0" u="none" strike="noStrike" kern="1200" cap="none" spc="0" normalizeH="0" baseline="0" noProof="0">
                <a:ln>
                  <a:noFill/>
                </a:ln>
                <a:solidFill>
                  <a:srgbClr val="2370CD"/>
                </a:solidFill>
                <a:effectLst/>
                <a:uLnTx/>
                <a:uFillTx/>
                <a:latin typeface="Tahoma" panose="020B0604030504040204" pitchFamily="34" charset="0"/>
                <a:ea typeface="+mn-ea"/>
                <a:cs typeface="+mn-cs"/>
              </a:endParaRPr>
            </a:p>
          </p:txBody>
        </p:sp>
      </p:grpSp>
      <p:sp>
        <p:nvSpPr>
          <p:cNvPr id="2" name="Slide Number Placeholder 1">
            <a:extLst>
              <a:ext uri="{FF2B5EF4-FFF2-40B4-BE49-F238E27FC236}">
                <a16:creationId xmlns:a16="http://schemas.microsoft.com/office/drawing/2014/main" id="{040A7514-3CF7-4178-8F6B-6EC361845A28}"/>
              </a:ext>
            </a:extLst>
          </p:cNvPr>
          <p:cNvSpPr>
            <a:spLocks noGrp="1"/>
          </p:cNvSpPr>
          <p:nvPr>
            <p:ph type="sldNum" sz="quarter" idx="12"/>
          </p:nvPr>
        </p:nvSpPr>
        <p:spPr/>
        <p:txBody>
          <a:bodyPr/>
          <a:lstStyle/>
          <a:p>
            <a:pPr>
              <a:defRPr/>
            </a:pPr>
            <a:fld id="{B59E928D-B85A-4D0A-9391-33FBD2C5AC9A}" type="slidenum">
              <a:rPr lang="en-GB" altLang="en-US" smtClean="0"/>
              <a:pPr>
                <a:defRPr/>
              </a:pPr>
              <a:t>110</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build="p"/>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custDataLst>
              <p:tags r:id="rId2"/>
            </p:custDataLst>
          </p:nvPr>
        </p:nvSpPr>
        <p:spPr>
          <a:xfrm>
            <a:off x="381000" y="294121"/>
            <a:ext cx="7772400" cy="1143000"/>
          </a:xfrm>
        </p:spPr>
        <p:txBody>
          <a:bodyPr/>
          <a:lstStyle/>
          <a:p>
            <a:pPr eaLnBrk="1" hangingPunct="1"/>
            <a:r>
              <a:rPr lang="en-GB" altLang="en-US" sz="4000" dirty="0">
                <a:latin typeface="+mn-lt"/>
                <a:cs typeface="Arial" panose="020B0604020202020204" pitchFamily="34" charset="0"/>
              </a:rPr>
              <a:t>Recap</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660400" y="1600201"/>
                <a:ext cx="11239500" cy="4525963"/>
              </a:xfrm>
            </p:spPr>
            <p:txBody>
              <a:bodyPr/>
              <a:lstStyle/>
              <a:p>
                <a:pPr lvl="1" eaLnBrk="1" hangingPunct="1">
                  <a:spcBef>
                    <a:spcPct val="50000"/>
                  </a:spcBef>
                  <a:buFont typeface="Arial" panose="020B0604020202020204" pitchFamily="34" charset="0"/>
                  <a:buChar char="•"/>
                </a:pPr>
                <a:r>
                  <a:rPr lang="en-US" altLang="en-US" sz="2400" dirty="0">
                    <a:cs typeface="Arial" panose="020B0604020202020204" pitchFamily="34" charset="0"/>
                  </a:rPr>
                  <a:t>Density estimates will vary between (hypothetical) duplicate surveys</a:t>
                </a:r>
              </a:p>
              <a:p>
                <a:pPr lvl="1" eaLnBrk="1" hangingPunct="1">
                  <a:spcBef>
                    <a:spcPct val="50000"/>
                  </a:spcBef>
                  <a:buFont typeface="Arial" panose="020B0604020202020204" pitchFamily="34" charset="0"/>
                  <a:buChar char="•"/>
                </a:pPr>
                <a:r>
                  <a:rPr lang="en-US" altLang="en-US" sz="2400" dirty="0">
                    <a:cs typeface="Arial" panose="020B0604020202020204" pitchFamily="34" charset="0"/>
                  </a:rPr>
                  <a:t>Density estimators with low bias and low variance are more reliable, since individual estimates are more likely to be close to the truth</a:t>
                </a:r>
              </a:p>
              <a:p>
                <a:pPr lvl="1" eaLnBrk="1" hangingPunct="1">
                  <a:spcBef>
                    <a:spcPct val="50000"/>
                  </a:spcBef>
                  <a:buFont typeface="Arial" panose="020B0604020202020204" pitchFamily="34" charset="0"/>
                  <a:buChar char="•"/>
                </a:pPr>
                <a:r>
                  <a:rPr lang="en-US" altLang="en-US" sz="2400" dirty="0">
                    <a:cs typeface="Arial" panose="020B0604020202020204" pitchFamily="34" charset="0"/>
                  </a:rPr>
                  <a:t>High variance in the encounter rate and the fitted detection function will lead to high variance in </a:t>
                </a:r>
                <a14:m>
                  <m:oMath xmlns:m="http://schemas.openxmlformats.org/officeDocument/2006/math">
                    <m:acc>
                      <m:accPr>
                        <m:chr m:val="̂"/>
                        <m:ctrlPr>
                          <a:rPr lang="en-US" altLang="en-US" sz="240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𝐷</m:t>
                        </m:r>
                      </m:e>
                    </m:acc>
                  </m:oMath>
                </a14:m>
                <a:endParaRPr lang="en-US" altLang="en-US" sz="2400" dirty="0">
                  <a:cs typeface="Arial" panose="020B0604020202020204" pitchFamily="34" charset="0"/>
                </a:endParaRPr>
              </a:p>
              <a:p>
                <a:pPr lvl="1" eaLnBrk="1" hangingPunct="1">
                  <a:spcBef>
                    <a:spcPct val="50000"/>
                  </a:spcBef>
                  <a:buFont typeface="Arial" panose="020B0604020202020204" pitchFamily="34" charset="0"/>
                  <a:buChar char="•"/>
                </a:pPr>
                <a:r>
                  <a:rPr lang="en-US" altLang="en-US" sz="2400" dirty="0">
                    <a:cs typeface="Arial" panose="020B0604020202020204" pitchFamily="34" charset="0"/>
                  </a:rPr>
                  <a:t>Good survey design can help to lower the variance of  </a:t>
                </a:r>
                <a14:m>
                  <m:oMath xmlns:m="http://schemas.openxmlformats.org/officeDocument/2006/math">
                    <m:acc>
                      <m:accPr>
                        <m:chr m:val="̂"/>
                        <m:ctrlPr>
                          <a:rPr lang="en-US" altLang="en-US" sz="240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𝐷</m:t>
                        </m:r>
                      </m:e>
                    </m:acc>
                  </m:oMath>
                </a14:m>
                <a:r>
                  <a:rPr lang="en-US" altLang="en-US" sz="2400" dirty="0">
                    <a:cs typeface="Arial" panose="020B0604020202020204" pitchFamily="34" charset="0"/>
                  </a:rPr>
                  <a:t> by reducing encounter rate variance</a:t>
                </a: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660400" y="1600201"/>
                <a:ext cx="11239500" cy="4525963"/>
              </a:xfrm>
              <a:blipFill>
                <a:blip r:embed="rId5"/>
                <a:stretch>
                  <a:fillRect l="-651" t="-2291"/>
                </a:stretch>
              </a:blipFill>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DC96A38D-4F52-4E36-9754-E86B15F2A928}"/>
              </a:ext>
            </a:extLst>
          </p:cNvPr>
          <p:cNvSpPr>
            <a:spLocks noGrp="1"/>
          </p:cNvSpPr>
          <p:nvPr>
            <p:ph type="sldNum" sz="quarter" idx="12"/>
          </p:nvPr>
        </p:nvSpPr>
        <p:spPr/>
        <p:txBody>
          <a:bodyPr/>
          <a:lstStyle/>
          <a:p>
            <a:pPr>
              <a:defRPr/>
            </a:pPr>
            <a:fld id="{B59E928D-B85A-4D0A-9391-33FBD2C5AC9A}" type="slidenum">
              <a:rPr lang="en-GB" altLang="en-US" smtClean="0"/>
              <a:pPr>
                <a:defRPr/>
              </a:pPr>
              <a:t>111</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Title 1"/>
          <p:cNvSpPr>
            <a:spLocks noGrp="1"/>
          </p:cNvSpPr>
          <p:nvPr>
            <p:ph type="title"/>
            <p:custDataLst>
              <p:tags r:id="rId2"/>
            </p:custDataLst>
          </p:nvPr>
        </p:nvSpPr>
        <p:spPr>
          <a:xfrm>
            <a:off x="223982" y="266411"/>
            <a:ext cx="7772400" cy="1143000"/>
          </a:xfrm>
        </p:spPr>
        <p:txBody>
          <a:bodyPr/>
          <a:lstStyle/>
          <a:p>
            <a:pPr eaLnBrk="1" hangingPunct="1"/>
            <a:r>
              <a:rPr lang="en-GB" altLang="en-US" sz="4000" dirty="0">
                <a:latin typeface="+mn-lt"/>
                <a:cs typeface="Arial" panose="020B0604020202020204" pitchFamily="34" charset="0"/>
              </a:rPr>
              <a:t>Estimating variance</a:t>
            </a:r>
          </a:p>
        </p:txBody>
      </p:sp>
      <p:sp>
        <p:nvSpPr>
          <p:cNvPr id="5" name="Content Placeholder 2"/>
          <p:cNvSpPr>
            <a:spLocks noGrp="1"/>
          </p:cNvSpPr>
          <p:nvPr>
            <p:ph idx="1"/>
          </p:nvPr>
        </p:nvSpPr>
        <p:spPr>
          <a:xfrm>
            <a:off x="438411" y="1600201"/>
            <a:ext cx="10985326" cy="4525963"/>
          </a:xfrm>
        </p:spPr>
        <p:txBody>
          <a:bodyPr/>
          <a:lstStyle/>
          <a:p>
            <a:pPr eaLnBrk="1" hangingPunct="1">
              <a:spcBef>
                <a:spcPct val="50000"/>
              </a:spcBef>
              <a:buFont typeface="Arial" panose="020B0604020202020204" pitchFamily="34" charset="0"/>
              <a:buChar char="•"/>
            </a:pPr>
            <a:r>
              <a:rPr lang="en-US" altLang="en-US" sz="2800" dirty="0">
                <a:cs typeface="Arial" panose="020B0604020202020204" pitchFamily="34" charset="0"/>
              </a:rPr>
              <a:t>So how do we </a:t>
            </a:r>
            <a:r>
              <a:rPr lang="en-US" altLang="en-US" sz="2800" b="1" dirty="0">
                <a:solidFill>
                  <a:srgbClr val="0070C0"/>
                </a:solidFill>
                <a:cs typeface="Arial" panose="020B0604020202020204" pitchFamily="34" charset="0"/>
              </a:rPr>
              <a:t>measure</a:t>
            </a:r>
            <a:r>
              <a:rPr lang="en-US" altLang="en-US" sz="2800" dirty="0">
                <a:cs typeface="Arial" panose="020B0604020202020204" pitchFamily="34" charset="0"/>
              </a:rPr>
              <a:t> the variance?</a:t>
            </a:r>
            <a:endParaRPr lang="pt-PT" altLang="en-US" sz="2400" dirty="0">
              <a:cs typeface="Arial" panose="020B0604020202020204" pitchFamily="34" charset="0"/>
            </a:endParaRPr>
          </a:p>
          <a:p>
            <a:pPr eaLnBrk="1" hangingPunct="1">
              <a:spcBef>
                <a:spcPct val="50000"/>
              </a:spcBef>
              <a:buFont typeface="Arial" panose="020B0604020202020204" pitchFamily="34" charset="0"/>
              <a:buChar char="•"/>
            </a:pPr>
            <a:r>
              <a:rPr lang="en-US" altLang="en-US" sz="2800" dirty="0">
                <a:cs typeface="Arial" panose="020B0604020202020204" pitchFamily="34" charset="0"/>
              </a:rPr>
              <a:t>In reality we rarely know the true variance of our estimator, and we can’t carry out 1000s of real surveys…</a:t>
            </a:r>
          </a:p>
          <a:p>
            <a:pPr eaLnBrk="1" hangingPunct="1">
              <a:spcBef>
                <a:spcPct val="50000"/>
              </a:spcBef>
              <a:buFont typeface="Arial" panose="020B0604020202020204" pitchFamily="34" charset="0"/>
              <a:buChar char="•"/>
            </a:pPr>
            <a:r>
              <a:rPr lang="en-US" altLang="en-US" sz="2800" dirty="0">
                <a:cs typeface="Arial" panose="020B0604020202020204" pitchFamily="34" charset="0"/>
              </a:rPr>
              <a:t>What we need to do is </a:t>
            </a:r>
            <a:r>
              <a:rPr lang="en-US" altLang="en-US" sz="2800" b="1" dirty="0">
                <a:solidFill>
                  <a:srgbClr val="0070C0"/>
                </a:solidFill>
                <a:cs typeface="Arial" panose="020B0604020202020204" pitchFamily="34" charset="0"/>
              </a:rPr>
              <a:t>estimate</a:t>
            </a:r>
            <a:r>
              <a:rPr lang="en-US" altLang="en-US" sz="2800" dirty="0">
                <a:cs typeface="Arial" panose="020B0604020202020204" pitchFamily="34" charset="0"/>
              </a:rPr>
              <a:t> the variance using the data from a single survey</a:t>
            </a:r>
          </a:p>
          <a:p>
            <a:pPr eaLnBrk="1" hangingPunct="1">
              <a:spcBef>
                <a:spcPct val="50000"/>
              </a:spcBef>
              <a:buFont typeface="Arial" panose="020B0604020202020204" pitchFamily="34" charset="0"/>
              <a:buChar char="•"/>
            </a:pPr>
            <a:r>
              <a:rPr lang="en-US" altLang="en-US" sz="2800" dirty="0">
                <a:cs typeface="Arial" panose="020B0604020202020204" pitchFamily="34" charset="0"/>
              </a:rPr>
              <a:t>Two methods:</a:t>
            </a:r>
          </a:p>
          <a:p>
            <a:pPr lvl="1" eaLnBrk="1" hangingPunct="1">
              <a:spcBef>
                <a:spcPct val="50000"/>
              </a:spcBef>
              <a:buFont typeface="Arial" panose="020B0604020202020204" pitchFamily="34" charset="0"/>
              <a:buChar char="•"/>
            </a:pPr>
            <a:r>
              <a:rPr lang="en-US" altLang="en-US" sz="2400" dirty="0">
                <a:cs typeface="Arial" panose="020B0604020202020204" pitchFamily="34" charset="0"/>
              </a:rPr>
              <a:t>Analytic</a:t>
            </a:r>
          </a:p>
          <a:p>
            <a:pPr lvl="1" eaLnBrk="1" hangingPunct="1">
              <a:spcBef>
                <a:spcPct val="50000"/>
              </a:spcBef>
              <a:buFont typeface="Arial" panose="020B0604020202020204" pitchFamily="34" charset="0"/>
              <a:buChar char="•"/>
            </a:pPr>
            <a:r>
              <a:rPr lang="en-US" altLang="en-US" sz="2400" dirty="0">
                <a:cs typeface="Arial" panose="020B0604020202020204" pitchFamily="34" charset="0"/>
              </a:rPr>
              <a:t>Bootstrap</a:t>
            </a:r>
            <a:endParaRPr lang="pt-PT" altLang="en-US" sz="2400" dirty="0">
              <a:cs typeface="Arial" panose="020B0604020202020204" pitchFamily="34" charset="0"/>
            </a:endParaRPr>
          </a:p>
        </p:txBody>
      </p:sp>
      <p:sp>
        <p:nvSpPr>
          <p:cNvPr id="2" name="Slide Number Placeholder 1">
            <a:extLst>
              <a:ext uri="{FF2B5EF4-FFF2-40B4-BE49-F238E27FC236}">
                <a16:creationId xmlns:a16="http://schemas.microsoft.com/office/drawing/2014/main" id="{4A435085-7EE1-4CA2-9C5E-3445A97CEFDD}"/>
              </a:ext>
            </a:extLst>
          </p:cNvPr>
          <p:cNvSpPr>
            <a:spLocks noGrp="1"/>
          </p:cNvSpPr>
          <p:nvPr>
            <p:ph type="sldNum" sz="quarter" idx="12"/>
          </p:nvPr>
        </p:nvSpPr>
        <p:spPr/>
        <p:txBody>
          <a:bodyPr/>
          <a:lstStyle/>
          <a:p>
            <a:pPr>
              <a:defRPr/>
            </a:pPr>
            <a:fld id="{B59E928D-B85A-4D0A-9391-33FBD2C5AC9A}" type="slidenum">
              <a:rPr lang="en-GB" altLang="en-US" smtClean="0"/>
              <a:pPr>
                <a:defRPr/>
              </a:pPr>
              <a:t>112</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custDataLst>
              <p:tags r:id="rId2"/>
            </p:custDataLst>
          </p:nvPr>
        </p:nvSpPr>
        <p:spPr>
          <a:xfrm>
            <a:off x="2209800" y="257175"/>
            <a:ext cx="7772400" cy="1143000"/>
          </a:xfrm>
        </p:spPr>
        <p:txBody>
          <a:bodyPr/>
          <a:lstStyle/>
          <a:p>
            <a:pPr eaLnBrk="1" hangingPunct="1"/>
            <a:r>
              <a:rPr lang="en-GB" altLang="en-US" sz="4000" dirty="0">
                <a:latin typeface="+mn-lt"/>
                <a:cs typeface="Arial" panose="020B0604020202020204" pitchFamily="34" charset="0"/>
              </a:rPr>
              <a:t>Estimating variance – Analytic</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112734" y="1600201"/>
                <a:ext cx="11586576" cy="4525963"/>
              </a:xfrm>
            </p:spPr>
            <p:txBody>
              <a:bodyPr/>
              <a:lstStyle/>
              <a:p>
                <a:pPr marL="514350" indent="-457200" eaLnBrk="1" hangingPunct="1">
                  <a:spcBef>
                    <a:spcPct val="50000"/>
                  </a:spcBef>
                </a:pPr>
                <a:r>
                  <a:rPr lang="pt-PT" altLang="en-US" sz="2800" dirty="0">
                    <a:cs typeface="Arial" panose="020B0604020202020204" pitchFamily="34" charset="0"/>
                  </a:rPr>
                  <a:t>We can describe the relationship between the variance of     and the variance of its components more formally using a useful approximation known as the </a:t>
                </a:r>
                <a:r>
                  <a:rPr lang="pt-PT" altLang="en-US" sz="2800" b="1" dirty="0">
                    <a:solidFill>
                      <a:srgbClr val="0070C0"/>
                    </a:solidFill>
                    <a:cs typeface="Arial" panose="020B0604020202020204" pitchFamily="34" charset="0"/>
                  </a:rPr>
                  <a:t>Delta method</a:t>
                </a:r>
              </a:p>
              <a:p>
                <a:pPr marL="2222910" lvl="8" indent="-457200">
                  <a:spcBef>
                    <a:spcPct val="50000"/>
                  </a:spcBef>
                </a:pPr>
                <a14:m>
                  <m:oMath xmlns:m="http://schemas.openxmlformats.org/officeDocument/2006/math">
                    <m:sSup>
                      <m:sSupPr>
                        <m:ctrlPr>
                          <a:rPr lang="en-GB" altLang="en-US" sz="3200" b="0" i="1" smtClean="0">
                            <a:solidFill>
                              <a:schemeClr val="tx1"/>
                            </a:solidFill>
                            <a:latin typeface="Cambria Math" panose="02040503050406030204" pitchFamily="18" charset="0"/>
                            <a:cs typeface="Arial" panose="020B0604020202020204" pitchFamily="34" charset="0"/>
                          </a:rPr>
                        </m:ctrlPr>
                      </m:sSupPr>
                      <m:e>
                        <m:d>
                          <m:dPr>
                            <m:begChr m:val="{"/>
                            <m:endChr m:val="}"/>
                            <m:ctrlPr>
                              <a:rPr lang="en-GB" altLang="en-US" sz="3200" b="0" i="1" smtClean="0">
                                <a:solidFill>
                                  <a:schemeClr val="tx1"/>
                                </a:solidFill>
                                <a:latin typeface="Cambria Math" panose="02040503050406030204" pitchFamily="18" charset="0"/>
                                <a:cs typeface="Arial" panose="020B0604020202020204" pitchFamily="34" charset="0"/>
                              </a:rPr>
                            </m:ctrlPr>
                          </m:dPr>
                          <m:e>
                            <m:r>
                              <a:rPr lang="en-GB" altLang="en-US" sz="3200" i="1">
                                <a:solidFill>
                                  <a:schemeClr val="tx1"/>
                                </a:solidFill>
                                <a:latin typeface="Cambria Math" panose="02040503050406030204" pitchFamily="18" charset="0"/>
                                <a:cs typeface="Arial" panose="020B0604020202020204" pitchFamily="34" charset="0"/>
                              </a:rPr>
                              <m:t>𝑐𝑣</m:t>
                            </m:r>
                            <m:d>
                              <m:dPr>
                                <m:ctrlPr>
                                  <a:rPr lang="en-GB" altLang="en-US" sz="3200" i="1">
                                    <a:solidFill>
                                      <a:schemeClr val="tx1"/>
                                    </a:solidFill>
                                    <a:latin typeface="Cambria Math" panose="02040503050406030204" pitchFamily="18" charset="0"/>
                                    <a:cs typeface="Arial" panose="020B0604020202020204" pitchFamily="34" charset="0"/>
                                  </a:rPr>
                                </m:ctrlPr>
                              </m:dPr>
                              <m:e>
                                <m:acc>
                                  <m:accPr>
                                    <m:chr m:val="̂"/>
                                    <m:ctrlPr>
                                      <a:rPr lang="en-GB" altLang="en-US" sz="3200" i="1">
                                        <a:solidFill>
                                          <a:schemeClr val="tx1"/>
                                        </a:solidFill>
                                        <a:latin typeface="Cambria Math" panose="02040503050406030204" pitchFamily="18" charset="0"/>
                                        <a:cs typeface="Arial" panose="020B0604020202020204" pitchFamily="34" charset="0"/>
                                      </a:rPr>
                                    </m:ctrlPr>
                                  </m:accPr>
                                  <m:e>
                                    <m:r>
                                      <a:rPr lang="en-GB" altLang="en-US" sz="3200" i="1">
                                        <a:solidFill>
                                          <a:schemeClr val="tx1"/>
                                        </a:solidFill>
                                        <a:latin typeface="Cambria Math" panose="02040503050406030204" pitchFamily="18" charset="0"/>
                                        <a:cs typeface="Arial" panose="020B0604020202020204" pitchFamily="34" charset="0"/>
                                      </a:rPr>
                                      <m:t>𝐷</m:t>
                                    </m:r>
                                  </m:e>
                                </m:acc>
                              </m:e>
                            </m:d>
                          </m:e>
                        </m:d>
                      </m:e>
                      <m:sup>
                        <m:r>
                          <a:rPr lang="en-GB" altLang="en-US" sz="3200" b="0" i="1" smtClean="0">
                            <a:solidFill>
                              <a:schemeClr val="tx1"/>
                            </a:solidFill>
                            <a:latin typeface="Cambria Math" panose="02040503050406030204" pitchFamily="18" charset="0"/>
                            <a:cs typeface="Arial" panose="020B0604020202020204" pitchFamily="34" charset="0"/>
                          </a:rPr>
                          <m:t>2</m:t>
                        </m:r>
                      </m:sup>
                    </m:sSup>
                    <m:r>
                      <a:rPr lang="en-GB" altLang="en-US" sz="3200" b="0" i="1">
                        <a:solidFill>
                          <a:schemeClr val="tx1"/>
                        </a:solidFill>
                        <a:latin typeface="Cambria Math" panose="02040503050406030204" pitchFamily="18" charset="0"/>
                        <a:cs typeface="Arial" panose="020B0604020202020204" pitchFamily="34" charset="0"/>
                      </a:rPr>
                      <m:t>= </m:t>
                    </m:r>
                    <m:sSup>
                      <m:sSupPr>
                        <m:ctrlPr>
                          <a:rPr lang="en-GB" altLang="en-US" sz="3200" i="1">
                            <a:solidFill>
                              <a:schemeClr val="tx1"/>
                            </a:solidFill>
                            <a:latin typeface="Cambria Math" panose="02040503050406030204" pitchFamily="18" charset="0"/>
                            <a:cs typeface="Arial" panose="020B0604020202020204" pitchFamily="34" charset="0"/>
                          </a:rPr>
                        </m:ctrlPr>
                      </m:sSupPr>
                      <m:e>
                        <m:d>
                          <m:dPr>
                            <m:begChr m:val="{"/>
                            <m:endChr m:val="}"/>
                            <m:ctrlPr>
                              <a:rPr lang="en-GB" altLang="en-US" sz="3200" i="1">
                                <a:solidFill>
                                  <a:schemeClr val="tx1"/>
                                </a:solidFill>
                                <a:latin typeface="Cambria Math" panose="02040503050406030204" pitchFamily="18" charset="0"/>
                                <a:cs typeface="Arial" panose="020B0604020202020204" pitchFamily="34" charset="0"/>
                              </a:rPr>
                            </m:ctrlPr>
                          </m:dPr>
                          <m:e>
                            <m:r>
                              <a:rPr lang="en-GB" altLang="en-US" sz="3200" i="1">
                                <a:solidFill>
                                  <a:schemeClr val="tx1"/>
                                </a:solidFill>
                                <a:latin typeface="Cambria Math" panose="02040503050406030204" pitchFamily="18" charset="0"/>
                                <a:cs typeface="Arial" panose="020B0604020202020204" pitchFamily="34" charset="0"/>
                              </a:rPr>
                              <m:t>𝑐𝑣</m:t>
                            </m:r>
                            <m:d>
                              <m:dPr>
                                <m:ctrlPr>
                                  <a:rPr lang="en-GB" altLang="en-US" sz="3200" i="1">
                                    <a:solidFill>
                                      <a:schemeClr val="tx1"/>
                                    </a:solidFill>
                                    <a:latin typeface="Cambria Math" panose="02040503050406030204" pitchFamily="18" charset="0"/>
                                    <a:cs typeface="Arial" panose="020B0604020202020204" pitchFamily="34" charset="0"/>
                                  </a:rPr>
                                </m:ctrlPr>
                              </m:dPr>
                              <m:e>
                                <m:f>
                                  <m:fPr>
                                    <m:ctrlPr>
                                      <a:rPr lang="en-GB" altLang="en-US" sz="3200" i="1">
                                        <a:solidFill>
                                          <a:schemeClr val="tx1"/>
                                        </a:solidFill>
                                        <a:latin typeface="Cambria Math" panose="02040503050406030204" pitchFamily="18" charset="0"/>
                                        <a:cs typeface="Arial" panose="020B0604020202020204" pitchFamily="34" charset="0"/>
                                      </a:rPr>
                                    </m:ctrlPr>
                                  </m:fPr>
                                  <m:num>
                                    <m:r>
                                      <a:rPr lang="en-GB" altLang="en-US" sz="3200" i="1">
                                        <a:solidFill>
                                          <a:schemeClr val="tx1"/>
                                        </a:solidFill>
                                        <a:latin typeface="Cambria Math" panose="02040503050406030204" pitchFamily="18" charset="0"/>
                                        <a:cs typeface="Arial" panose="020B0604020202020204" pitchFamily="34" charset="0"/>
                                      </a:rPr>
                                      <m:t>𝑛</m:t>
                                    </m:r>
                                  </m:num>
                                  <m:den>
                                    <m:r>
                                      <a:rPr lang="en-GB" altLang="en-US" sz="3200" i="1">
                                        <a:solidFill>
                                          <a:schemeClr val="tx1"/>
                                        </a:solidFill>
                                        <a:latin typeface="Cambria Math" panose="02040503050406030204" pitchFamily="18" charset="0"/>
                                        <a:cs typeface="Arial" panose="020B0604020202020204" pitchFamily="34" charset="0"/>
                                      </a:rPr>
                                      <m:t>𝐿</m:t>
                                    </m:r>
                                  </m:den>
                                </m:f>
                              </m:e>
                            </m:d>
                          </m:e>
                        </m:d>
                      </m:e>
                      <m:sup>
                        <m:r>
                          <a:rPr lang="en-GB" altLang="en-US" sz="3200" i="1">
                            <a:solidFill>
                              <a:schemeClr val="tx1"/>
                            </a:solidFill>
                            <a:latin typeface="Cambria Math" panose="02040503050406030204" pitchFamily="18" charset="0"/>
                            <a:cs typeface="Arial" panose="020B0604020202020204" pitchFamily="34" charset="0"/>
                          </a:rPr>
                          <m:t>2</m:t>
                        </m:r>
                      </m:sup>
                    </m:sSup>
                    <m:r>
                      <a:rPr lang="en-GB" altLang="en-US" sz="3200" b="0" i="1">
                        <a:solidFill>
                          <a:schemeClr val="tx1"/>
                        </a:solidFill>
                        <a:latin typeface="Cambria Math" panose="02040503050406030204" pitchFamily="18" charset="0"/>
                        <a:cs typeface="Arial" panose="020B0604020202020204" pitchFamily="34" charset="0"/>
                      </a:rPr>
                      <m:t>+</m:t>
                    </m:r>
                    <m:sSup>
                      <m:sSupPr>
                        <m:ctrlPr>
                          <a:rPr lang="en-GB" altLang="en-US" sz="3200" i="1">
                            <a:solidFill>
                              <a:schemeClr val="tx1"/>
                            </a:solidFill>
                            <a:latin typeface="Cambria Math" panose="02040503050406030204" pitchFamily="18" charset="0"/>
                            <a:cs typeface="Arial" panose="020B0604020202020204" pitchFamily="34" charset="0"/>
                          </a:rPr>
                        </m:ctrlPr>
                      </m:sSupPr>
                      <m:e>
                        <m:d>
                          <m:dPr>
                            <m:begChr m:val="{"/>
                            <m:endChr m:val="}"/>
                            <m:ctrlPr>
                              <a:rPr lang="en-GB" altLang="en-US" sz="3200" i="1">
                                <a:solidFill>
                                  <a:schemeClr val="tx1"/>
                                </a:solidFill>
                                <a:latin typeface="Cambria Math" panose="02040503050406030204" pitchFamily="18" charset="0"/>
                                <a:cs typeface="Arial" panose="020B0604020202020204" pitchFamily="34" charset="0"/>
                              </a:rPr>
                            </m:ctrlPr>
                          </m:dPr>
                          <m:e>
                            <m:r>
                              <a:rPr lang="en-GB" altLang="en-US" sz="3200" i="1">
                                <a:solidFill>
                                  <a:schemeClr val="tx1"/>
                                </a:solidFill>
                                <a:latin typeface="Cambria Math" panose="02040503050406030204" pitchFamily="18" charset="0"/>
                                <a:cs typeface="Arial" panose="020B0604020202020204" pitchFamily="34" charset="0"/>
                              </a:rPr>
                              <m:t>𝑐𝑣</m:t>
                            </m:r>
                            <m:d>
                              <m:dPr>
                                <m:ctrlPr>
                                  <a:rPr lang="en-GB" altLang="en-US" sz="3200" i="1">
                                    <a:solidFill>
                                      <a:schemeClr val="tx1"/>
                                    </a:solidFill>
                                    <a:latin typeface="Cambria Math" panose="02040503050406030204" pitchFamily="18" charset="0"/>
                                    <a:cs typeface="Arial" panose="020B0604020202020204" pitchFamily="34" charset="0"/>
                                  </a:rPr>
                                </m:ctrlPr>
                              </m:dPr>
                              <m:e>
                                <m:sSub>
                                  <m:sSubPr>
                                    <m:ctrlPr>
                                      <a:rPr lang="en-GB" altLang="en-US" sz="3200" i="1">
                                        <a:solidFill>
                                          <a:schemeClr val="tx1"/>
                                        </a:solidFill>
                                        <a:latin typeface="Cambria Math" panose="02040503050406030204" pitchFamily="18" charset="0"/>
                                        <a:cs typeface="Arial" panose="020B0604020202020204" pitchFamily="34" charset="0"/>
                                      </a:rPr>
                                    </m:ctrlPr>
                                  </m:sSubPr>
                                  <m:e>
                                    <m:acc>
                                      <m:accPr>
                                        <m:chr m:val="̂"/>
                                        <m:ctrlPr>
                                          <a:rPr lang="en-GB" altLang="en-US" sz="3200" i="1">
                                            <a:solidFill>
                                              <a:schemeClr val="tx1"/>
                                            </a:solidFill>
                                            <a:latin typeface="Cambria Math" panose="02040503050406030204" pitchFamily="18" charset="0"/>
                                            <a:cs typeface="Arial" panose="020B0604020202020204" pitchFamily="34" charset="0"/>
                                          </a:rPr>
                                        </m:ctrlPr>
                                      </m:accPr>
                                      <m:e>
                                        <m:r>
                                          <a:rPr lang="en-GB" altLang="en-US" sz="3200" i="1">
                                            <a:solidFill>
                                              <a:schemeClr val="tx1"/>
                                            </a:solidFill>
                                            <a:latin typeface="Cambria Math" panose="02040503050406030204" pitchFamily="18" charset="0"/>
                                            <a:cs typeface="Arial" panose="020B0604020202020204" pitchFamily="34" charset="0"/>
                                          </a:rPr>
                                          <m:t>𝑃</m:t>
                                        </m:r>
                                      </m:e>
                                    </m:acc>
                                  </m:e>
                                  <m:sub>
                                    <m:r>
                                      <a:rPr lang="en-GB" altLang="en-US" sz="3200" i="1">
                                        <a:solidFill>
                                          <a:schemeClr val="tx1"/>
                                        </a:solidFill>
                                        <a:latin typeface="Cambria Math" panose="02040503050406030204" pitchFamily="18" charset="0"/>
                                        <a:cs typeface="Arial" panose="020B0604020202020204" pitchFamily="34" charset="0"/>
                                      </a:rPr>
                                      <m:t>𝑎</m:t>
                                    </m:r>
                                  </m:sub>
                                </m:sSub>
                              </m:e>
                            </m:d>
                          </m:e>
                        </m:d>
                      </m:e>
                      <m:sup>
                        <m:r>
                          <a:rPr lang="en-GB" altLang="en-US" sz="3200" i="1">
                            <a:solidFill>
                              <a:schemeClr val="tx1"/>
                            </a:solidFill>
                            <a:latin typeface="Cambria Math" panose="02040503050406030204" pitchFamily="18" charset="0"/>
                            <a:cs typeface="Arial" panose="020B0604020202020204" pitchFamily="34" charset="0"/>
                          </a:rPr>
                          <m:t>2</m:t>
                        </m:r>
                      </m:sup>
                    </m:sSup>
                  </m:oMath>
                </a14:m>
                <a:endParaRPr lang="pt-PT" altLang="en-US" sz="3200" dirty="0">
                  <a:cs typeface="Arial" panose="020B0604020202020204" pitchFamily="34" charset="0"/>
                </a:endParaRPr>
              </a:p>
              <a:p>
                <a:pPr marL="57150" indent="0" eaLnBrk="1" hangingPunct="1">
                  <a:spcBef>
                    <a:spcPct val="50000"/>
                  </a:spcBef>
                  <a:buNone/>
                </a:pPr>
                <a:endParaRPr lang="pt-PT" altLang="en-US" sz="2800" dirty="0">
                  <a:cs typeface="Arial" panose="020B0604020202020204" pitchFamily="34" charset="0"/>
                </a:endParaRPr>
              </a:p>
              <a:p>
                <a:pPr marL="514350" indent="-457200" eaLnBrk="1" hangingPunct="1">
                  <a:spcBef>
                    <a:spcPct val="50000"/>
                  </a:spcBef>
                </a:pPr>
                <a:r>
                  <a:rPr lang="pt-PT" altLang="en-US" sz="2800" dirty="0">
                    <a:cs typeface="Arial" panose="020B0604020202020204" pitchFamily="34" charset="0"/>
                  </a:rPr>
                  <a:t>Rule: when two or more components are multiplied together, </a:t>
                </a:r>
                <a:r>
                  <a:rPr lang="pt-PT" altLang="en-US" sz="2800" b="1" dirty="0">
                    <a:solidFill>
                      <a:srgbClr val="0070C0"/>
                    </a:solidFill>
                    <a:cs typeface="Arial" panose="020B0604020202020204" pitchFamily="34" charset="0"/>
                  </a:rPr>
                  <a:t>squared CVs add</a:t>
                </a: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112734" y="1600201"/>
                <a:ext cx="11586576" cy="4525963"/>
              </a:xfrm>
              <a:blipFill>
                <a:blip r:embed="rId7"/>
                <a:stretch>
                  <a:fillRect t="-2695"/>
                </a:stretch>
              </a:blipFill>
            </p:spPr>
            <p:txBody>
              <a:bodyPr/>
              <a:lstStyle/>
              <a:p>
                <a:r>
                  <a:rPr lang="en-GB">
                    <a:noFill/>
                  </a:rPr>
                  <a:t> </a:t>
                </a:r>
              </a:p>
            </p:txBody>
          </p:sp>
        </mc:Fallback>
      </mc:AlternateContent>
      <p:graphicFrame>
        <p:nvGraphicFramePr>
          <p:cNvPr id="123917" name="Object 6"/>
          <p:cNvGraphicFramePr>
            <a:graphicFrameLocks noChangeAspect="1"/>
          </p:cNvGraphicFramePr>
          <p:nvPr>
            <p:custDataLst>
              <p:tags r:id="rId3"/>
            </p:custDataLst>
          </p:nvPr>
        </p:nvGraphicFramePr>
        <p:xfrm>
          <a:off x="8907318" y="1504614"/>
          <a:ext cx="431800" cy="531812"/>
        </p:xfrm>
        <a:graphic>
          <a:graphicData uri="http://schemas.openxmlformats.org/presentationml/2006/ole">
            <mc:AlternateContent xmlns:mc="http://schemas.openxmlformats.org/markup-compatibility/2006">
              <mc:Choice xmlns:v="urn:schemas-microsoft-com:vml" Requires="v">
                <p:oleObj name="Equation" r:id="rId8" imgW="164957" imgH="203024" progId="Equation.3">
                  <p:embed/>
                </p:oleObj>
              </mc:Choice>
              <mc:Fallback>
                <p:oleObj name="Equation" r:id="rId8" imgW="164957" imgH="203024" progId="Equation.3">
                  <p:embed/>
                  <p:pic>
                    <p:nvPicPr>
                      <p:cNvPr id="123917"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07318" y="1504614"/>
                        <a:ext cx="431800" cy="531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5D7C51E9-BF97-43C6-BE3C-F10A64952B21}"/>
              </a:ext>
            </a:extLst>
          </p:cNvPr>
          <p:cNvSpPr>
            <a:spLocks noGrp="1"/>
          </p:cNvSpPr>
          <p:nvPr>
            <p:ph type="sldNum" sz="quarter" idx="12"/>
          </p:nvPr>
        </p:nvSpPr>
        <p:spPr/>
        <p:txBody>
          <a:bodyPr/>
          <a:lstStyle/>
          <a:p>
            <a:pPr>
              <a:defRPr/>
            </a:pPr>
            <a:fld id="{B59E928D-B85A-4D0A-9391-33FBD2C5AC9A}" type="slidenum">
              <a:rPr lang="en-GB" altLang="en-US" smtClean="0"/>
              <a:pPr>
                <a:defRPr/>
              </a:pPr>
              <a:t>113</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3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4000" dirty="0">
                <a:cs typeface="Arial" panose="020B0604020202020204" pitchFamily="34" charset="0"/>
              </a:rPr>
              <a:t>Estimating variance – Analytic</a:t>
            </a:r>
            <a:endParaRPr lang="en-GB"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pt-PT" altLang="en-US" dirty="0">
                    <a:cs typeface="Arial" panose="020B0604020202020204" pitchFamily="34" charset="0"/>
                  </a:rPr>
                  <a:t>We can check this approximation works using the results of our simulation,</a:t>
                </a:r>
              </a:p>
              <a:p>
                <a14:m>
                  <m:oMath xmlns:m="http://schemas.openxmlformats.org/officeDocument/2006/math">
                    <m:sSup>
                      <m:sSupPr>
                        <m:ctrlPr>
                          <a:rPr lang="en-GB" i="1" smtClean="0">
                            <a:latin typeface="Cambria Math" panose="02040503050406030204" pitchFamily="18" charset="0"/>
                          </a:rPr>
                        </m:ctrlPr>
                      </m:sSupPr>
                      <m:e>
                        <m:d>
                          <m:dPr>
                            <m:begChr m:val="{"/>
                            <m:endChr m:val="}"/>
                            <m:ctrlPr>
                              <a:rPr lang="en-GB" i="1" smtClean="0">
                                <a:latin typeface="Cambria Math" panose="02040503050406030204" pitchFamily="18" charset="0"/>
                              </a:rPr>
                            </m:ctrlPr>
                          </m:dPr>
                          <m:e>
                            <m:r>
                              <a:rPr lang="en-GB" b="0" i="1" smtClean="0">
                                <a:latin typeface="Cambria Math" panose="02040503050406030204" pitchFamily="18" charset="0"/>
                              </a:rPr>
                              <m:t>𝑐𝑣</m:t>
                            </m:r>
                            <m:r>
                              <a:rPr lang="en-GB" b="0" i="1" smtClean="0">
                                <a:latin typeface="Cambria Math" panose="02040503050406030204" pitchFamily="18" charset="0"/>
                              </a:rPr>
                              <m:t>(</m:t>
                            </m:r>
                            <m:acc>
                              <m:accPr>
                                <m:chr m:val="̂"/>
                                <m:ctrlPr>
                                  <a:rPr lang="en-GB" b="0" i="1" smtClean="0">
                                    <a:latin typeface="Cambria Math" panose="02040503050406030204" pitchFamily="18" charset="0"/>
                                  </a:rPr>
                                </m:ctrlPr>
                              </m:accPr>
                              <m:e>
                                <m:r>
                                  <a:rPr lang="en-GB" b="0" i="1" smtClean="0">
                                    <a:latin typeface="Cambria Math" panose="02040503050406030204" pitchFamily="18" charset="0"/>
                                  </a:rPr>
                                  <m:t>𝐷</m:t>
                                </m:r>
                              </m:e>
                            </m:acc>
                            <m:r>
                              <a:rPr lang="en-GB" b="0" i="1" smtClean="0">
                                <a:latin typeface="Cambria Math" panose="02040503050406030204" pitchFamily="18" charset="0"/>
                              </a:rPr>
                              <m:t>)</m:t>
                            </m:r>
                          </m:e>
                        </m:d>
                      </m:e>
                      <m:sup>
                        <m:r>
                          <a:rPr lang="en-GB" b="0" i="1" smtClean="0">
                            <a:latin typeface="Cambria Math" panose="02040503050406030204" pitchFamily="18" charset="0"/>
                          </a:rPr>
                          <m:t>2</m:t>
                        </m:r>
                      </m:sup>
                    </m:sSup>
                    <m:r>
                      <a:rPr lang="en-GB" b="0" i="1" smtClean="0">
                        <a:latin typeface="Cambria Math" panose="02040503050406030204" pitchFamily="18" charset="0"/>
                      </a:rPr>
                      <m:t>= </m:t>
                    </m:r>
                    <m:sSup>
                      <m:sSupPr>
                        <m:ctrlPr>
                          <a:rPr lang="en-GB" b="0" i="1" smtClean="0">
                            <a:latin typeface="Cambria Math" panose="02040503050406030204" pitchFamily="18" charset="0"/>
                          </a:rPr>
                        </m:ctrlPr>
                      </m:sSupPr>
                      <m:e>
                        <m:r>
                          <a:rPr lang="en-GB" b="0" i="1" smtClean="0">
                            <a:latin typeface="Cambria Math" panose="02040503050406030204" pitchFamily="18" charset="0"/>
                          </a:rPr>
                          <m:t>0.1125</m:t>
                        </m:r>
                      </m:e>
                      <m:sup>
                        <m:r>
                          <a:rPr lang="en-GB" b="0" i="1" smtClean="0">
                            <a:latin typeface="Cambria Math" panose="02040503050406030204" pitchFamily="18" charset="0"/>
                          </a:rPr>
                          <m:t>2</m:t>
                        </m:r>
                      </m:sup>
                    </m:sSup>
                    <m:r>
                      <a:rPr lang="en-GB" b="0" i="1" smtClean="0">
                        <a:latin typeface="Cambria Math" panose="02040503050406030204" pitchFamily="18" charset="0"/>
                      </a:rPr>
                      <m:t>=0.01266</m:t>
                    </m:r>
                  </m:oMath>
                </a14:m>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t="-275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776409" y="3249780"/>
                <a:ext cx="7548157" cy="718017"/>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 xmlns:m="http://schemas.openxmlformats.org/officeDocument/2006/math">
                    <m:sSup>
                      <m:sSupPr>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sSupPr>
                      <m:e>
                        <m:d>
                          <m:dPr>
                            <m:begChr m:val="{"/>
                            <m:endChr m:val="}"/>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dPr>
                          <m:e>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𝑐𝑣</m:t>
                            </m:r>
                            <m:d>
                              <m:dPr>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dPr>
                              <m:e>
                                <m:f>
                                  <m:fPr>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fPr>
                                  <m:num>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𝑛</m:t>
                                    </m:r>
                                  </m:num>
                                  <m:den>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𝐿</m:t>
                                    </m:r>
                                  </m:den>
                                </m:f>
                              </m:e>
                            </m:d>
                          </m:e>
                        </m:d>
                      </m:e>
                      <m:sup>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2</m:t>
                        </m:r>
                      </m:sup>
                    </m:sSup>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m:t>
                    </m:r>
                    <m:sSup>
                      <m:sSupPr>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sSupPr>
                      <m:e>
                        <m:d>
                          <m:dPr>
                            <m:begChr m:val="{"/>
                            <m:endChr m:val="}"/>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dPr>
                          <m:e>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𝑐𝑣</m:t>
                            </m:r>
                            <m:d>
                              <m:dPr>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dPr>
                              <m:e>
                                <m:sSub>
                                  <m:sSubPr>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sSubPr>
                                  <m:e>
                                    <m:acc>
                                      <m:accPr>
                                        <m:chr m:val="̂"/>
                                        <m:ctrlP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ctrlPr>
                                      </m:accPr>
                                      <m:e>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𝑃</m:t>
                                        </m:r>
                                      </m:e>
                                    </m:acc>
                                  </m:e>
                                  <m:sub>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𝑎</m:t>
                                    </m:r>
                                  </m:sub>
                                </m:sSub>
                              </m:e>
                            </m:d>
                          </m:e>
                        </m:d>
                      </m:e>
                      <m:sup>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Arial" panose="020B0604020202020204" pitchFamily="34" charset="0"/>
                          </a:rPr>
                          <m:t>2</m:t>
                        </m:r>
                      </m:sup>
                    </m:s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 </m:t>
                    </m:r>
                    <m:sSup>
                      <m:sSupPr>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sSupPr>
                      <m:e>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0.0869</m:t>
                        </m:r>
                      </m:e>
                      <m: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2</m:t>
                        </m:r>
                      </m:sup>
                    </m:s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m:t>
                    </m:r>
                    <m:sSup>
                      <m:sSupPr>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sSupPr>
                      <m:e>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0.0704</m:t>
                        </m:r>
                      </m:e>
                      <m: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2</m:t>
                        </m:r>
                      </m:sup>
                    </m:s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=0.01251</m:t>
                    </m:r>
                  </m:oMath>
                </a14:m>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p>
            </p:txBody>
          </p:sp>
        </mc:Choice>
        <mc:Fallback xmlns="">
          <p:sp>
            <p:nvSpPr>
              <p:cNvPr id="4" name="Rectangle 3"/>
              <p:cNvSpPr>
                <a:spLocks noRot="1" noChangeAspect="1" noMove="1" noResize="1" noEditPoints="1" noAdjustHandles="1" noChangeArrowheads="1" noChangeShapeType="1" noTextEdit="1"/>
              </p:cNvSpPr>
              <p:nvPr/>
            </p:nvSpPr>
            <p:spPr>
              <a:xfrm>
                <a:off x="776409" y="3249780"/>
                <a:ext cx="7548157" cy="71801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776409" y="4218848"/>
                <a:ext cx="10415329" cy="1319913"/>
              </a:xfrm>
              <a:prstGeom prst="rect">
                <a:avLst/>
              </a:prstGeom>
            </p:spPr>
            <p:txBody>
              <a:bodyPr wrap="square">
                <a:spAutoFit/>
              </a:bodyPr>
              <a:lstStyle/>
              <a:p>
                <a:pPr marL="514350" marR="0" lvl="0" indent="-45720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rPr>
                  <a:t>We can rearrange the squared CV to get an estimate of the variance</a:t>
                </a:r>
              </a:p>
              <a:p>
                <a:pPr marL="514350" marR="0" lvl="0" indent="-45720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endParaRPr>
              </a:p>
              <a:p>
                <a:pPr marL="514350" marR="0" lvl="0" indent="-45720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𝑣𝑎𝑟</m:t>
                      </m:r>
                      <m:d>
                        <m:dPr>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dPr>
                        <m:e>
                          <m:acc>
                            <m:accPr>
                              <m:chr m:val="̂"/>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accPr>
                            <m:e>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𝐷</m:t>
                              </m:r>
                            </m:e>
                          </m:acc>
                        </m:e>
                      </m:d>
                      <m:r>
                        <a:rPr kumimoji="0" lang="en-GB" altLang="en-US" sz="2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Arial" panose="020B0604020202020204" pitchFamily="34" charset="0"/>
                        </a:rPr>
                        <m:t>≈</m:t>
                      </m:r>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 </m:t>
                      </m:r>
                      <m:sSup>
                        <m:sSupPr>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sSupPr>
                        <m:e>
                          <m:acc>
                            <m:accPr>
                              <m:chr m:val="̂"/>
                              <m:ctrlP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ctrlPr>
                            </m:accPr>
                            <m:e>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𝐷</m:t>
                              </m:r>
                            </m:e>
                          </m:acc>
                        </m:e>
                        <m: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rPr>
                            <m:t>2</m:t>
                          </m:r>
                        </m:sup>
                      </m:sSup>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panose="020B0604020202020204" pitchFamily="34" charset="0"/>
                        </a:rPr>
                        <m:t>×</m:t>
                      </m:r>
                      <m:sSup>
                        <m:sSupPr>
                          <m:ctrlP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pPr>
                        <m:e>
                          <m:d>
                            <m:dPr>
                              <m:begChr m:val="{"/>
                              <m:endChr m:val="}"/>
                              <m:ctrlP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𝑐𝑣</m:t>
                              </m:r>
                              <m: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acc>
                                <m:accPr>
                                  <m:chr m:val="̂"/>
                                  <m:ctrlP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𝐷</m:t>
                                  </m:r>
                                </m:e>
                              </m:acc>
                              <m: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e>
                          </m:d>
                        </m:e>
                        <m:sup>
                          <m:r>
                            <a:rPr kumimoji="0" lang="en-GB"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sup>
                      </m:sSup>
                    </m:oMath>
                  </m:oMathPara>
                </a14:m>
                <a:endParaRPr kumimoji="0" lang="pt-PT" altLang="en-US" sz="24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776409" y="4218848"/>
                <a:ext cx="10415329" cy="1319913"/>
              </a:xfrm>
              <a:prstGeom prst="rect">
                <a:avLst/>
              </a:prstGeom>
              <a:blipFill>
                <a:blip r:embed="rId4"/>
                <a:stretch>
                  <a:fillRect l="-351" t="-3687"/>
                </a:stretch>
              </a:blipFill>
            </p:spPr>
            <p:txBody>
              <a:bodyPr/>
              <a:lstStyle/>
              <a:p>
                <a:r>
                  <a:rPr lang="en-GB">
                    <a:noFill/>
                  </a:rPr>
                  <a:t> </a:t>
                </a:r>
              </a:p>
            </p:txBody>
          </p:sp>
        </mc:Fallback>
      </mc:AlternateContent>
      <p:sp>
        <p:nvSpPr>
          <p:cNvPr id="6" name="Slide Number Placeholder 5">
            <a:extLst>
              <a:ext uri="{FF2B5EF4-FFF2-40B4-BE49-F238E27FC236}">
                <a16:creationId xmlns:a16="http://schemas.microsoft.com/office/drawing/2014/main" id="{76EEE956-A63A-43B9-939A-9130E178B0FE}"/>
              </a:ext>
            </a:extLst>
          </p:cNvPr>
          <p:cNvSpPr>
            <a:spLocks noGrp="1"/>
          </p:cNvSpPr>
          <p:nvPr>
            <p:ph type="sldNum" sz="quarter" idx="12"/>
          </p:nvPr>
        </p:nvSpPr>
        <p:spPr/>
        <p:txBody>
          <a:bodyPr/>
          <a:lstStyle/>
          <a:p>
            <a:pPr>
              <a:defRPr/>
            </a:pPr>
            <a:fld id="{B59E928D-B85A-4D0A-9391-33FBD2C5AC9A}" type="slidenum">
              <a:rPr lang="en-GB" altLang="en-US" smtClean="0"/>
              <a:pPr>
                <a:defRPr/>
              </a:pPr>
              <a:t>114</a:t>
            </a:fld>
            <a:endParaRPr lang="en-GB" altLang="en-US"/>
          </a:p>
        </p:txBody>
      </p:sp>
    </p:spTree>
    <p:extLst>
      <p:ext uri="{BB962C8B-B14F-4D97-AF65-F5344CB8AC3E}">
        <p14:creationId xmlns:p14="http://schemas.microsoft.com/office/powerpoint/2010/main" val="308535338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Title 1"/>
          <p:cNvSpPr>
            <a:spLocks noGrp="1"/>
          </p:cNvSpPr>
          <p:nvPr>
            <p:ph type="title"/>
            <p:custDataLst>
              <p:tags r:id="rId2"/>
            </p:custDataLst>
          </p:nvPr>
        </p:nvSpPr>
        <p:spPr>
          <a:xfrm>
            <a:off x="175364" y="286641"/>
            <a:ext cx="7772400" cy="1143000"/>
          </a:xfrm>
        </p:spPr>
        <p:txBody>
          <a:bodyPr/>
          <a:lstStyle/>
          <a:p>
            <a:pPr eaLnBrk="1" hangingPunct="1"/>
            <a:r>
              <a:rPr lang="en-GB" altLang="en-US" sz="4000" dirty="0">
                <a:latin typeface="+mn-lt"/>
                <a:cs typeface="Arial" panose="020B0604020202020204" pitchFamily="34" charset="0"/>
              </a:rPr>
              <a:t>Estimating variance – Analytic</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175364" y="1600201"/>
                <a:ext cx="11724362" cy="4525963"/>
              </a:xfrm>
            </p:spPr>
            <p:txBody>
              <a:bodyPr/>
              <a:lstStyle/>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To estimate the variance of </a:t>
                </a:r>
                <a14:m>
                  <m:oMath xmlns:m="http://schemas.openxmlformats.org/officeDocument/2006/math">
                    <m:acc>
                      <m:accPr>
                        <m:chr m:val="̂"/>
                        <m:ctrlPr>
                          <a:rPr lang="pt-PT"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𝐷</m:t>
                        </m:r>
                      </m:e>
                    </m:acc>
                    <m:r>
                      <a:rPr lang="en-GB" altLang="en-US" sz="2800" b="0" i="0" smtClean="0">
                        <a:latin typeface="Cambria Math" panose="02040503050406030204" pitchFamily="18" charset="0"/>
                        <a:cs typeface="Arial" panose="020B0604020202020204" pitchFamily="34" charset="0"/>
                      </a:rPr>
                      <m:t> </m:t>
                    </m:r>
                  </m:oMath>
                </a14:m>
                <a:r>
                  <a:rPr lang="pt-PT" altLang="en-US" sz="2800" dirty="0">
                    <a:cs typeface="Arial" panose="020B0604020202020204" pitchFamily="34" charset="0"/>
                  </a:rPr>
                  <a:t>we need to estimate the squared CVs of the components</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We therefore need estimates for the variances of </a:t>
                </a:r>
                <a14:m>
                  <m:oMath xmlns:m="http://schemas.openxmlformats.org/officeDocument/2006/math">
                    <m:d>
                      <m:dPr>
                        <m:ctrlPr>
                          <a:rPr lang="pt-PT" altLang="en-US" sz="2800" i="1" smtClean="0">
                            <a:latin typeface="Cambria Math" panose="02040503050406030204" pitchFamily="18" charset="0"/>
                            <a:cs typeface="Arial" panose="020B0604020202020204" pitchFamily="34" charset="0"/>
                          </a:rPr>
                        </m:ctrlPr>
                      </m:dPr>
                      <m:e>
                        <m:f>
                          <m:fPr>
                            <m:type m:val="skw"/>
                            <m:ctrlPr>
                              <a:rPr lang="pt-PT" altLang="en-US" sz="280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e>
                    </m:d>
                  </m:oMath>
                </a14:m>
                <a:r>
                  <a:rPr lang="pt-PT" altLang="en-US" sz="2800" dirty="0">
                    <a:cs typeface="Arial" panose="020B0604020202020204" pitchFamily="34" charset="0"/>
                  </a:rPr>
                  <a:t> and </a:t>
                </a:r>
                <a14:m>
                  <m:oMath xmlns:m="http://schemas.openxmlformats.org/officeDocument/2006/math">
                    <m:sSub>
                      <m:sSubPr>
                        <m:ctrlPr>
                          <a:rPr lang="pt-PT" altLang="en-US" sz="2800" i="1" smtClean="0">
                            <a:latin typeface="Cambria Math" panose="02040503050406030204" pitchFamily="18" charset="0"/>
                            <a:cs typeface="Arial" panose="020B0604020202020204" pitchFamily="34" charset="0"/>
                          </a:rPr>
                        </m:ctrlPr>
                      </m:sSubPr>
                      <m:e>
                        <m:acc>
                          <m:accPr>
                            <m:chr m:val="̂"/>
                            <m:ctrlPr>
                              <a:rPr lang="pt-PT"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cs typeface="Arial" panose="020B0604020202020204" pitchFamily="34" charset="0"/>
                          </a:rPr>
                          <m:t>𝑎</m:t>
                        </m:r>
                      </m:sub>
                    </m:sSub>
                  </m:oMath>
                </a14:m>
                <a:endParaRPr lang="pt-PT" altLang="en-US" sz="2800" dirty="0">
                  <a:cs typeface="Arial" panose="020B0604020202020204" pitchFamily="34" charset="0"/>
                </a:endParaRPr>
              </a:p>
              <a:p>
                <a:pPr marL="514350" indent="-457200">
                  <a:spcBef>
                    <a:spcPct val="50000"/>
                  </a:spcBef>
                  <a:buFont typeface="Arial" panose="020B0604020202020204" pitchFamily="34" charset="0"/>
                  <a:buChar char="•"/>
                </a:pPr>
                <a:r>
                  <a:rPr lang="pt-PT" altLang="en-US" sz="2800" dirty="0">
                    <a:cs typeface="Arial" panose="020B0604020202020204" pitchFamily="34" charset="0"/>
                  </a:rPr>
                  <a:t>The variance of </a:t>
                </a:r>
                <a14:m>
                  <m:oMath xmlns:m="http://schemas.openxmlformats.org/officeDocument/2006/math">
                    <m:sSub>
                      <m:sSubPr>
                        <m:ctrlPr>
                          <a:rPr lang="pt-PT" altLang="en-US" sz="2800" i="1">
                            <a:latin typeface="Cambria Math" panose="02040503050406030204" pitchFamily="18" charset="0"/>
                            <a:cs typeface="Arial" panose="020B0604020202020204" pitchFamily="34" charset="0"/>
                          </a:rPr>
                        </m:ctrlPr>
                      </m:sSubPr>
                      <m:e>
                        <m:acc>
                          <m:accPr>
                            <m:chr m:val="̂"/>
                            <m:ctrlPr>
                              <a:rPr lang="pt-PT" altLang="en-US" sz="2800" i="1">
                                <a:latin typeface="Cambria Math" panose="02040503050406030204" pitchFamily="18" charset="0"/>
                                <a:cs typeface="Arial" panose="020B0604020202020204" pitchFamily="34" charset="0"/>
                              </a:rPr>
                            </m:ctrlPr>
                          </m:accPr>
                          <m:e>
                            <m:r>
                              <a:rPr lang="en-GB" altLang="en-US" sz="2800" i="1">
                                <a:latin typeface="Cambria Math" panose="02040503050406030204" pitchFamily="18" charset="0"/>
                                <a:cs typeface="Arial" panose="020B0604020202020204" pitchFamily="34" charset="0"/>
                              </a:rPr>
                              <m:t>𝑃</m:t>
                            </m:r>
                          </m:e>
                        </m:acc>
                      </m:e>
                      <m:sub>
                        <m:r>
                          <a:rPr lang="en-GB" altLang="en-US" sz="2800" i="1">
                            <a:latin typeface="Cambria Math" panose="02040503050406030204" pitchFamily="18" charset="0"/>
                            <a:cs typeface="Arial" panose="020B0604020202020204" pitchFamily="34" charset="0"/>
                          </a:rPr>
                          <m:t>𝑎</m:t>
                        </m:r>
                      </m:sub>
                    </m:sSub>
                  </m:oMath>
                </a14:m>
                <a:r>
                  <a:rPr lang="pt-PT" altLang="en-US" sz="2800" dirty="0">
                    <a:cs typeface="Arial" panose="020B0604020202020204" pitchFamily="34" charset="0"/>
                  </a:rPr>
                  <a:t> can be estimated using standard methods (because its parameters are obtained via maximum likelihood)</a:t>
                </a:r>
              </a:p>
              <a:p>
                <a:pPr marL="514350" indent="-457200">
                  <a:spcBef>
                    <a:spcPct val="50000"/>
                  </a:spcBef>
                  <a:buFont typeface="Arial" panose="020B0604020202020204" pitchFamily="34" charset="0"/>
                  <a:buChar char="•"/>
                </a:pPr>
                <a:r>
                  <a:rPr lang="pt-PT" altLang="en-US" sz="2800" dirty="0">
                    <a:cs typeface="Arial" panose="020B0604020202020204" pitchFamily="34" charset="0"/>
                  </a:rPr>
                  <a:t>But </a:t>
                </a:r>
                <a14:m>
                  <m:oMath xmlns:m="http://schemas.openxmlformats.org/officeDocument/2006/math">
                    <m:d>
                      <m:dPr>
                        <m:ctrlPr>
                          <a:rPr lang="pt-PT" altLang="en-US" sz="2800" i="1">
                            <a:latin typeface="Cambria Math" panose="02040503050406030204" pitchFamily="18" charset="0"/>
                            <a:cs typeface="Arial" panose="020B0604020202020204" pitchFamily="34" charset="0"/>
                          </a:rPr>
                        </m:ctrlPr>
                      </m:dPr>
                      <m:e>
                        <m:f>
                          <m:fPr>
                            <m:type m:val="skw"/>
                            <m:ctrlPr>
                              <a:rPr lang="pt-PT" altLang="en-US" sz="2800" i="1">
                                <a:latin typeface="Cambria Math" panose="02040503050406030204" pitchFamily="18" charset="0"/>
                                <a:cs typeface="Arial" panose="020B0604020202020204" pitchFamily="34" charset="0"/>
                              </a:rPr>
                            </m:ctrlPr>
                          </m:fPr>
                          <m:num>
                            <m:r>
                              <a:rPr lang="en-GB" altLang="en-US" sz="2800" i="1">
                                <a:latin typeface="Cambria Math" panose="02040503050406030204" pitchFamily="18" charset="0"/>
                                <a:cs typeface="Arial" panose="020B0604020202020204" pitchFamily="34" charset="0"/>
                              </a:rPr>
                              <m:t>𝑛</m:t>
                            </m:r>
                          </m:num>
                          <m:den>
                            <m:r>
                              <a:rPr lang="en-GB" altLang="en-US" sz="2800" i="1">
                                <a:latin typeface="Cambria Math" panose="02040503050406030204" pitchFamily="18" charset="0"/>
                                <a:cs typeface="Arial" panose="020B0604020202020204" pitchFamily="34" charset="0"/>
                              </a:rPr>
                              <m:t>𝐿</m:t>
                            </m:r>
                          </m:den>
                        </m:f>
                      </m:e>
                    </m:d>
                  </m:oMath>
                </a14:m>
                <a:r>
                  <a:rPr lang="pt-PT" altLang="en-US" sz="2800" dirty="0">
                    <a:cs typeface="Arial" panose="020B0604020202020204" pitchFamily="34" charset="0"/>
                  </a:rPr>
                  <a:t> is part of the data, not an estimate, and estimating its variance is more difficult...</a:t>
                </a: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175364" y="1600201"/>
                <a:ext cx="11724362" cy="4525963"/>
              </a:xfrm>
              <a:blipFill>
                <a:blip r:embed="rId5"/>
                <a:stretch>
                  <a:fillRect l="-468" t="-2561"/>
                </a:stretch>
              </a:blipFill>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3BC88420-A903-4F27-87DA-34099729C5E7}"/>
              </a:ext>
            </a:extLst>
          </p:cNvPr>
          <p:cNvSpPr>
            <a:spLocks noGrp="1"/>
          </p:cNvSpPr>
          <p:nvPr>
            <p:ph type="sldNum" sz="quarter" idx="12"/>
          </p:nvPr>
        </p:nvSpPr>
        <p:spPr/>
        <p:txBody>
          <a:bodyPr/>
          <a:lstStyle/>
          <a:p>
            <a:pPr>
              <a:defRPr/>
            </a:pPr>
            <a:fld id="{B59E928D-B85A-4D0A-9391-33FBD2C5AC9A}" type="slidenum">
              <a:rPr lang="en-GB" altLang="en-US" smtClean="0"/>
              <a:pPr>
                <a:defRPr/>
              </a:pPr>
              <a:t>115</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custDataLst>
              <p:tags r:id="rId2"/>
            </p:custDataLst>
          </p:nvPr>
        </p:nvSpPr>
        <p:spPr>
          <a:xfrm>
            <a:off x="200416" y="242082"/>
            <a:ext cx="7772400" cy="1143000"/>
          </a:xfrm>
        </p:spPr>
        <p:txBody>
          <a:bodyPr/>
          <a:lstStyle/>
          <a:p>
            <a:pPr eaLnBrk="1" hangingPunct="1"/>
            <a:r>
              <a:rPr lang="en-GB" altLang="en-US" sz="4000" dirty="0">
                <a:latin typeface="+mn-lt"/>
                <a:cs typeface="Arial" panose="020B0604020202020204" pitchFamily="34" charset="0"/>
              </a:rPr>
              <a:t>Estimating variance – Analytic</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73891" y="1600201"/>
                <a:ext cx="11942617" cy="4525963"/>
              </a:xfrm>
            </p:spPr>
            <p:txBody>
              <a:bodyPr/>
              <a:lstStyle/>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To estimate  </a:t>
                </a:r>
                <a14:m>
                  <m:oMath xmlns:m="http://schemas.openxmlformats.org/officeDocument/2006/math">
                    <m:r>
                      <a:rPr lang="en-GB" altLang="en-US" sz="2800" b="0" i="1" smtClean="0">
                        <a:latin typeface="Cambria Math" panose="02040503050406030204" pitchFamily="18" charset="0"/>
                        <a:cs typeface="Arial" panose="020B0604020202020204" pitchFamily="34" charset="0"/>
                      </a:rPr>
                      <m:t>𝑣𝑎𝑟</m:t>
                    </m:r>
                    <m:d>
                      <m:dPr>
                        <m:ctrlPr>
                          <a:rPr lang="en-GB" altLang="en-US" sz="2800" b="0" i="1" smtClean="0">
                            <a:latin typeface="Cambria Math" panose="02040503050406030204" pitchFamily="18" charset="0"/>
                            <a:cs typeface="Arial" panose="020B0604020202020204" pitchFamily="34" charset="0"/>
                          </a:rPr>
                        </m:ctrlPr>
                      </m:dPr>
                      <m:e>
                        <m:f>
                          <m:fPr>
                            <m:type m:val="skw"/>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e>
                    </m:d>
                  </m:oMath>
                </a14:m>
                <a:r>
                  <a:rPr lang="pt-PT" altLang="en-US" sz="2800" dirty="0">
                    <a:cs typeface="Arial" panose="020B0604020202020204" pitchFamily="34" charset="0"/>
                  </a:rPr>
                  <a:t> we need to use data from the individual lines</a:t>
                </a:r>
                <a:r>
                  <a:rPr lang="pt-PT" altLang="en-US" sz="2800" b="1" dirty="0">
                    <a:solidFill>
                      <a:srgbClr val="0070C0"/>
                    </a:solidFill>
                    <a:cs typeface="Arial" panose="020B0604020202020204" pitchFamily="34" charset="0"/>
                  </a:rPr>
                  <a:t> </a:t>
                </a:r>
                <a:r>
                  <a:rPr lang="pt-PT" altLang="en-US" sz="2800" dirty="0">
                    <a:cs typeface="Arial" panose="020B0604020202020204" pitchFamily="34" charset="0"/>
                  </a:rPr>
                  <a:t>(or points)</a:t>
                </a:r>
              </a:p>
              <a:p>
                <a:pPr marL="514350" indent="-457200" eaLnBrk="1" hangingPunct="1">
                  <a:spcBef>
                    <a:spcPct val="50000"/>
                  </a:spcBef>
                  <a:buFont typeface="Arial" panose="020B0604020202020204" pitchFamily="34" charset="0"/>
                  <a:buChar char="•"/>
                </a:pPr>
                <a:r>
                  <a:rPr lang="pt-PT" altLang="en-US" sz="2800" b="1" dirty="0">
                    <a:solidFill>
                      <a:srgbClr val="0070C0"/>
                    </a:solidFill>
                    <a:cs typeface="Arial" panose="020B0604020202020204" pitchFamily="34" charset="0"/>
                  </a:rPr>
                  <a:t>A minimum of 20 replicate lines (or points) </a:t>
                </a:r>
                <a:r>
                  <a:rPr lang="pt-PT" altLang="en-US" sz="2800" dirty="0">
                    <a:cs typeface="Arial" panose="020B0604020202020204" pitchFamily="34" charset="0"/>
                  </a:rPr>
                  <a:t>is recommended for obtaining a reliable estimate of encounter rate variance</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The (improved) formula used in Distance:</a:t>
                </a:r>
              </a:p>
              <a:p>
                <a:pPr marL="313182" lvl="1" indent="0">
                  <a:spcBef>
                    <a:spcPct val="50000"/>
                  </a:spcBef>
                  <a:buNone/>
                </a:pPr>
                <a14:m>
                  <m:oMathPara xmlns:m="http://schemas.openxmlformats.org/officeDocument/2006/math">
                    <m:oMathParaPr>
                      <m:jc m:val="center"/>
                    </m:oMathParaPr>
                    <m:oMath xmlns:m="http://schemas.openxmlformats.org/officeDocument/2006/math">
                      <m:sSup>
                        <m:sSupPr>
                          <m:ctrlPr>
                            <a:rPr lang="pt-PT" altLang="en-US" sz="2800" i="1" smtClean="0">
                              <a:latin typeface="Cambria Math" panose="02040503050406030204" pitchFamily="18" charset="0"/>
                              <a:cs typeface="Arial" panose="020B0604020202020204" pitchFamily="34" charset="0"/>
                            </a:rPr>
                          </m:ctrlPr>
                        </m:sSupPr>
                        <m:e>
                          <m:d>
                            <m:dPr>
                              <m:begChr m:val="{"/>
                              <m:endChr m:val="}"/>
                              <m:ctrlPr>
                                <a:rPr lang="pt-PT" altLang="en-US" sz="2800" i="1" smtClean="0">
                                  <a:latin typeface="Cambria Math" panose="02040503050406030204" pitchFamily="18" charset="0"/>
                                  <a:cs typeface="Arial" panose="020B0604020202020204" pitchFamily="34" charset="0"/>
                                </a:rPr>
                              </m:ctrlPr>
                            </m:dPr>
                            <m:e>
                              <m:r>
                                <a:rPr lang="en-GB" altLang="en-US" sz="2800" b="0" i="1" smtClean="0">
                                  <a:latin typeface="Cambria Math" panose="02040503050406030204" pitchFamily="18" charset="0"/>
                                  <a:cs typeface="Arial" panose="020B0604020202020204" pitchFamily="34" charset="0"/>
                                </a:rPr>
                                <m:t>𝑐𝑣</m:t>
                              </m:r>
                              <m:d>
                                <m:dPr>
                                  <m:ctrlPr>
                                    <a:rPr lang="en-GB" altLang="en-US" sz="2800" b="0" i="1" smtClean="0">
                                      <a:latin typeface="Cambria Math" panose="02040503050406030204" pitchFamily="18" charset="0"/>
                                      <a:cs typeface="Arial" panose="020B0604020202020204" pitchFamily="34" charset="0"/>
                                    </a:rPr>
                                  </m:ctrlPr>
                                </m:dPr>
                                <m:e>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e>
                              </m:d>
                            </m:e>
                          </m:d>
                        </m:e>
                        <m:sup>
                          <m:r>
                            <a:rPr lang="en-GB" altLang="en-US" sz="2800" b="0" i="1" smtClean="0">
                              <a:latin typeface="Cambria Math" panose="02040503050406030204" pitchFamily="18" charset="0"/>
                              <a:cs typeface="Arial" panose="020B0604020202020204" pitchFamily="34" charset="0"/>
                            </a:rPr>
                            <m:t>2</m:t>
                          </m:r>
                        </m:sup>
                      </m:sSup>
                      <m:r>
                        <a:rPr lang="en-GB" altLang="en-US" sz="2800" b="0" i="1" smtClean="0">
                          <a:latin typeface="Cambria Math" panose="02040503050406030204" pitchFamily="18" charset="0"/>
                          <a:cs typeface="Arial" panose="020B0604020202020204" pitchFamily="34" charset="0"/>
                        </a:rPr>
                        <m:t>= </m:t>
                      </m:r>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𝑘</m:t>
                          </m:r>
                        </m:num>
                        <m:den>
                          <m:sSup>
                            <m:sSupPr>
                              <m:ctrlPr>
                                <a:rPr lang="en-GB" altLang="en-US" sz="2800" b="0" i="1" smtClean="0">
                                  <a:latin typeface="Cambria Math" panose="02040503050406030204" pitchFamily="18" charset="0"/>
                                  <a:cs typeface="Arial" panose="020B0604020202020204" pitchFamily="34" charset="0"/>
                                </a:rPr>
                              </m:ctrlPr>
                            </m:sSupPr>
                            <m:e>
                              <m:r>
                                <a:rPr lang="en-GB" altLang="en-US" sz="2800" b="0" i="1" smtClean="0">
                                  <a:latin typeface="Cambria Math" panose="02040503050406030204" pitchFamily="18" charset="0"/>
                                  <a:cs typeface="Arial" panose="020B0604020202020204" pitchFamily="34" charset="0"/>
                                </a:rPr>
                                <m:t>𝑛</m:t>
                              </m:r>
                            </m:e>
                            <m:sup>
                              <m:r>
                                <a:rPr lang="en-GB" altLang="en-US" sz="2800" b="0" i="1" smtClean="0">
                                  <a:latin typeface="Cambria Math" panose="02040503050406030204" pitchFamily="18" charset="0"/>
                                  <a:cs typeface="Arial" panose="020B0604020202020204" pitchFamily="34" charset="0"/>
                                </a:rPr>
                                <m:t>2</m:t>
                              </m:r>
                            </m:sup>
                          </m:sSup>
                          <m:r>
                            <a:rPr lang="en-GB" altLang="en-US" sz="2800" b="0" i="1" smtClean="0">
                              <a:latin typeface="Cambria Math" panose="02040503050406030204" pitchFamily="18" charset="0"/>
                              <a:cs typeface="Arial" panose="020B0604020202020204" pitchFamily="34" charset="0"/>
                            </a:rPr>
                            <m:t>(</m:t>
                          </m:r>
                          <m:r>
                            <a:rPr lang="en-GB" altLang="en-US" sz="2800" b="0" i="1" smtClean="0">
                              <a:latin typeface="Cambria Math" panose="02040503050406030204" pitchFamily="18" charset="0"/>
                              <a:cs typeface="Arial" panose="020B0604020202020204" pitchFamily="34" charset="0"/>
                            </a:rPr>
                            <m:t>𝑘</m:t>
                          </m:r>
                          <m:r>
                            <a:rPr lang="en-GB" altLang="en-US" sz="2800" b="0" i="1" smtClean="0">
                              <a:latin typeface="Cambria Math" panose="02040503050406030204" pitchFamily="18" charset="0"/>
                              <a:cs typeface="Arial" panose="020B0604020202020204" pitchFamily="34" charset="0"/>
                            </a:rPr>
                            <m:t>−1)</m:t>
                          </m:r>
                        </m:den>
                      </m:f>
                      <m:nary>
                        <m:naryPr>
                          <m:chr m:val="∑"/>
                          <m:ctrlPr>
                            <a:rPr lang="en-GB" altLang="en-US" sz="2800" b="0" i="1" smtClean="0">
                              <a:latin typeface="Cambria Math" panose="02040503050406030204" pitchFamily="18" charset="0"/>
                              <a:cs typeface="Arial" panose="020B0604020202020204" pitchFamily="34" charset="0"/>
                            </a:rPr>
                          </m:ctrlPr>
                        </m:naryPr>
                        <m:sub>
                          <m:r>
                            <m:rPr>
                              <m:brk m:alnAt="23"/>
                            </m:rPr>
                            <a:rPr lang="en-GB" altLang="en-US" sz="2800" b="0" i="1" smtClean="0">
                              <a:latin typeface="Cambria Math" panose="02040503050406030204" pitchFamily="18" charset="0"/>
                              <a:cs typeface="Arial" panose="020B0604020202020204" pitchFamily="34" charset="0"/>
                            </a:rPr>
                            <m:t>𝑖</m:t>
                          </m:r>
                          <m:r>
                            <a:rPr lang="en-GB" altLang="en-US" sz="2800" b="0" i="1" smtClean="0">
                              <a:latin typeface="Cambria Math" panose="02040503050406030204" pitchFamily="18" charset="0"/>
                              <a:cs typeface="Arial" panose="020B0604020202020204" pitchFamily="34" charset="0"/>
                            </a:rPr>
                            <m:t>=1</m:t>
                          </m:r>
                        </m:sub>
                        <m:sup>
                          <m:r>
                            <a:rPr lang="en-GB" altLang="en-US" sz="2800" b="0" i="1" smtClean="0">
                              <a:latin typeface="Cambria Math" panose="02040503050406030204" pitchFamily="18" charset="0"/>
                              <a:cs typeface="Arial" panose="020B0604020202020204" pitchFamily="34" charset="0"/>
                            </a:rPr>
                            <m:t>𝑘</m:t>
                          </m:r>
                        </m:sup>
                        <m:e>
                          <m:sSup>
                            <m:sSupPr>
                              <m:ctrlPr>
                                <a:rPr lang="en-GB" altLang="en-US" sz="2800" b="0" i="1" smtClean="0">
                                  <a:latin typeface="Cambria Math" panose="02040503050406030204" pitchFamily="18" charset="0"/>
                                  <a:cs typeface="Arial" panose="020B0604020202020204" pitchFamily="34" charset="0"/>
                                </a:rPr>
                              </m:ctrlPr>
                            </m:sSupPr>
                            <m:e>
                              <m:sSub>
                                <m:sSubPr>
                                  <m:ctrlPr>
                                    <a:rPr lang="en-GB" altLang="en-US" sz="2800" b="0" i="1" smtClean="0">
                                      <a:latin typeface="Cambria Math" panose="02040503050406030204" pitchFamily="18" charset="0"/>
                                      <a:cs typeface="Arial" panose="020B0604020202020204" pitchFamily="34" charset="0"/>
                                    </a:rPr>
                                  </m:ctrlPr>
                                </m:sSubPr>
                                <m:e>
                                  <m:r>
                                    <a:rPr lang="en-GB" altLang="en-US" sz="2800" b="0" i="1" smtClean="0">
                                      <a:latin typeface="Cambria Math" panose="02040503050406030204" pitchFamily="18" charset="0"/>
                                      <a:cs typeface="Arial" panose="020B0604020202020204" pitchFamily="34" charset="0"/>
                                    </a:rPr>
                                    <m:t>𝑙</m:t>
                                  </m:r>
                                </m:e>
                                <m:sub>
                                  <m:r>
                                    <a:rPr lang="en-GB" altLang="en-US" sz="2800" b="0" i="1" smtClean="0">
                                      <a:latin typeface="Cambria Math" panose="02040503050406030204" pitchFamily="18" charset="0"/>
                                      <a:cs typeface="Arial" panose="020B0604020202020204" pitchFamily="34" charset="0"/>
                                    </a:rPr>
                                    <m:t>𝑖</m:t>
                                  </m:r>
                                </m:sub>
                              </m:sSub>
                            </m:e>
                            <m:sup>
                              <m:r>
                                <a:rPr lang="en-GB" altLang="en-US" sz="2800" b="0" i="1" smtClean="0">
                                  <a:latin typeface="Cambria Math" panose="02040503050406030204" pitchFamily="18" charset="0"/>
                                  <a:cs typeface="Arial" panose="020B0604020202020204" pitchFamily="34" charset="0"/>
                                </a:rPr>
                                <m:t>2</m:t>
                              </m:r>
                            </m:sup>
                          </m:sSup>
                          <m:sSup>
                            <m:sSupPr>
                              <m:ctrlPr>
                                <a:rPr lang="en-GB" altLang="en-US" sz="2800" b="0" i="1" smtClean="0">
                                  <a:latin typeface="Cambria Math" panose="02040503050406030204" pitchFamily="18" charset="0"/>
                                  <a:cs typeface="Arial" panose="020B0604020202020204" pitchFamily="34" charset="0"/>
                                </a:rPr>
                              </m:ctrlPr>
                            </m:sSupPr>
                            <m:e>
                              <m:d>
                                <m:dPr>
                                  <m:ctrlPr>
                                    <a:rPr lang="en-GB" altLang="en-US" sz="2800" b="0" i="1" smtClean="0">
                                      <a:latin typeface="Cambria Math" panose="02040503050406030204" pitchFamily="18" charset="0"/>
                                      <a:cs typeface="Arial" panose="020B0604020202020204" pitchFamily="34" charset="0"/>
                                    </a:rPr>
                                  </m:ctrlPr>
                                </m:dPr>
                                <m:e>
                                  <m:f>
                                    <m:fPr>
                                      <m:ctrlPr>
                                        <a:rPr lang="en-GB" altLang="en-US" sz="2800" b="0" i="1" smtClean="0">
                                          <a:latin typeface="Cambria Math" panose="02040503050406030204" pitchFamily="18" charset="0"/>
                                          <a:cs typeface="Arial" panose="020B0604020202020204" pitchFamily="34" charset="0"/>
                                        </a:rPr>
                                      </m:ctrlPr>
                                    </m:fPr>
                                    <m:num>
                                      <m:sSub>
                                        <m:sSubPr>
                                          <m:ctrlPr>
                                            <a:rPr lang="en-GB" altLang="en-US" sz="2800" b="0" i="1" smtClean="0">
                                              <a:latin typeface="Cambria Math" panose="02040503050406030204" pitchFamily="18" charset="0"/>
                                              <a:cs typeface="Arial" panose="020B0604020202020204" pitchFamily="34" charset="0"/>
                                            </a:rPr>
                                          </m:ctrlPr>
                                        </m:sSubPr>
                                        <m:e>
                                          <m:r>
                                            <a:rPr lang="en-GB" altLang="en-US" sz="2800" b="0" i="1" smtClean="0">
                                              <a:latin typeface="Cambria Math" panose="02040503050406030204" pitchFamily="18" charset="0"/>
                                              <a:cs typeface="Arial" panose="020B0604020202020204" pitchFamily="34" charset="0"/>
                                            </a:rPr>
                                            <m:t>𝑛</m:t>
                                          </m:r>
                                        </m:e>
                                        <m:sub>
                                          <m:r>
                                            <a:rPr lang="en-GB" altLang="en-US" sz="2800" b="0" i="1" smtClean="0">
                                              <a:latin typeface="Cambria Math" panose="02040503050406030204" pitchFamily="18" charset="0"/>
                                              <a:cs typeface="Arial" panose="020B0604020202020204" pitchFamily="34" charset="0"/>
                                            </a:rPr>
                                            <m:t>𝑖</m:t>
                                          </m:r>
                                        </m:sub>
                                      </m:sSub>
                                    </m:num>
                                    <m:den>
                                      <m:sSub>
                                        <m:sSubPr>
                                          <m:ctrlPr>
                                            <a:rPr lang="en-GB" altLang="en-US" sz="2800" b="0" i="1" smtClean="0">
                                              <a:latin typeface="Cambria Math" panose="02040503050406030204" pitchFamily="18" charset="0"/>
                                              <a:cs typeface="Arial" panose="020B0604020202020204" pitchFamily="34" charset="0"/>
                                            </a:rPr>
                                          </m:ctrlPr>
                                        </m:sSubPr>
                                        <m:e>
                                          <m:r>
                                            <a:rPr lang="en-GB" altLang="en-US" sz="2800" b="0" i="1" smtClean="0">
                                              <a:latin typeface="Cambria Math" panose="02040503050406030204" pitchFamily="18" charset="0"/>
                                              <a:cs typeface="Arial" panose="020B0604020202020204" pitchFamily="34" charset="0"/>
                                            </a:rPr>
                                            <m:t>𝑙</m:t>
                                          </m:r>
                                        </m:e>
                                        <m:sub>
                                          <m:r>
                                            <a:rPr lang="en-GB" altLang="en-US" sz="2800" b="0" i="1" smtClean="0">
                                              <a:latin typeface="Cambria Math" panose="02040503050406030204" pitchFamily="18" charset="0"/>
                                              <a:cs typeface="Arial" panose="020B0604020202020204" pitchFamily="34" charset="0"/>
                                            </a:rPr>
                                            <m:t>𝑖</m:t>
                                          </m:r>
                                        </m:sub>
                                      </m:sSub>
                                    </m:den>
                                  </m:f>
                                  <m:r>
                                    <a:rPr lang="en-GB" altLang="en-US" sz="2800" b="0" i="1" smtClean="0">
                                      <a:latin typeface="Cambria Math" panose="02040503050406030204" pitchFamily="18" charset="0"/>
                                      <a:cs typeface="Arial" panose="020B0604020202020204" pitchFamily="34" charset="0"/>
                                    </a:rPr>
                                    <m:t>−</m:t>
                                  </m:r>
                                  <m:f>
                                    <m:fPr>
                                      <m:ctrlPr>
                                        <a:rPr lang="en-GB" altLang="en-US" sz="2800" b="0" i="1" smtClean="0">
                                          <a:latin typeface="Cambria Math" panose="02040503050406030204" pitchFamily="18" charset="0"/>
                                          <a:cs typeface="Arial" panose="020B0604020202020204" pitchFamily="34" charset="0"/>
                                        </a:rPr>
                                      </m:ctrlPr>
                                    </m:fPr>
                                    <m:num>
                                      <m:r>
                                        <a:rPr lang="en-GB" altLang="en-US" sz="2800" b="0" i="1" smtClean="0">
                                          <a:latin typeface="Cambria Math" panose="02040503050406030204" pitchFamily="18" charset="0"/>
                                          <a:cs typeface="Arial" panose="020B0604020202020204" pitchFamily="34" charset="0"/>
                                        </a:rPr>
                                        <m:t>𝑛</m:t>
                                      </m:r>
                                    </m:num>
                                    <m:den>
                                      <m:r>
                                        <a:rPr lang="en-GB" altLang="en-US" sz="2800" b="0" i="1" smtClean="0">
                                          <a:latin typeface="Cambria Math" panose="02040503050406030204" pitchFamily="18" charset="0"/>
                                          <a:cs typeface="Arial" panose="020B0604020202020204" pitchFamily="34" charset="0"/>
                                        </a:rPr>
                                        <m:t>𝐿</m:t>
                                      </m:r>
                                    </m:den>
                                  </m:f>
                                </m:e>
                              </m:d>
                            </m:e>
                            <m:sup>
                              <m:r>
                                <a:rPr lang="en-GB" altLang="en-US" sz="2800" b="0" i="1" smtClean="0">
                                  <a:latin typeface="Cambria Math" panose="02040503050406030204" pitchFamily="18" charset="0"/>
                                  <a:cs typeface="Arial" panose="020B0604020202020204" pitchFamily="34" charset="0"/>
                                </a:rPr>
                                <m:t>2</m:t>
                              </m:r>
                            </m:sup>
                          </m:sSup>
                        </m:e>
                      </m:nary>
                    </m:oMath>
                  </m:oMathPara>
                </a14:m>
                <a:endParaRPr lang="pt-PT" altLang="en-US" sz="2800" dirty="0">
                  <a:cs typeface="Arial" panose="020B0604020202020204" pitchFamily="34" charset="0"/>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73891" y="1600201"/>
                <a:ext cx="11942617" cy="4525963"/>
              </a:xfrm>
              <a:blipFill>
                <a:blip r:embed="rId5"/>
                <a:stretch>
                  <a:fillRect l="-459" t="-2695" r="-408"/>
                </a:stretch>
              </a:blipFill>
            </p:spPr>
            <p:txBody>
              <a:bodyPr/>
              <a:lstStyle/>
              <a:p>
                <a:r>
                  <a:rPr lang="en-GB">
                    <a:noFill/>
                  </a:rPr>
                  <a:t> </a:t>
                </a:r>
              </a:p>
            </p:txBody>
          </p:sp>
        </mc:Fallback>
      </mc:AlternateContent>
      <p:grpSp>
        <p:nvGrpSpPr>
          <p:cNvPr id="2" name="Group 16"/>
          <p:cNvGrpSpPr>
            <a:grpSpLocks/>
          </p:cNvGrpSpPr>
          <p:nvPr/>
        </p:nvGrpSpPr>
        <p:grpSpPr bwMode="auto">
          <a:xfrm>
            <a:off x="5666104" y="4318073"/>
            <a:ext cx="1557517" cy="1317919"/>
            <a:chOff x="2655306" y="4609935"/>
            <a:chExt cx="1557632" cy="1318100"/>
          </a:xfrm>
        </p:grpSpPr>
        <p:sp>
          <p:nvSpPr>
            <p:cNvPr id="28685" name="Freeform 33"/>
            <p:cNvSpPr>
              <a:spLocks/>
            </p:cNvSpPr>
            <p:nvPr/>
          </p:nvSpPr>
          <p:spPr bwMode="auto">
            <a:xfrm flipH="1" flipV="1">
              <a:off x="3291330" y="4609935"/>
              <a:ext cx="762243" cy="637457"/>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686" name="Text Box 34"/>
            <p:cNvSpPr txBox="1">
              <a:spLocks noChangeArrowheads="1"/>
            </p:cNvSpPr>
            <p:nvPr/>
          </p:nvSpPr>
          <p:spPr bwMode="auto">
            <a:xfrm>
              <a:off x="2655306" y="5220391"/>
              <a:ext cx="1557632"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1"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l</a:t>
              </a:r>
              <a:r>
                <a:rPr kumimoji="0" lang="en-GB" altLang="en-US" sz="2000" b="0" i="1" u="none" strike="noStrike" kern="1200" cap="none" spc="0" normalizeH="0" baseline="-25000" noProof="0" dirty="0">
                  <a:ln>
                    <a:noFill/>
                  </a:ln>
                  <a:solidFill>
                    <a:srgbClr val="0070C0"/>
                  </a:solidFill>
                  <a:effectLst/>
                  <a:uLnTx/>
                  <a:uFillTx/>
                  <a:latin typeface="Cambria" panose="02040503050406030204" pitchFamily="18" charset="0"/>
                  <a:ea typeface="Cambria" panose="02040503050406030204" pitchFamily="18" charset="0"/>
                  <a:cs typeface="+mn-cs"/>
                </a:rPr>
                <a:t>i</a:t>
              </a:r>
              <a:r>
                <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 = effort for line </a:t>
              </a:r>
              <a:r>
                <a:rPr kumimoji="0" lang="en-GB" altLang="en-US" sz="2000" b="1" i="0" u="none" strike="noStrike" kern="1200" cap="none" spc="0" normalizeH="0" baseline="0" noProof="0" dirty="0" err="1">
                  <a:ln>
                    <a:noFill/>
                  </a:ln>
                  <a:solidFill>
                    <a:srgbClr val="0070C0"/>
                  </a:solidFill>
                  <a:effectLst/>
                  <a:uLnTx/>
                  <a:uFillTx/>
                  <a:latin typeface="Arial" panose="020B0604020202020204" pitchFamily="34" charset="0"/>
                  <a:ea typeface="+mn-ea"/>
                  <a:cs typeface="+mn-cs"/>
                </a:rPr>
                <a:t>i</a:t>
              </a:r>
              <a:endPar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endParaRPr>
            </a:p>
          </p:txBody>
        </p:sp>
      </p:grpSp>
      <p:grpSp>
        <p:nvGrpSpPr>
          <p:cNvPr id="3" name="Group 18"/>
          <p:cNvGrpSpPr>
            <a:grpSpLocks/>
          </p:cNvGrpSpPr>
          <p:nvPr/>
        </p:nvGrpSpPr>
        <p:grpSpPr bwMode="auto">
          <a:xfrm>
            <a:off x="7920641" y="4101106"/>
            <a:ext cx="2317648" cy="1337489"/>
            <a:chOff x="6476869" y="4079249"/>
            <a:chExt cx="2318667" cy="1336504"/>
          </a:xfrm>
        </p:grpSpPr>
        <p:sp>
          <p:nvSpPr>
            <p:cNvPr id="28683" name="Freeform 33"/>
            <p:cNvSpPr>
              <a:spLocks/>
            </p:cNvSpPr>
            <p:nvPr/>
          </p:nvSpPr>
          <p:spPr bwMode="auto">
            <a:xfrm flipV="1">
              <a:off x="6476869" y="4079249"/>
              <a:ext cx="842240" cy="842287"/>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684" name="Text Box 34"/>
            <p:cNvSpPr txBox="1">
              <a:spLocks noChangeArrowheads="1"/>
            </p:cNvSpPr>
            <p:nvPr/>
          </p:nvSpPr>
          <p:spPr bwMode="auto">
            <a:xfrm>
              <a:off x="7303564" y="4707803"/>
              <a:ext cx="1491972" cy="7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1"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mn-cs"/>
                </a:rPr>
                <a:t>n</a:t>
              </a:r>
              <a:r>
                <a:rPr kumimoji="0" lang="en-GB" altLang="en-US" sz="2000" b="0" i="1" u="none" strike="noStrike" kern="1200" cap="none" spc="0" normalizeH="0" baseline="-25000" noProof="0" dirty="0" err="1">
                  <a:ln>
                    <a:noFill/>
                  </a:ln>
                  <a:solidFill>
                    <a:srgbClr val="0070C0"/>
                  </a:solidFill>
                  <a:effectLst/>
                  <a:uLnTx/>
                  <a:uFillTx/>
                  <a:latin typeface="Cambria" panose="02040503050406030204" pitchFamily="18" charset="0"/>
                  <a:ea typeface="Cambria" panose="02040503050406030204" pitchFamily="18" charset="0"/>
                  <a:cs typeface="+mn-cs"/>
                </a:rPr>
                <a:t>i</a:t>
              </a:r>
              <a:r>
                <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 = count for line </a:t>
              </a:r>
              <a:r>
                <a:rPr kumimoji="0" lang="en-GB" altLang="en-US" sz="2000" b="1" i="0" u="none" strike="noStrike" kern="1200" cap="none" spc="0" normalizeH="0" baseline="0" noProof="0" dirty="0" err="1">
                  <a:ln>
                    <a:noFill/>
                  </a:ln>
                  <a:solidFill>
                    <a:srgbClr val="0070C0"/>
                  </a:solidFill>
                  <a:effectLst/>
                  <a:uLnTx/>
                  <a:uFillTx/>
                  <a:latin typeface="Arial" panose="020B0604020202020204" pitchFamily="34" charset="0"/>
                  <a:ea typeface="+mn-ea"/>
                  <a:cs typeface="+mn-cs"/>
                </a:rPr>
                <a:t>i</a:t>
              </a:r>
              <a:endPar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endParaRPr>
            </a:p>
          </p:txBody>
        </p:sp>
      </p:grpSp>
      <p:grpSp>
        <p:nvGrpSpPr>
          <p:cNvPr id="4" name="Group 16"/>
          <p:cNvGrpSpPr>
            <a:grpSpLocks/>
          </p:cNvGrpSpPr>
          <p:nvPr/>
        </p:nvGrpSpPr>
        <p:grpSpPr bwMode="auto">
          <a:xfrm>
            <a:off x="3107482" y="4504595"/>
            <a:ext cx="2368267" cy="932892"/>
            <a:chOff x="2857340" y="5198034"/>
            <a:chExt cx="2368410" cy="933265"/>
          </a:xfrm>
        </p:grpSpPr>
        <p:sp>
          <p:nvSpPr>
            <p:cNvPr id="28681" name="Freeform 33"/>
            <p:cNvSpPr>
              <a:spLocks/>
            </p:cNvSpPr>
            <p:nvPr/>
          </p:nvSpPr>
          <p:spPr bwMode="auto">
            <a:xfrm flipH="1" flipV="1">
              <a:off x="4143104" y="5198034"/>
              <a:ext cx="1082646" cy="649483"/>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682" name="Text Box 34"/>
            <p:cNvSpPr txBox="1">
              <a:spLocks noChangeArrowheads="1"/>
            </p:cNvSpPr>
            <p:nvPr/>
          </p:nvSpPr>
          <p:spPr bwMode="auto">
            <a:xfrm>
              <a:off x="2857340" y="5423655"/>
              <a:ext cx="1571852"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1"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mn-cs"/>
                </a:rPr>
                <a:t>k</a:t>
              </a:r>
              <a:r>
                <a:rPr kumimoji="0" lang="en-GB" altLang="en-US" sz="20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 = number of lines</a:t>
              </a:r>
            </a:p>
          </p:txBody>
        </p:sp>
      </p:grpSp>
      <p:sp>
        <p:nvSpPr>
          <p:cNvPr id="6" name="Slide Number Placeholder 5">
            <a:extLst>
              <a:ext uri="{FF2B5EF4-FFF2-40B4-BE49-F238E27FC236}">
                <a16:creationId xmlns:a16="http://schemas.microsoft.com/office/drawing/2014/main" id="{F7459195-DEFD-45A9-AF4B-D673C15CCB03}"/>
              </a:ext>
            </a:extLst>
          </p:cNvPr>
          <p:cNvSpPr>
            <a:spLocks noGrp="1"/>
          </p:cNvSpPr>
          <p:nvPr>
            <p:ph type="sldNum" sz="quarter" idx="12"/>
          </p:nvPr>
        </p:nvSpPr>
        <p:spPr/>
        <p:txBody>
          <a:bodyPr/>
          <a:lstStyle/>
          <a:p>
            <a:pPr>
              <a:defRPr/>
            </a:pPr>
            <a:fld id="{B59E928D-B85A-4D0A-9391-33FBD2C5AC9A}" type="slidenum">
              <a:rPr lang="en-GB" altLang="en-US" smtClean="0"/>
              <a:pPr>
                <a:defRPr/>
              </a:pPr>
              <a:t>116</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Title 1"/>
          <p:cNvSpPr>
            <a:spLocks noGrp="1"/>
          </p:cNvSpPr>
          <p:nvPr>
            <p:ph type="title"/>
            <p:custDataLst>
              <p:tags r:id="rId2"/>
            </p:custDataLst>
          </p:nvPr>
        </p:nvSpPr>
        <p:spPr>
          <a:xfrm>
            <a:off x="260928" y="284884"/>
            <a:ext cx="7772400" cy="1143000"/>
          </a:xfrm>
        </p:spPr>
        <p:txBody>
          <a:bodyPr/>
          <a:lstStyle/>
          <a:p>
            <a:pPr eaLnBrk="1" hangingPunct="1"/>
            <a:r>
              <a:rPr lang="en-GB" altLang="en-US" sz="4000" dirty="0">
                <a:latin typeface="+mn-lt"/>
                <a:cs typeface="Arial" panose="020B0604020202020204" pitchFamily="34" charset="0"/>
              </a:rPr>
              <a:t>Estimating variance – Analytic</a:t>
            </a:r>
          </a:p>
        </p:txBody>
      </p:sp>
      <p:sp>
        <p:nvSpPr>
          <p:cNvPr id="5" name="Content Placeholder 2"/>
          <p:cNvSpPr>
            <a:spLocks noGrp="1"/>
          </p:cNvSpPr>
          <p:nvPr>
            <p:ph idx="1"/>
          </p:nvPr>
        </p:nvSpPr>
        <p:spPr>
          <a:xfrm>
            <a:off x="162838" y="1600201"/>
            <a:ext cx="12029162" cy="4525963"/>
          </a:xfrm>
        </p:spPr>
        <p:txBody>
          <a:bodyPr/>
          <a:lstStyle/>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Note that the formula used in Distance assumes independently arranged lines</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It therefore tends to overestimate encounter rate variance for systematic designs (for which there are no analytic variance estimators)</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Stratification-based methods can help to remove this bias (see later lecture)</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Highlights the difference between the true (and unknown) variance and our ability to estimate it</a:t>
            </a:r>
          </a:p>
        </p:txBody>
      </p:sp>
      <p:sp>
        <p:nvSpPr>
          <p:cNvPr id="2" name="Slide Number Placeholder 1">
            <a:extLst>
              <a:ext uri="{FF2B5EF4-FFF2-40B4-BE49-F238E27FC236}">
                <a16:creationId xmlns:a16="http://schemas.microsoft.com/office/drawing/2014/main" id="{50A6516D-D498-4B66-A60F-A8A007032BFB}"/>
              </a:ext>
            </a:extLst>
          </p:cNvPr>
          <p:cNvSpPr>
            <a:spLocks noGrp="1"/>
          </p:cNvSpPr>
          <p:nvPr>
            <p:ph type="sldNum" sz="quarter" idx="12"/>
          </p:nvPr>
        </p:nvSpPr>
        <p:spPr/>
        <p:txBody>
          <a:bodyPr/>
          <a:lstStyle/>
          <a:p>
            <a:pPr>
              <a:defRPr/>
            </a:pPr>
            <a:fld id="{B59E928D-B85A-4D0A-9391-33FBD2C5AC9A}" type="slidenum">
              <a:rPr lang="en-GB" altLang="en-US" smtClean="0"/>
              <a:pPr>
                <a:defRPr/>
              </a:pPr>
              <a:t>117</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4" name="Title 1"/>
          <p:cNvSpPr>
            <a:spLocks noGrp="1"/>
          </p:cNvSpPr>
          <p:nvPr>
            <p:ph type="title"/>
            <p:custDataLst>
              <p:tags r:id="rId2"/>
            </p:custDataLst>
          </p:nvPr>
        </p:nvSpPr>
        <p:spPr>
          <a:xfrm>
            <a:off x="150813" y="276228"/>
            <a:ext cx="7772400" cy="1143000"/>
          </a:xfrm>
        </p:spPr>
        <p:txBody>
          <a:bodyPr/>
          <a:lstStyle/>
          <a:p>
            <a:pPr eaLnBrk="1" hangingPunct="1"/>
            <a:r>
              <a:rPr lang="en-GB" altLang="en-US" sz="4000" dirty="0">
                <a:latin typeface="+mn-lt"/>
                <a:cs typeface="Arial" panose="020B0604020202020204" pitchFamily="34" charset="0"/>
              </a:rPr>
              <a:t>Estimating variance – Analytic</a:t>
            </a:r>
          </a:p>
        </p:txBody>
      </p:sp>
      <p:sp>
        <p:nvSpPr>
          <p:cNvPr id="35" name="Content Placeholder 2"/>
          <p:cNvSpPr>
            <a:spLocks noGrp="1"/>
          </p:cNvSpPr>
          <p:nvPr>
            <p:ph idx="1"/>
          </p:nvPr>
        </p:nvSpPr>
        <p:spPr>
          <a:xfrm>
            <a:off x="92074" y="1600201"/>
            <a:ext cx="8004522" cy="4525963"/>
          </a:xfrm>
        </p:spPr>
        <p:txBody>
          <a:bodyPr/>
          <a:lstStyle/>
          <a:p>
            <a:pPr marL="514350" indent="-457200" eaLnBrk="1" hangingPunct="1">
              <a:spcBef>
                <a:spcPct val="50000"/>
              </a:spcBef>
            </a:pPr>
            <a:r>
              <a:rPr lang="pt-PT" altLang="en-US" sz="2800" dirty="0">
                <a:cs typeface="Arial" panose="020B0604020202020204" pitchFamily="34" charset="0"/>
              </a:rPr>
              <a:t>Two options in Distance:</a:t>
            </a:r>
          </a:p>
          <a:p>
            <a:pPr marL="514350" indent="-457200" eaLnBrk="1" hangingPunct="1">
              <a:spcBef>
                <a:spcPct val="50000"/>
              </a:spcBef>
              <a:buFont typeface="Times New Roman" panose="02020603050405020304" pitchFamily="18" charset="0"/>
              <a:buAutoNum type="arabicPeriod"/>
            </a:pPr>
            <a:r>
              <a:rPr lang="pt-PT" altLang="en-US" sz="2400" dirty="0">
                <a:cs typeface="Arial" panose="020B0604020202020204" pitchFamily="34" charset="0"/>
              </a:rPr>
              <a:t>Use the formula we have just seen (default)</a:t>
            </a:r>
          </a:p>
          <a:p>
            <a:pPr marL="514350" indent="-457200" eaLnBrk="1" hangingPunct="1">
              <a:spcBef>
                <a:spcPct val="50000"/>
              </a:spcBef>
              <a:buFont typeface="Times New Roman" panose="02020603050405020304" pitchFamily="18" charset="0"/>
              <a:buAutoNum type="arabicPeriod"/>
            </a:pPr>
            <a:r>
              <a:rPr lang="pt-PT" altLang="en-US" sz="2400" dirty="0">
                <a:cs typeface="Arial" panose="020B0604020202020204" pitchFamily="34" charset="0"/>
              </a:rPr>
              <a:t>Assume </a:t>
            </a:r>
            <a:r>
              <a:rPr lang="pt-PT" altLang="en-US" sz="2400" i="1" dirty="0">
                <a:cs typeface="Arial" panose="020B0604020202020204" pitchFamily="34" charset="0"/>
              </a:rPr>
              <a:t>var(n)=n </a:t>
            </a:r>
            <a:r>
              <a:rPr lang="pt-PT" altLang="en-US" sz="2400" dirty="0">
                <a:cs typeface="Arial" panose="020B0604020202020204" pitchFamily="34" charset="0"/>
              </a:rPr>
              <a:t>(</a:t>
            </a:r>
            <a:r>
              <a:rPr lang="pt-PT" altLang="en-US" dirty="0">
                <a:cs typeface="Arial" panose="020B0604020202020204" pitchFamily="34" charset="0"/>
              </a:rPr>
              <a:t>if only one transect</a:t>
            </a:r>
            <a:r>
              <a:rPr lang="pt-PT" altLang="en-US" sz="2400" dirty="0">
                <a:cs typeface="Arial" panose="020B0604020202020204" pitchFamily="34" charset="0"/>
              </a:rPr>
              <a:t>)</a:t>
            </a:r>
          </a:p>
        </p:txBody>
      </p:sp>
      <p:sp>
        <p:nvSpPr>
          <p:cNvPr id="2" name="Slide Number Placeholder 1">
            <a:extLst>
              <a:ext uri="{FF2B5EF4-FFF2-40B4-BE49-F238E27FC236}">
                <a16:creationId xmlns:a16="http://schemas.microsoft.com/office/drawing/2014/main" id="{7C6FD6C0-212B-4393-9C30-09D99134BE2E}"/>
              </a:ext>
            </a:extLst>
          </p:cNvPr>
          <p:cNvSpPr>
            <a:spLocks noGrp="1"/>
          </p:cNvSpPr>
          <p:nvPr>
            <p:ph type="sldNum" sz="quarter" idx="12"/>
          </p:nvPr>
        </p:nvSpPr>
        <p:spPr/>
        <p:txBody>
          <a:bodyPr/>
          <a:lstStyle/>
          <a:p>
            <a:pPr>
              <a:defRPr/>
            </a:pPr>
            <a:fld id="{B59E928D-B85A-4D0A-9391-33FBD2C5AC9A}" type="slidenum">
              <a:rPr lang="en-GB" altLang="en-US" smtClean="0"/>
              <a:pPr>
                <a:defRPr/>
              </a:pPr>
              <a:t>118</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656" y="291714"/>
            <a:ext cx="10772775" cy="1038322"/>
          </a:xfrm>
        </p:spPr>
        <p:txBody>
          <a:bodyPr>
            <a:normAutofit/>
          </a:bodyPr>
          <a:lstStyle/>
          <a:p>
            <a:r>
              <a:rPr lang="en-GB" altLang="en-US" sz="4000" dirty="0">
                <a:cs typeface="Arial" panose="020B0604020202020204" pitchFamily="34" charset="0"/>
              </a:rPr>
              <a:t>Estimating variance – Analytic</a:t>
            </a:r>
            <a:endParaRPr lang="en-GB" sz="4000" dirty="0"/>
          </a:p>
        </p:txBody>
      </p:sp>
      <p:sp>
        <p:nvSpPr>
          <p:cNvPr id="4" name="Content Placeholder 3"/>
          <p:cNvSpPr>
            <a:spLocks noGrp="1"/>
          </p:cNvSpPr>
          <p:nvPr>
            <p:ph idx="1"/>
          </p:nvPr>
        </p:nvSpPr>
        <p:spPr>
          <a:xfrm>
            <a:off x="814739" y="1206423"/>
            <a:ext cx="10962393" cy="3785652"/>
          </a:xfrm>
          <a:prstGeom prst="rect">
            <a:avLst/>
          </a:prstGeom>
          <a:ln>
            <a:solidFill>
              <a:schemeClr val="tx1"/>
            </a:solidFill>
          </a:ln>
        </p:spPr>
        <p:txBody>
          <a:bodyPr wrap="square">
            <a:spAutoFit/>
          </a:bodyPr>
          <a:lstStyle/>
          <a:p>
            <a:pPr>
              <a:lnSpc>
                <a:spcPct val="100000"/>
              </a:lnSpc>
              <a:spcBef>
                <a:spcPts val="0"/>
              </a:spcBef>
            </a:pPr>
            <a:r>
              <a:rPr lang="en-GB" sz="1600" dirty="0">
                <a:latin typeface="Courier New" panose="02070309020205020404" pitchFamily="49" charset="0"/>
                <a:cs typeface="Courier New" panose="02070309020205020404" pitchFamily="49" charset="0"/>
              </a:rPr>
              <a:t> Estimate          SE         CV</a:t>
            </a:r>
          </a:p>
          <a:p>
            <a:pPr>
              <a:lnSpc>
                <a:spcPct val="100000"/>
              </a:lnSpc>
              <a:spcBef>
                <a:spcPts val="0"/>
              </a:spcBef>
            </a:pPr>
            <a:r>
              <a:rPr lang="en-GB" sz="1600" dirty="0">
                <a:latin typeface="Courier New" panose="02070309020205020404" pitchFamily="49" charset="0"/>
                <a:cs typeface="Courier New" panose="02070309020205020404" pitchFamily="49" charset="0"/>
              </a:rPr>
              <a:t>Average p             0.3491863  0.02160949 0.06188528</a:t>
            </a:r>
          </a:p>
          <a:p>
            <a:pPr>
              <a:lnSpc>
                <a:spcPct val="100000"/>
              </a:lnSpc>
              <a:spcBef>
                <a:spcPts val="0"/>
              </a:spcBef>
            </a:pPr>
            <a:r>
              <a:rPr lang="en-GB" sz="1600" dirty="0">
                <a:latin typeface="Courier New" panose="02070309020205020404" pitchFamily="49" charset="0"/>
                <a:cs typeface="Courier New" panose="02070309020205020404" pitchFamily="49" charset="0"/>
              </a:rPr>
              <a:t>N in covered region 300.6991117 30.11200030 0.10013997</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Summary statistics:</a:t>
            </a:r>
          </a:p>
          <a:p>
            <a:pPr>
              <a:lnSpc>
                <a:spcPct val="100000"/>
              </a:lnSpc>
              <a:spcBef>
                <a:spcPts val="0"/>
              </a:spcBef>
            </a:pPr>
            <a:r>
              <a:rPr lang="en-GB" sz="1600" dirty="0">
                <a:latin typeface="Courier New" panose="02070309020205020404" pitchFamily="49" charset="0"/>
                <a:cs typeface="Courier New" panose="02070309020205020404" pitchFamily="49" charset="0"/>
              </a:rPr>
              <a:t>   Region Area </a:t>
            </a:r>
            <a:r>
              <a:rPr lang="en-GB" sz="1600" dirty="0" err="1">
                <a:latin typeface="Courier New" panose="02070309020205020404" pitchFamily="49" charset="0"/>
                <a:cs typeface="Courier New" panose="02070309020205020404" pitchFamily="49" charset="0"/>
              </a:rPr>
              <a:t>CoveredArea</a:t>
            </a:r>
            <a:r>
              <a:rPr lang="en-GB" sz="1600" dirty="0">
                <a:latin typeface="Courier New" panose="02070309020205020404" pitchFamily="49" charset="0"/>
                <a:cs typeface="Courier New" panose="02070309020205020404" pitchFamily="49" charset="0"/>
              </a:rPr>
              <a:t> Effort   n  k     ER     se.ER     cv.ER</a:t>
            </a:r>
          </a:p>
          <a:p>
            <a:pPr>
              <a:lnSpc>
                <a:spcPct val="100000"/>
              </a:lnSpc>
              <a:spcBef>
                <a:spcPts val="0"/>
              </a:spcBef>
            </a:pPr>
            <a:r>
              <a:rPr lang="en-GB" sz="1600" dirty="0">
                <a:latin typeface="Courier New" panose="02070309020205020404" pitchFamily="49" charset="0"/>
                <a:cs typeface="Courier New" panose="02070309020205020404" pitchFamily="49" charset="0"/>
              </a:rPr>
              <a:t>1 Default    1      3436.8     48 105 12 2.1875 0.3169604 0.1448962</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Abundance:</a:t>
            </a:r>
          </a:p>
          <a:p>
            <a:pPr>
              <a:lnSpc>
                <a:spcPct val="100000"/>
              </a:lnSpc>
              <a:spcBef>
                <a:spcPts val="0"/>
              </a:spcBef>
            </a:pPr>
            <a:r>
              <a:rPr lang="en-GB" sz="1600" dirty="0">
                <a:latin typeface="Courier New" panose="02070309020205020404" pitchFamily="49" charset="0"/>
                <a:cs typeface="Courier New" panose="02070309020205020404" pitchFamily="49" charset="0"/>
              </a:rPr>
              <a:t>  Label   Estimate         se        cv        </a:t>
            </a:r>
            <a:r>
              <a:rPr lang="en-GB" sz="1600" dirty="0" err="1">
                <a:latin typeface="Courier New" panose="02070309020205020404" pitchFamily="49" charset="0"/>
                <a:cs typeface="Courier New" panose="02070309020205020404" pitchFamily="49" charset="0"/>
              </a:rPr>
              <a:t>lcl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ucl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df</a:t>
            </a: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1 Total   8.749392   1.378541 0.1575585   6.270328  12.20859 15.32522</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Density:</a:t>
            </a:r>
          </a:p>
          <a:p>
            <a:pPr>
              <a:lnSpc>
                <a:spcPct val="100000"/>
              </a:lnSpc>
              <a:spcBef>
                <a:spcPts val="0"/>
              </a:spcBef>
            </a:pPr>
            <a:r>
              <a:rPr lang="en-GB" sz="1600" dirty="0">
                <a:latin typeface="Courier New" panose="02070309020205020404" pitchFamily="49" charset="0"/>
                <a:cs typeface="Courier New" panose="02070309020205020404" pitchFamily="49" charset="0"/>
              </a:rPr>
              <a:t>  Label   Estimate         se        cv        </a:t>
            </a:r>
            <a:r>
              <a:rPr lang="en-GB" sz="1600" dirty="0" err="1">
                <a:latin typeface="Courier New" panose="02070309020205020404" pitchFamily="49" charset="0"/>
                <a:cs typeface="Courier New" panose="02070309020205020404" pitchFamily="49" charset="0"/>
              </a:rPr>
              <a:t>lcl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ucl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df</a:t>
            </a: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1 Total 0.08749392 0.01378541 0.1575585 0.06270328 0.1220859 15.32522</a:t>
            </a:r>
          </a:p>
        </p:txBody>
      </p:sp>
      <p:sp>
        <p:nvSpPr>
          <p:cNvPr id="6" name="Rectangle 1"/>
          <p:cNvSpPr>
            <a:spLocks noChangeArrowheads="1"/>
          </p:cNvSpPr>
          <p:nvPr/>
        </p:nvSpPr>
        <p:spPr bwMode="auto">
          <a:xfrm>
            <a:off x="3861371" y="5207131"/>
            <a:ext cx="4403343" cy="738664"/>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Component percentages of variance: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Detection    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Total     15.43 84.57</a:t>
            </a:r>
          </a:p>
        </p:txBody>
      </p:sp>
      <p:sp>
        <p:nvSpPr>
          <p:cNvPr id="7" name="Text Box 34"/>
          <p:cNvSpPr txBox="1">
            <a:spLocks noChangeArrowheads="1"/>
          </p:cNvSpPr>
          <p:nvPr/>
        </p:nvSpPr>
        <p:spPr bwMode="auto">
          <a:xfrm>
            <a:off x="9759229" y="4954016"/>
            <a:ext cx="219937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Abundance and Density always have the same CV</a:t>
            </a:r>
            <a:endParaRPr kumimoji="0" lang="en-NZ" altLang="en-US" sz="18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endParaRPr>
          </a:p>
        </p:txBody>
      </p:sp>
      <p:sp>
        <p:nvSpPr>
          <p:cNvPr id="8" name="Oval 5"/>
          <p:cNvSpPr>
            <a:spLocks noChangeArrowheads="1"/>
          </p:cNvSpPr>
          <p:nvPr/>
        </p:nvSpPr>
        <p:spPr bwMode="auto">
          <a:xfrm>
            <a:off x="3440111" y="5207131"/>
            <a:ext cx="5139267" cy="250694"/>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Freeform 33"/>
          <p:cNvSpPr>
            <a:spLocks/>
          </p:cNvSpPr>
          <p:nvPr/>
        </p:nvSpPr>
        <p:spPr bwMode="auto">
          <a:xfrm rot="16200000" flipH="1" flipV="1">
            <a:off x="9435020" y="3868145"/>
            <a:ext cx="1172811" cy="998930"/>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33"/>
          <p:cNvSpPr>
            <a:spLocks/>
          </p:cNvSpPr>
          <p:nvPr/>
        </p:nvSpPr>
        <p:spPr bwMode="auto">
          <a:xfrm rot="15392650" flipH="1" flipV="1">
            <a:off x="9806317" y="4428304"/>
            <a:ext cx="430217" cy="924190"/>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Slide Number Placeholder 2">
            <a:extLst>
              <a:ext uri="{FF2B5EF4-FFF2-40B4-BE49-F238E27FC236}">
                <a16:creationId xmlns:a16="http://schemas.microsoft.com/office/drawing/2014/main" id="{C6B9F18D-6871-4793-917E-9389647C2E80}"/>
              </a:ext>
            </a:extLst>
          </p:cNvPr>
          <p:cNvSpPr>
            <a:spLocks noGrp="1"/>
          </p:cNvSpPr>
          <p:nvPr>
            <p:ph type="sldNum" sz="quarter" idx="12"/>
          </p:nvPr>
        </p:nvSpPr>
        <p:spPr/>
        <p:txBody>
          <a:bodyPr/>
          <a:lstStyle/>
          <a:p>
            <a:pPr>
              <a:defRPr/>
            </a:pPr>
            <a:fld id="{B59E928D-B85A-4D0A-9391-33FBD2C5AC9A}" type="slidenum">
              <a:rPr lang="en-GB" altLang="en-US" smtClean="0"/>
              <a:pPr>
                <a:defRPr/>
              </a:pPr>
              <a:t>119</a:t>
            </a:fld>
            <a:endParaRPr lang="en-GB" altLang="en-US"/>
          </a:p>
        </p:txBody>
      </p:sp>
    </p:spTree>
    <p:extLst>
      <p:ext uri="{BB962C8B-B14F-4D97-AF65-F5344CB8AC3E}">
        <p14:creationId xmlns:p14="http://schemas.microsoft.com/office/powerpoint/2010/main" val="3018266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B3EF7-29BB-4BE2-8AD0-9C16961F810B}"/>
              </a:ext>
            </a:extLst>
          </p:cNvPr>
          <p:cNvSpPr>
            <a:spLocks noGrp="1"/>
          </p:cNvSpPr>
          <p:nvPr>
            <p:ph type="ctrTitle"/>
          </p:nvPr>
        </p:nvSpPr>
        <p:spPr>
          <a:xfrm>
            <a:off x="238202" y="1883343"/>
            <a:ext cx="11588038" cy="1688075"/>
          </a:xfrm>
        </p:spPr>
        <p:txBody>
          <a:bodyPr/>
          <a:lstStyle/>
          <a:p>
            <a:r>
              <a:rPr lang="en-GB" sz="8000" dirty="0"/>
              <a:t>Distance sampling resources</a:t>
            </a:r>
          </a:p>
        </p:txBody>
      </p:sp>
      <p:sp>
        <p:nvSpPr>
          <p:cNvPr id="4" name="Slide Number Placeholder 3">
            <a:extLst>
              <a:ext uri="{FF2B5EF4-FFF2-40B4-BE49-F238E27FC236}">
                <a16:creationId xmlns:a16="http://schemas.microsoft.com/office/drawing/2014/main" id="{D3676227-2446-408D-B39E-EBC41A54CE03}"/>
              </a:ext>
            </a:extLst>
          </p:cNvPr>
          <p:cNvSpPr>
            <a:spLocks noGrp="1"/>
          </p:cNvSpPr>
          <p:nvPr>
            <p:ph type="sldNum" sz="quarter" idx="12"/>
          </p:nvPr>
        </p:nvSpPr>
        <p:spPr/>
        <p:txBody>
          <a:bodyPr/>
          <a:lstStyle/>
          <a:p>
            <a:pPr>
              <a:defRPr/>
            </a:pPr>
            <a:fld id="{28361AF3-49ED-4813-A7DC-310415CF221F}" type="slidenum">
              <a:rPr lang="en-GB" altLang="en-US" smtClean="0"/>
              <a:pPr>
                <a:defRPr/>
              </a:pPr>
              <a:t>12</a:t>
            </a:fld>
            <a:endParaRPr lang="en-GB" altLang="en-US"/>
          </a:p>
        </p:txBody>
      </p:sp>
    </p:spTree>
    <p:extLst>
      <p:ext uri="{BB962C8B-B14F-4D97-AF65-F5344CB8AC3E}">
        <p14:creationId xmlns:p14="http://schemas.microsoft.com/office/powerpoint/2010/main" val="270713012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custDataLst>
              <p:tags r:id="rId2"/>
            </p:custDataLst>
          </p:nvPr>
        </p:nvSpPr>
        <p:spPr>
          <a:xfrm>
            <a:off x="397164" y="257175"/>
            <a:ext cx="9585036" cy="1143000"/>
          </a:xfrm>
        </p:spPr>
        <p:txBody>
          <a:bodyPr/>
          <a:lstStyle/>
          <a:p>
            <a:pPr eaLnBrk="1" hangingPunct="1"/>
            <a:r>
              <a:rPr lang="en-GB" altLang="en-US" sz="4000" dirty="0">
                <a:latin typeface="+mn-lt"/>
                <a:cs typeface="Arial" panose="020B0604020202020204" pitchFamily="34" charset="0"/>
              </a:rPr>
              <a:t>Estimating variance – Analytic</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313151" y="1600201"/>
                <a:ext cx="11599101" cy="4525963"/>
              </a:xfrm>
            </p:spPr>
            <p:txBody>
              <a:bodyPr/>
              <a:lstStyle/>
              <a:p>
                <a:pPr marL="514350" indent="-457200" eaLnBrk="1" hangingPunct="1">
                  <a:spcBef>
                    <a:spcPct val="50000"/>
                  </a:spcBef>
                </a:pPr>
                <a:r>
                  <a:rPr lang="pt-PT" altLang="en-US" sz="2800" dirty="0">
                    <a:cs typeface="Arial" panose="020B0604020202020204" pitchFamily="34" charset="0"/>
                  </a:rPr>
                  <a:t>To find the </a:t>
                </a:r>
                <a:r>
                  <a:rPr lang="pt-PT" altLang="en-US" sz="2800" b="1" dirty="0">
                    <a:solidFill>
                      <a:srgbClr val="0070C0"/>
                    </a:solidFill>
                    <a:cs typeface="Arial" panose="020B0604020202020204" pitchFamily="34" charset="0"/>
                  </a:rPr>
                  <a:t>relative contributions </a:t>
                </a:r>
                <a:r>
                  <a:rPr lang="pt-PT" altLang="en-US" sz="2800" dirty="0">
                    <a:cs typeface="Arial" panose="020B0604020202020204" pitchFamily="34" charset="0"/>
                  </a:rPr>
                  <a:t>of each component we take the ratio of squared CVs</a:t>
                </a:r>
              </a:p>
              <a:p>
                <a:pPr marL="514350" indent="-457200" eaLnBrk="1" hangingPunct="1">
                  <a:spcBef>
                    <a:spcPct val="50000"/>
                  </a:spcBef>
                </a:pPr>
                <a:r>
                  <a:rPr lang="pt-PT" altLang="en-US" sz="2800" dirty="0">
                    <a:cs typeface="Arial" panose="020B0604020202020204" pitchFamily="34" charset="0"/>
                  </a:rPr>
                  <a:t>E.g.</a:t>
                </a:r>
                <a14:m>
                  <m:oMath xmlns:m="http://schemas.openxmlformats.org/officeDocument/2006/math">
                    <m:r>
                      <a:rPr lang="en-GB" altLang="en-US" sz="2800" b="0" i="0" smtClean="0">
                        <a:latin typeface="Cambria Math" panose="02040503050406030204" pitchFamily="18" charset="0"/>
                        <a:cs typeface="Arial" panose="020B0604020202020204" pitchFamily="34" charset="0"/>
                      </a:rPr>
                      <m:t>         </m:t>
                    </m:r>
                    <m:r>
                      <a:rPr lang="en-GB" altLang="en-US" sz="2800" b="0" i="1" smtClean="0">
                        <a:latin typeface="Cambria Math" panose="02040503050406030204" pitchFamily="18" charset="0"/>
                        <a:cs typeface="Arial" panose="020B0604020202020204" pitchFamily="34" charset="0"/>
                      </a:rPr>
                      <m:t>      100% </m:t>
                    </m:r>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f>
                      <m:f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fPr>
                      <m:num>
                        <m:sSup>
                          <m:sSup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sSupPr>
                          <m:e>
                            <m:d>
                              <m:dPr>
                                <m:begChr m:val="{"/>
                                <m:endChr m:val="}"/>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dPr>
                              <m:e>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𝑐𝑣</m:t>
                                </m:r>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sSub>
                                  <m:sSub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sSubPr>
                                  <m:e>
                                    <m:acc>
                                      <m:accPr>
                                        <m:chr m:val="̂"/>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𝑃</m:t>
                                        </m:r>
                                      </m:e>
                                    </m:acc>
                                  </m:e>
                                  <m:sub>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𝑎</m:t>
                                    </m:r>
                                  </m:sub>
                                </m:sSub>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e>
                            </m:d>
                          </m:e>
                          <m:sup>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2</m:t>
                            </m:r>
                          </m:sup>
                        </m:sSup>
                      </m:num>
                      <m:den>
                        <m:sSup>
                          <m:sSupPr>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sSupPr>
                          <m:e>
                            <m:d>
                              <m:dPr>
                                <m:begChr m:val="{"/>
                                <m:endChr m:val="}"/>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dPr>
                              <m:e>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𝑐𝑣</m:t>
                                </m:r>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acc>
                                  <m:accPr>
                                    <m:chr m:val="̂"/>
                                    <m:ctrlPr>
                                      <a:rPr lang="en-GB" altLang="en-US" sz="2800" b="0" i="1" smtClean="0">
                                        <a:latin typeface="Cambria Math" panose="02040503050406030204" pitchFamily="18" charset="0"/>
                                        <a:ea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𝐷</m:t>
                                    </m:r>
                                  </m:e>
                                </m:acc>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m:t>
                                </m:r>
                              </m:e>
                            </m:d>
                          </m:e>
                          <m:sup>
                            <m:r>
                              <a:rPr lang="en-GB" altLang="en-US" sz="2800" b="0" i="1" smtClean="0">
                                <a:latin typeface="Cambria Math" panose="02040503050406030204" pitchFamily="18" charset="0"/>
                                <a:ea typeface="Cambria Math" panose="02040503050406030204" pitchFamily="18" charset="0"/>
                                <a:cs typeface="Arial" panose="020B0604020202020204" pitchFamily="34" charset="0"/>
                              </a:rPr>
                              <m:t>2</m:t>
                            </m:r>
                          </m:sup>
                        </m:sSup>
                      </m:den>
                    </m:f>
                    <m:r>
                      <a:rPr lang="en-GB" altLang="en-US" sz="2800" b="0" i="0" smtClean="0">
                        <a:latin typeface="Cambria Math" panose="02040503050406030204" pitchFamily="18" charset="0"/>
                        <a:ea typeface="Cambria Math" panose="02040503050406030204" pitchFamily="18" charset="0"/>
                        <a:cs typeface="Arial" panose="020B0604020202020204" pitchFamily="34" charset="0"/>
                      </a:rPr>
                      <m:t>=</m:t>
                    </m:r>
                  </m:oMath>
                </a14:m>
                <a:endParaRPr lang="pt-PT" altLang="en-US" sz="2800" dirty="0">
                  <a:cs typeface="Arial" panose="020B0604020202020204" pitchFamily="34" charset="0"/>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313151" y="1600201"/>
                <a:ext cx="11599101" cy="4525963"/>
              </a:xfrm>
              <a:blipFill>
                <a:blip r:embed="rId5"/>
                <a:stretch>
                  <a:fillRect t="-2695"/>
                </a:stretch>
              </a:blipFill>
            </p:spPr>
            <p:txBody>
              <a:bodyPr/>
              <a:lstStyle/>
              <a:p>
                <a:r>
                  <a:rPr lang="en-GB">
                    <a:noFill/>
                  </a:rPr>
                  <a:t> </a:t>
                </a:r>
              </a:p>
            </p:txBody>
          </p:sp>
        </mc:Fallback>
      </mc:AlternateContent>
      <p:graphicFrame>
        <p:nvGraphicFramePr>
          <p:cNvPr id="9" name="Table 8"/>
          <p:cNvGraphicFramePr>
            <a:graphicFrameLocks noGrp="1"/>
          </p:cNvGraphicFramePr>
          <p:nvPr/>
        </p:nvGraphicFramePr>
        <p:xfrm>
          <a:off x="1923528" y="3618706"/>
          <a:ext cx="7591817" cy="2507458"/>
        </p:xfrm>
        <a:graphic>
          <a:graphicData uri="http://schemas.openxmlformats.org/drawingml/2006/table">
            <a:tbl>
              <a:tblPr firstRow="1" bandRow="1">
                <a:tableStyleId>{5C22544A-7EE6-4342-B048-85BDC9FD1C3A}</a:tableStyleId>
              </a:tblPr>
              <a:tblGrid>
                <a:gridCol w="2707657">
                  <a:extLst>
                    <a:ext uri="{9D8B030D-6E8A-4147-A177-3AD203B41FA5}">
                      <a16:colId xmlns:a16="http://schemas.microsoft.com/office/drawing/2014/main" val="20000"/>
                    </a:ext>
                  </a:extLst>
                </a:gridCol>
                <a:gridCol w="2442080">
                  <a:extLst>
                    <a:ext uri="{9D8B030D-6E8A-4147-A177-3AD203B41FA5}">
                      <a16:colId xmlns:a16="http://schemas.microsoft.com/office/drawing/2014/main" val="20001"/>
                    </a:ext>
                  </a:extLst>
                </a:gridCol>
                <a:gridCol w="2442080">
                  <a:extLst>
                    <a:ext uri="{9D8B030D-6E8A-4147-A177-3AD203B41FA5}">
                      <a16:colId xmlns:a16="http://schemas.microsoft.com/office/drawing/2014/main" val="20002"/>
                    </a:ext>
                  </a:extLst>
                </a:gridCol>
              </a:tblGrid>
              <a:tr h="543074">
                <a:tc rowSpan="2">
                  <a:txBody>
                    <a:bodyPr/>
                    <a:lstStyle/>
                    <a:p>
                      <a:pPr marL="0" algn="ctr" defTabSz="914400" rtl="0" eaLnBrk="1" latinLnBrk="0" hangingPunct="1"/>
                      <a:r>
                        <a:rPr lang="en-GB" sz="1800" b="1" kern="1200" dirty="0">
                          <a:solidFill>
                            <a:schemeClr val="dk1"/>
                          </a:solidFill>
                          <a:latin typeface="+mn-lt"/>
                          <a:ea typeface="+mn-ea"/>
                          <a:cs typeface="Arial" pitchFamily="34" charset="0"/>
                        </a:rPr>
                        <a:t>Component</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marL="0" algn="ctr" defTabSz="914400" rtl="0" eaLnBrk="1" latinLnBrk="0" hangingPunct="1"/>
                      <a:r>
                        <a:rPr lang="en-GB" sz="1800" kern="1200" dirty="0">
                          <a:solidFill>
                            <a:schemeClr val="dk1"/>
                          </a:solidFill>
                          <a:latin typeface="+mn-lt"/>
                          <a:ea typeface="+mn-ea"/>
                          <a:cs typeface="Arial" pitchFamily="34" charset="0"/>
                        </a:rPr>
                        <a:t>Typical values</a:t>
                      </a:r>
                    </a:p>
                  </a:txBody>
                  <a:tcPr marL="91435" marR="91435" marT="45738" marB="45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pPr marL="0" algn="l" defTabSz="914400" rtl="0" eaLnBrk="1" latinLnBrk="0" hangingPunct="1"/>
                      <a:endParaRPr lang="en-GB" sz="1800" kern="1200" dirty="0">
                        <a:solidFill>
                          <a:schemeClr val="dk1"/>
                        </a:solidFill>
                        <a:latin typeface="Arial" pitchFamily="34" charset="0"/>
                        <a:ea typeface="+mn-ea"/>
                        <a:cs typeface="Arial" pitchFamily="34" charset="0"/>
                      </a:endParaRPr>
                    </a:p>
                  </a:txBody>
                  <a:tcPr>
                    <a:solidFill>
                      <a:schemeClr val="accent2">
                        <a:lumMod val="40000"/>
                        <a:lumOff val="60000"/>
                      </a:schemeClr>
                    </a:solidFill>
                  </a:tcPr>
                </a:tc>
                <a:extLst>
                  <a:ext uri="{0D108BD9-81ED-4DB2-BD59-A6C34878D82A}">
                    <a16:rowId xmlns:a16="http://schemas.microsoft.com/office/drawing/2014/main" val="10000"/>
                  </a:ext>
                </a:extLst>
              </a:tr>
              <a:tr h="543074">
                <a:tc vMerge="1">
                  <a:txBody>
                    <a:bodyPr/>
                    <a:lstStyle/>
                    <a:p>
                      <a:endParaRPr lang="en-GB" dirty="0">
                        <a:latin typeface="Arial" pitchFamily="34" charset="0"/>
                        <a:cs typeface="Arial" pitchFamily="34" charset="0"/>
                      </a:endParaRPr>
                    </a:p>
                  </a:txBody>
                  <a:tcPr>
                    <a:solidFill>
                      <a:schemeClr val="accent2">
                        <a:lumMod val="20000"/>
                        <a:lumOff val="80000"/>
                      </a:schemeClr>
                    </a:solidFill>
                  </a:tcPr>
                </a:tc>
                <a:tc>
                  <a:txBody>
                    <a:bodyPr/>
                    <a:lstStyle/>
                    <a:p>
                      <a:pPr algn="ctr"/>
                      <a:r>
                        <a:rPr lang="en-GB" sz="1800" b="1" dirty="0">
                          <a:latin typeface="+mn-lt"/>
                          <a:cs typeface="Arial" pitchFamily="34" charset="0"/>
                        </a:rPr>
                        <a:t>Line</a:t>
                      </a:r>
                    </a:p>
                  </a:txBody>
                  <a:tcPr marL="91435" marR="91435" marT="45738" marB="45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GB" sz="1800" b="1" dirty="0">
                          <a:latin typeface="+mn-lt"/>
                          <a:cs typeface="Arial" pitchFamily="34" charset="0"/>
                        </a:rPr>
                        <a:t>Point</a:t>
                      </a:r>
                    </a:p>
                  </a:txBody>
                  <a:tcPr marL="91435" marR="91435" marT="45738" marB="45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1"/>
                  </a:ext>
                </a:extLst>
              </a:tr>
              <a:tr h="709089">
                <a:tc>
                  <a:txBody>
                    <a:bodyPr/>
                    <a:lstStyle/>
                    <a:p>
                      <a:r>
                        <a:rPr lang="en-GB" sz="1800" b="1" dirty="0">
                          <a:latin typeface="+mn-lt"/>
                          <a:cs typeface="Arial" pitchFamily="34" charset="0"/>
                        </a:rPr>
                        <a:t>Encounter rate</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800" b="1" dirty="0">
                          <a:latin typeface="+mn-lt"/>
                          <a:cs typeface="Arial" pitchFamily="34" charset="0"/>
                        </a:rPr>
                        <a:t>70-80%</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800" b="1" dirty="0">
                          <a:latin typeface="+mn-lt"/>
                          <a:cs typeface="Arial" pitchFamily="34" charset="0"/>
                        </a:rPr>
                        <a:t>40-50%</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712221">
                <a:tc>
                  <a:txBody>
                    <a:bodyPr/>
                    <a:lstStyle/>
                    <a:p>
                      <a:r>
                        <a:rPr lang="en-GB" sz="1800" b="1" dirty="0">
                          <a:latin typeface="+mn-lt"/>
                          <a:cs typeface="Arial" pitchFamily="34" charset="0"/>
                        </a:rPr>
                        <a:t>Detection function</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800" b="1" dirty="0">
                          <a:latin typeface="+mn-lt"/>
                          <a:cs typeface="Arial" pitchFamily="34" charset="0"/>
                        </a:rPr>
                        <a:t>&lt;30%</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800" b="1" dirty="0">
                          <a:latin typeface="+mn-lt"/>
                          <a:cs typeface="Arial" pitchFamily="34" charset="0"/>
                        </a:rPr>
                        <a:t>&gt;50%</a:t>
                      </a:r>
                    </a:p>
                  </a:txBody>
                  <a:tcPr marL="91435" marR="91435"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32794" name="Text Box 34"/>
              <p:cNvSpPr txBox="1">
                <a:spLocks noChangeArrowheads="1"/>
              </p:cNvSpPr>
              <p:nvPr/>
            </p:nvSpPr>
            <p:spPr bwMode="auto">
              <a:xfrm>
                <a:off x="5425177" y="2570004"/>
                <a:ext cx="3701096" cy="84087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rPr>
                  <a:t>The percentage relative contribution made by </a:t>
                </a:r>
                <a14:m>
                  <m:oMath xmlns:m="http://schemas.openxmlformats.org/officeDocument/2006/math">
                    <m:sSub>
                      <m:sSubPr>
                        <m:ctrlPr>
                          <a:rPr kumimoji="0" lang="en-US"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US"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oMath>
                </a14:m>
                <a:endParaRPr kumimoji="0" lang="en-NZ"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mc:Choice>
        <mc:Fallback xmlns="">
          <p:sp>
            <p:nvSpPr>
              <p:cNvPr id="32794" name="Text Box 34"/>
              <p:cNvSpPr txBox="1">
                <a:spLocks noRot="1" noChangeAspect="1" noMove="1" noResize="1" noEditPoints="1" noAdjustHandles="1" noChangeArrowheads="1" noChangeShapeType="1" noTextEdit="1"/>
              </p:cNvSpPr>
              <p:nvPr/>
            </p:nvSpPr>
            <p:spPr bwMode="auto">
              <a:xfrm>
                <a:off x="5425177" y="2570004"/>
                <a:ext cx="3701096" cy="840871"/>
              </a:xfrm>
              <a:prstGeom prst="rect">
                <a:avLst/>
              </a:prstGeom>
              <a:blipFill>
                <a:blip r:embed="rId6"/>
                <a:stretch>
                  <a:fillRect l="-2636" t="-5797" b="-1594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2558072A-639F-4D39-AF26-3E36F370BAD3}"/>
              </a:ext>
            </a:extLst>
          </p:cNvPr>
          <p:cNvSpPr>
            <a:spLocks noGrp="1"/>
          </p:cNvSpPr>
          <p:nvPr>
            <p:ph type="sldNum" sz="quarter" idx="12"/>
          </p:nvPr>
        </p:nvSpPr>
        <p:spPr/>
        <p:txBody>
          <a:bodyPr/>
          <a:lstStyle/>
          <a:p>
            <a:pPr>
              <a:defRPr/>
            </a:pPr>
            <a:fld id="{B59E928D-B85A-4D0A-9391-33FBD2C5AC9A}" type="slidenum">
              <a:rPr lang="en-GB" altLang="en-US" smtClean="0"/>
              <a:pPr>
                <a:defRPr/>
              </a:pPr>
              <a:t>120</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656" y="291714"/>
            <a:ext cx="10772775" cy="1038322"/>
          </a:xfrm>
        </p:spPr>
        <p:txBody>
          <a:bodyPr>
            <a:normAutofit/>
          </a:bodyPr>
          <a:lstStyle/>
          <a:p>
            <a:r>
              <a:rPr lang="en-GB" altLang="en-US" sz="4000" dirty="0">
                <a:cs typeface="Arial" panose="020B0604020202020204" pitchFamily="34" charset="0"/>
              </a:rPr>
              <a:t>Estimating variance – Analytic</a:t>
            </a:r>
            <a:endParaRPr lang="en-GB" sz="4000" dirty="0"/>
          </a:p>
        </p:txBody>
      </p:sp>
      <p:sp>
        <p:nvSpPr>
          <p:cNvPr id="4" name="Content Placeholder 3"/>
          <p:cNvSpPr>
            <a:spLocks noGrp="1"/>
          </p:cNvSpPr>
          <p:nvPr>
            <p:ph idx="1"/>
          </p:nvPr>
        </p:nvSpPr>
        <p:spPr>
          <a:xfrm>
            <a:off x="814739" y="1206423"/>
            <a:ext cx="10962393" cy="3785652"/>
          </a:xfrm>
          <a:prstGeom prst="rect">
            <a:avLst/>
          </a:prstGeom>
          <a:ln>
            <a:solidFill>
              <a:schemeClr val="tx1"/>
            </a:solidFill>
          </a:ln>
        </p:spPr>
        <p:txBody>
          <a:bodyPr wrap="square">
            <a:spAutoFit/>
          </a:bodyPr>
          <a:lstStyle/>
          <a:p>
            <a:pPr>
              <a:lnSpc>
                <a:spcPct val="100000"/>
              </a:lnSpc>
              <a:spcBef>
                <a:spcPts val="0"/>
              </a:spcBef>
            </a:pPr>
            <a:r>
              <a:rPr lang="en-GB" sz="1600" dirty="0">
                <a:latin typeface="Courier New" panose="02070309020205020404" pitchFamily="49" charset="0"/>
                <a:cs typeface="Courier New" panose="02070309020205020404" pitchFamily="49" charset="0"/>
              </a:rPr>
              <a:t>                       Estimate          SE         CV</a:t>
            </a:r>
          </a:p>
          <a:p>
            <a:pPr>
              <a:lnSpc>
                <a:spcPct val="100000"/>
              </a:lnSpc>
              <a:spcBef>
                <a:spcPts val="0"/>
              </a:spcBef>
            </a:pPr>
            <a:r>
              <a:rPr lang="en-GB" sz="1600" dirty="0">
                <a:latin typeface="Courier New" panose="02070309020205020404" pitchFamily="49" charset="0"/>
                <a:cs typeface="Courier New" panose="02070309020205020404" pitchFamily="49" charset="0"/>
              </a:rPr>
              <a:t>Average p             0.3491863  0.02160949 0.06188528</a:t>
            </a:r>
          </a:p>
          <a:p>
            <a:pPr>
              <a:lnSpc>
                <a:spcPct val="100000"/>
              </a:lnSpc>
              <a:spcBef>
                <a:spcPts val="0"/>
              </a:spcBef>
            </a:pPr>
            <a:r>
              <a:rPr lang="en-GB" sz="1600" dirty="0">
                <a:latin typeface="Courier New" panose="02070309020205020404" pitchFamily="49" charset="0"/>
                <a:cs typeface="Courier New" panose="02070309020205020404" pitchFamily="49" charset="0"/>
              </a:rPr>
              <a:t>N in covered region 300.6991117 30.11200030 0.10013997</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Summary statistics:</a:t>
            </a:r>
          </a:p>
          <a:p>
            <a:pPr>
              <a:lnSpc>
                <a:spcPct val="100000"/>
              </a:lnSpc>
              <a:spcBef>
                <a:spcPts val="0"/>
              </a:spcBef>
            </a:pPr>
            <a:r>
              <a:rPr lang="en-GB" sz="1600" dirty="0">
                <a:latin typeface="Courier New" panose="02070309020205020404" pitchFamily="49" charset="0"/>
                <a:cs typeface="Courier New" panose="02070309020205020404" pitchFamily="49" charset="0"/>
              </a:rPr>
              <a:t>   Region Area </a:t>
            </a:r>
            <a:r>
              <a:rPr lang="en-GB" sz="1600" dirty="0" err="1">
                <a:latin typeface="Courier New" panose="02070309020205020404" pitchFamily="49" charset="0"/>
                <a:cs typeface="Courier New" panose="02070309020205020404" pitchFamily="49" charset="0"/>
              </a:rPr>
              <a:t>CoveredArea</a:t>
            </a:r>
            <a:r>
              <a:rPr lang="en-GB" sz="1600" dirty="0">
                <a:latin typeface="Courier New" panose="02070309020205020404" pitchFamily="49" charset="0"/>
                <a:cs typeface="Courier New" panose="02070309020205020404" pitchFamily="49" charset="0"/>
              </a:rPr>
              <a:t> Effort   n  k     ER     se.ER     cv.ER</a:t>
            </a:r>
          </a:p>
          <a:p>
            <a:pPr>
              <a:lnSpc>
                <a:spcPct val="100000"/>
              </a:lnSpc>
              <a:spcBef>
                <a:spcPts val="0"/>
              </a:spcBef>
            </a:pPr>
            <a:r>
              <a:rPr lang="en-GB" sz="1600" dirty="0">
                <a:latin typeface="Courier New" panose="02070309020205020404" pitchFamily="49" charset="0"/>
                <a:cs typeface="Courier New" panose="02070309020205020404" pitchFamily="49" charset="0"/>
              </a:rPr>
              <a:t>1 Default    1      3436.8     48 105 12 2.1875 0.3169604 0.1448962</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Abundance:</a:t>
            </a:r>
          </a:p>
          <a:p>
            <a:pPr>
              <a:lnSpc>
                <a:spcPct val="100000"/>
              </a:lnSpc>
              <a:spcBef>
                <a:spcPts val="0"/>
              </a:spcBef>
            </a:pPr>
            <a:r>
              <a:rPr lang="en-GB" sz="1600" dirty="0">
                <a:latin typeface="Courier New" panose="02070309020205020404" pitchFamily="49" charset="0"/>
                <a:cs typeface="Courier New" panose="02070309020205020404" pitchFamily="49" charset="0"/>
              </a:rPr>
              <a:t>  Label   Estimate         se        cv        </a:t>
            </a:r>
            <a:r>
              <a:rPr lang="en-GB" sz="1600" dirty="0" err="1">
                <a:latin typeface="Courier New" panose="02070309020205020404" pitchFamily="49" charset="0"/>
                <a:cs typeface="Courier New" panose="02070309020205020404" pitchFamily="49" charset="0"/>
              </a:rPr>
              <a:t>lcl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ucl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df</a:t>
            </a: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1 Total   8.749392   1.378541 0.1575585   6.270328  12.20859 15.32522</a:t>
            </a:r>
          </a:p>
          <a:p>
            <a:pPr>
              <a:lnSpc>
                <a:spcPct val="100000"/>
              </a:lnSpc>
              <a:spcBef>
                <a:spcPts val="0"/>
              </a:spcBef>
            </a:pP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Density:</a:t>
            </a:r>
          </a:p>
          <a:p>
            <a:pPr>
              <a:lnSpc>
                <a:spcPct val="100000"/>
              </a:lnSpc>
              <a:spcBef>
                <a:spcPts val="0"/>
              </a:spcBef>
            </a:pPr>
            <a:r>
              <a:rPr lang="en-GB" sz="1600" dirty="0">
                <a:latin typeface="Courier New" panose="02070309020205020404" pitchFamily="49" charset="0"/>
                <a:cs typeface="Courier New" panose="02070309020205020404" pitchFamily="49" charset="0"/>
              </a:rPr>
              <a:t>  Label   Estimate         se        cv        </a:t>
            </a:r>
            <a:r>
              <a:rPr lang="en-GB" sz="1600" dirty="0" err="1">
                <a:latin typeface="Courier New" panose="02070309020205020404" pitchFamily="49" charset="0"/>
                <a:cs typeface="Courier New" panose="02070309020205020404" pitchFamily="49" charset="0"/>
              </a:rPr>
              <a:t>lcl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ucl</a:t>
            </a:r>
            <a:r>
              <a:rPr lang="en-GB" sz="1600" dirty="0">
                <a:latin typeface="Courier New" panose="02070309020205020404" pitchFamily="49" charset="0"/>
                <a:cs typeface="Courier New" panose="02070309020205020404" pitchFamily="49" charset="0"/>
              </a:rPr>
              <a:t>       </a:t>
            </a:r>
            <a:r>
              <a:rPr lang="en-GB" sz="1600" dirty="0" err="1">
                <a:latin typeface="Courier New" panose="02070309020205020404" pitchFamily="49" charset="0"/>
                <a:cs typeface="Courier New" panose="02070309020205020404" pitchFamily="49" charset="0"/>
              </a:rPr>
              <a:t>df</a:t>
            </a:r>
            <a:endParaRPr lang="en-GB" sz="1600" dirty="0">
              <a:latin typeface="Courier New" panose="02070309020205020404" pitchFamily="49" charset="0"/>
              <a:cs typeface="Courier New" panose="02070309020205020404" pitchFamily="49" charset="0"/>
            </a:endParaRPr>
          </a:p>
          <a:p>
            <a:pPr>
              <a:lnSpc>
                <a:spcPct val="100000"/>
              </a:lnSpc>
              <a:spcBef>
                <a:spcPts val="0"/>
              </a:spcBef>
            </a:pPr>
            <a:r>
              <a:rPr lang="en-GB" sz="1600" dirty="0">
                <a:latin typeface="Courier New" panose="02070309020205020404" pitchFamily="49" charset="0"/>
                <a:cs typeface="Courier New" panose="02070309020205020404" pitchFamily="49" charset="0"/>
              </a:rPr>
              <a:t>1 Total 0.08749392 0.01378541 0.1575585 0.06270328 0.1220859 15.32522</a:t>
            </a:r>
          </a:p>
        </p:txBody>
      </p:sp>
      <p:sp>
        <p:nvSpPr>
          <p:cNvPr id="6" name="Rectangle 1"/>
          <p:cNvSpPr>
            <a:spLocks noChangeArrowheads="1"/>
          </p:cNvSpPr>
          <p:nvPr/>
        </p:nvSpPr>
        <p:spPr bwMode="auto">
          <a:xfrm>
            <a:off x="3169676" y="5084373"/>
            <a:ext cx="4403343" cy="738664"/>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Component percentages of variance: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Detection    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Total     15.43 84.57</a:t>
            </a:r>
          </a:p>
        </p:txBody>
      </p:sp>
      <p:sp>
        <p:nvSpPr>
          <p:cNvPr id="11" name="Rectangle 10"/>
          <p:cNvSpPr>
            <a:spLocks noChangeArrowheads="1"/>
          </p:cNvSpPr>
          <p:nvPr>
            <p:custDataLst>
              <p:tags r:id="rId1"/>
            </p:custDataLst>
          </p:nvPr>
        </p:nvSpPr>
        <p:spPr bwMode="auto">
          <a:xfrm>
            <a:off x="6410235" y="1512451"/>
            <a:ext cx="1267559" cy="185402"/>
          </a:xfrm>
          <a:prstGeom prst="rect">
            <a:avLst/>
          </a:prstGeom>
          <a:solidFill>
            <a:srgbClr val="00CC0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Rectangle 13"/>
          <p:cNvSpPr>
            <a:spLocks noChangeArrowheads="1"/>
          </p:cNvSpPr>
          <p:nvPr>
            <p:custDataLst>
              <p:tags r:id="rId2"/>
            </p:custDataLst>
          </p:nvPr>
        </p:nvSpPr>
        <p:spPr bwMode="auto">
          <a:xfrm>
            <a:off x="8124825" y="2743200"/>
            <a:ext cx="1085850" cy="194139"/>
          </a:xfrm>
          <a:prstGeom prst="rect">
            <a:avLst/>
          </a:prstGeom>
          <a:solidFill>
            <a:srgbClr val="FF000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 name="Rectangle 13"/>
          <p:cNvSpPr>
            <a:spLocks noChangeArrowheads="1"/>
          </p:cNvSpPr>
          <p:nvPr>
            <p:custDataLst>
              <p:tags r:id="rId3"/>
            </p:custDataLst>
          </p:nvPr>
        </p:nvSpPr>
        <p:spPr bwMode="auto">
          <a:xfrm>
            <a:off x="4696806" y="4683915"/>
            <a:ext cx="1122970" cy="183360"/>
          </a:xfrm>
          <a:prstGeom prst="rect">
            <a:avLst/>
          </a:prstGeom>
          <a:solidFill>
            <a:srgbClr val="0070C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Freeform 33"/>
          <p:cNvSpPr>
            <a:spLocks/>
          </p:cNvSpPr>
          <p:nvPr/>
        </p:nvSpPr>
        <p:spPr bwMode="auto">
          <a:xfrm rot="16200000" flipH="1">
            <a:off x="4213497" y="5756898"/>
            <a:ext cx="469806" cy="305250"/>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mc:AlternateContent xmlns:mc="http://schemas.openxmlformats.org/markup-compatibility/2006" xmlns:a14="http://schemas.microsoft.com/office/drawing/2010/main">
        <mc:Choice Requires="a14">
          <p:sp>
            <p:nvSpPr>
              <p:cNvPr id="15" name="TextBox 14"/>
              <p:cNvSpPr txBox="1"/>
              <p:nvPr/>
            </p:nvSpPr>
            <p:spPr>
              <a:xfrm>
                <a:off x="7786357" y="5310992"/>
                <a:ext cx="2572564" cy="83343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sSup>
                            <m:sSup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0.1449</m:t>
                              </m:r>
                            </m:e>
                            <m:sup>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sup>
                          </m:sSup>
                        </m:num>
                        <m:den>
                          <m:sSup>
                            <m:sSup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0.1576</m:t>
                              </m:r>
                            </m:e>
                            <m:sup>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sup>
                          </m:sSup>
                        </m:den>
                      </m:f>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Cambria Math" panose="02040503050406030204" pitchFamily="18" charset="0"/>
                          <a:cs typeface="+mn-cs"/>
                        </a:rPr>
                        <m:t>×100</m:t>
                      </m:r>
                    </m:oMath>
                  </m:oMathPara>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7786357" y="5310992"/>
                <a:ext cx="2572564" cy="833433"/>
              </a:xfrm>
              <a:prstGeom prst="rect">
                <a:avLst/>
              </a:prstGeom>
              <a:blipFill>
                <a:blip r:embed="rId7"/>
                <a:stretch>
                  <a:fillRect/>
                </a:stretch>
              </a:blipFill>
            </p:spPr>
            <p:txBody>
              <a:bodyPr/>
              <a:lstStyle/>
              <a:p>
                <a:r>
                  <a:rPr lang="en-GB">
                    <a:noFill/>
                  </a:rPr>
                  <a:t> </a:t>
                </a:r>
              </a:p>
            </p:txBody>
          </p:sp>
        </mc:Fallback>
      </mc:AlternateContent>
      <p:sp>
        <p:nvSpPr>
          <p:cNvPr id="16" name="Freeform 33"/>
          <p:cNvSpPr>
            <a:spLocks/>
          </p:cNvSpPr>
          <p:nvPr/>
        </p:nvSpPr>
        <p:spPr bwMode="auto">
          <a:xfrm rot="16200000" flipH="1" flipV="1">
            <a:off x="6874570" y="4885512"/>
            <a:ext cx="69589" cy="1753984"/>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mc:AlternateContent xmlns:mc="http://schemas.openxmlformats.org/markup-compatibility/2006" xmlns:a14="http://schemas.microsoft.com/office/drawing/2010/main">
        <mc:Choice Requires="a14">
          <p:sp>
            <p:nvSpPr>
              <p:cNvPr id="17" name="TextBox 16"/>
              <p:cNvSpPr txBox="1"/>
              <p:nvPr/>
            </p:nvSpPr>
            <p:spPr>
              <a:xfrm>
                <a:off x="4048128" y="5916619"/>
                <a:ext cx="2572564" cy="83343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sSup>
                            <m:sSup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0.0619</m:t>
                              </m:r>
                            </m:e>
                            <m:sup>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sup>
                          </m:sSup>
                        </m:num>
                        <m:den>
                          <m:sSup>
                            <m:sSupPr>
                              <m:ctrlP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0.1576</m:t>
                              </m:r>
                            </m:e>
                            <m:sup>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sup>
                          </m:sSup>
                        </m:den>
                      </m:f>
                      <m:r>
                        <a:rPr kumimoji="0" lang="en-GB" sz="2400" b="0" i="1" u="none" strike="noStrike" kern="1200" cap="none" spc="0" normalizeH="0" baseline="0" noProof="0" smtClean="0">
                          <a:ln>
                            <a:noFill/>
                          </a:ln>
                          <a:solidFill>
                            <a:srgbClr val="0070C0"/>
                          </a:solidFill>
                          <a:effectLst/>
                          <a:uLnTx/>
                          <a:uFillTx/>
                          <a:latin typeface="Cambria Math" panose="02040503050406030204" pitchFamily="18" charset="0"/>
                          <a:ea typeface="Cambria Math" panose="02040503050406030204" pitchFamily="18" charset="0"/>
                          <a:cs typeface="+mn-cs"/>
                        </a:rPr>
                        <m:t>×100</m:t>
                      </m:r>
                    </m:oMath>
                  </m:oMathPara>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4048128" y="5916619"/>
                <a:ext cx="2572564" cy="833433"/>
              </a:xfrm>
              <a:prstGeom prst="rect">
                <a:avLst/>
              </a:prstGeom>
              <a:blipFill>
                <a:blip r:embed="rId8"/>
                <a:stretch>
                  <a:fillRect/>
                </a:stretch>
              </a:blipFill>
            </p:spPr>
            <p:txBody>
              <a:bodyPr/>
              <a:lstStyle/>
              <a:p>
                <a:r>
                  <a:rPr lang="en-GB">
                    <a:noFill/>
                  </a:rPr>
                  <a:t> </a:t>
                </a:r>
              </a:p>
            </p:txBody>
          </p:sp>
        </mc:Fallback>
      </mc:AlternateContent>
      <p:sp>
        <p:nvSpPr>
          <p:cNvPr id="18" name="Rectangle 17"/>
          <p:cNvSpPr>
            <a:spLocks noChangeArrowheads="1"/>
          </p:cNvSpPr>
          <p:nvPr>
            <p:custDataLst>
              <p:tags r:id="rId4"/>
            </p:custDataLst>
          </p:nvPr>
        </p:nvSpPr>
        <p:spPr bwMode="auto">
          <a:xfrm>
            <a:off x="4601026" y="5582321"/>
            <a:ext cx="685350" cy="198605"/>
          </a:xfrm>
          <a:prstGeom prst="rect">
            <a:avLst/>
          </a:prstGeom>
          <a:solidFill>
            <a:srgbClr val="00CC0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3"/>
          <p:cNvSpPr>
            <a:spLocks noChangeArrowheads="1"/>
          </p:cNvSpPr>
          <p:nvPr>
            <p:custDataLst>
              <p:tags r:id="rId5"/>
            </p:custDataLst>
          </p:nvPr>
        </p:nvSpPr>
        <p:spPr bwMode="auto">
          <a:xfrm>
            <a:off x="5343847" y="5580803"/>
            <a:ext cx="688525" cy="200123"/>
          </a:xfrm>
          <a:prstGeom prst="rect">
            <a:avLst/>
          </a:prstGeom>
          <a:solidFill>
            <a:srgbClr val="FF0000">
              <a:alpha val="4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Slide Number Placeholder 2">
            <a:extLst>
              <a:ext uri="{FF2B5EF4-FFF2-40B4-BE49-F238E27FC236}">
                <a16:creationId xmlns:a16="http://schemas.microsoft.com/office/drawing/2014/main" id="{430E3C21-B857-4268-8CC5-E7936958AE6C}"/>
              </a:ext>
            </a:extLst>
          </p:cNvPr>
          <p:cNvSpPr>
            <a:spLocks noGrp="1"/>
          </p:cNvSpPr>
          <p:nvPr>
            <p:ph type="sldNum" sz="quarter" idx="12"/>
          </p:nvPr>
        </p:nvSpPr>
        <p:spPr/>
        <p:txBody>
          <a:bodyPr/>
          <a:lstStyle/>
          <a:p>
            <a:pPr>
              <a:defRPr/>
            </a:pPr>
            <a:fld id="{B59E928D-B85A-4D0A-9391-33FBD2C5AC9A}" type="slidenum">
              <a:rPr lang="en-GB" altLang="en-US" smtClean="0"/>
              <a:pPr>
                <a:defRPr/>
              </a:pPr>
              <a:t>121</a:t>
            </a:fld>
            <a:endParaRPr lang="en-GB" altLang="en-US"/>
          </a:p>
        </p:txBody>
      </p:sp>
    </p:spTree>
    <p:extLst>
      <p:ext uri="{BB962C8B-B14F-4D97-AF65-F5344CB8AC3E}">
        <p14:creationId xmlns:p14="http://schemas.microsoft.com/office/powerpoint/2010/main" val="141734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8" grpId="0" animBg="1"/>
      <p:bldP spid="19"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Title 1"/>
          <p:cNvSpPr>
            <a:spLocks noGrp="1"/>
          </p:cNvSpPr>
          <p:nvPr>
            <p:ph type="title"/>
            <p:custDataLst>
              <p:tags r:id="rId2"/>
            </p:custDataLst>
          </p:nvPr>
        </p:nvSpPr>
        <p:spPr>
          <a:xfrm>
            <a:off x="313151" y="247939"/>
            <a:ext cx="7772400" cy="1143000"/>
          </a:xfrm>
        </p:spPr>
        <p:txBody>
          <a:bodyPr/>
          <a:lstStyle/>
          <a:p>
            <a:pPr eaLnBrk="1" hangingPunct="1"/>
            <a:r>
              <a:rPr lang="en-GB" altLang="en-US" sz="4000" dirty="0">
                <a:latin typeface="+mn-lt"/>
                <a:cs typeface="Arial" panose="020B0604020202020204" pitchFamily="34" charset="0"/>
              </a:rPr>
              <a:t>Estimating variance – Bootstrap</a:t>
            </a:r>
          </a:p>
        </p:txBody>
      </p:sp>
      <p:sp>
        <p:nvSpPr>
          <p:cNvPr id="5" name="Content Placeholder 2"/>
          <p:cNvSpPr>
            <a:spLocks noGrp="1"/>
          </p:cNvSpPr>
          <p:nvPr>
            <p:ph idx="1"/>
          </p:nvPr>
        </p:nvSpPr>
        <p:spPr>
          <a:xfrm>
            <a:off x="313151" y="1600201"/>
            <a:ext cx="11561523" cy="4525963"/>
          </a:xfrm>
        </p:spPr>
        <p:txBody>
          <a:bodyPr/>
          <a:lstStyle/>
          <a:p>
            <a:pPr marL="514350" indent="-457200" eaLnBrk="1" hangingPunct="1">
              <a:spcBef>
                <a:spcPct val="50000"/>
              </a:spcBef>
            </a:pPr>
            <a:r>
              <a:rPr lang="pt-PT" altLang="en-US" sz="2800" dirty="0">
                <a:cs typeface="Arial" panose="020B0604020202020204" pitchFamily="34" charset="0"/>
              </a:rPr>
              <a:t>The bootstrap method works as follows:</a:t>
            </a:r>
          </a:p>
          <a:p>
            <a:pPr marL="914400" lvl="1" indent="-457200" eaLnBrk="1" hangingPunct="1">
              <a:spcBef>
                <a:spcPct val="50000"/>
              </a:spcBef>
              <a:buFont typeface="Times New Roman" panose="02020603050405020304" pitchFamily="18" charset="0"/>
              <a:buAutoNum type="arabicPeriod"/>
            </a:pPr>
            <a:r>
              <a:rPr lang="en-US" altLang="en-US" sz="2400" dirty="0">
                <a:cs typeface="Arial" panose="020B0604020202020204" pitchFamily="34" charset="0"/>
              </a:rPr>
              <a:t>Generate a new sample by repeatedly sampling from the original sample </a:t>
            </a:r>
            <a:r>
              <a:rPr lang="en-US" altLang="en-US" sz="2400" b="1" dirty="0">
                <a:solidFill>
                  <a:srgbClr val="0070C0"/>
                </a:solidFill>
                <a:cs typeface="Arial" panose="020B0604020202020204" pitchFamily="34" charset="0"/>
              </a:rPr>
              <a:t>randomly and with replacement</a:t>
            </a:r>
            <a:endParaRPr lang="en-US" altLang="en-US" sz="2400" dirty="0">
              <a:cs typeface="Arial" panose="020B0604020202020204" pitchFamily="34" charset="0"/>
            </a:endParaRPr>
          </a:p>
          <a:p>
            <a:pPr marL="1314450" lvl="2" indent="-457200" eaLnBrk="1" hangingPunct="1">
              <a:spcBef>
                <a:spcPct val="50000"/>
              </a:spcBef>
              <a:buFontTx/>
              <a:buChar char="-"/>
            </a:pPr>
            <a:r>
              <a:rPr lang="en-US" altLang="en-US" sz="2000" dirty="0">
                <a:cs typeface="Arial" panose="020B0604020202020204" pitchFamily="34" charset="0"/>
              </a:rPr>
              <a:t>some units from the original sample may appear more than once in the new sample (others might not appear at all)</a:t>
            </a:r>
          </a:p>
          <a:p>
            <a:pPr marL="1314450" lvl="2" indent="-457200" eaLnBrk="1" hangingPunct="1">
              <a:spcBef>
                <a:spcPct val="50000"/>
              </a:spcBef>
              <a:buFontTx/>
              <a:buChar char="-"/>
            </a:pPr>
            <a:r>
              <a:rPr lang="en-US" altLang="en-US" sz="2000" dirty="0">
                <a:cs typeface="Arial" panose="020B0604020202020204" pitchFamily="34" charset="0"/>
              </a:rPr>
              <a:t>each new sample must be the same size as the original sample</a:t>
            </a:r>
          </a:p>
          <a:p>
            <a:pPr marL="914400" lvl="1" indent="-457200" eaLnBrk="1" hangingPunct="1">
              <a:spcBef>
                <a:spcPct val="50000"/>
              </a:spcBef>
              <a:buFont typeface="Times New Roman" panose="02020603050405020304" pitchFamily="18" charset="0"/>
              <a:buAutoNum type="arabicPeriod"/>
            </a:pPr>
            <a:r>
              <a:rPr lang="en-US" altLang="en-US" sz="2400" dirty="0">
                <a:cs typeface="Arial" panose="020B0604020202020204" pitchFamily="34" charset="0"/>
              </a:rPr>
              <a:t>Calculate a density estimate using the new sample</a:t>
            </a:r>
          </a:p>
          <a:p>
            <a:pPr marL="914400" lvl="1" indent="-457200" eaLnBrk="1" hangingPunct="1">
              <a:spcBef>
                <a:spcPct val="50000"/>
              </a:spcBef>
              <a:buFont typeface="Times New Roman" panose="02020603050405020304" pitchFamily="18" charset="0"/>
              <a:buAutoNum type="arabicPeriod"/>
            </a:pPr>
            <a:r>
              <a:rPr lang="en-US" altLang="en-US" sz="2400" dirty="0">
                <a:cs typeface="Arial" panose="020B0604020202020204" pitchFamily="34" charset="0"/>
              </a:rPr>
              <a:t>Repeat steps 1 &amp; 2 a large number of times (e.g. 999) to obtain </a:t>
            </a:r>
            <a:r>
              <a:rPr lang="en-US" altLang="en-US" sz="2400" b="1" dirty="0">
                <a:solidFill>
                  <a:srgbClr val="0070C0"/>
                </a:solidFill>
                <a:cs typeface="Arial" panose="020B0604020202020204" pitchFamily="34" charset="0"/>
              </a:rPr>
              <a:t>multiple density estimates</a:t>
            </a:r>
          </a:p>
          <a:p>
            <a:pPr marL="514350" indent="-457200" eaLnBrk="1" hangingPunct="1">
              <a:spcBef>
                <a:spcPct val="50000"/>
              </a:spcBef>
            </a:pPr>
            <a:endParaRPr lang="pt-PT" altLang="en-US" dirty="0">
              <a:cs typeface="Arial" panose="020B0604020202020204" pitchFamily="34" charset="0"/>
            </a:endParaRPr>
          </a:p>
        </p:txBody>
      </p:sp>
      <p:sp>
        <p:nvSpPr>
          <p:cNvPr id="2" name="Slide Number Placeholder 1">
            <a:extLst>
              <a:ext uri="{FF2B5EF4-FFF2-40B4-BE49-F238E27FC236}">
                <a16:creationId xmlns:a16="http://schemas.microsoft.com/office/drawing/2014/main" id="{0F2EF0D8-39F2-48F6-BD84-D30E7DCD028B}"/>
              </a:ext>
            </a:extLst>
          </p:cNvPr>
          <p:cNvSpPr>
            <a:spLocks noGrp="1"/>
          </p:cNvSpPr>
          <p:nvPr>
            <p:ph type="sldNum" sz="quarter" idx="12"/>
          </p:nvPr>
        </p:nvSpPr>
        <p:spPr/>
        <p:txBody>
          <a:bodyPr/>
          <a:lstStyle/>
          <a:p>
            <a:pPr>
              <a:defRPr/>
            </a:pPr>
            <a:fld id="{B59E928D-B85A-4D0A-9391-33FBD2C5AC9A}" type="slidenum">
              <a:rPr lang="en-GB" altLang="en-US" smtClean="0"/>
              <a:pPr>
                <a:defRPr/>
              </a:pPr>
              <a:t>122</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custDataLst>
              <p:tags r:id="rId2"/>
            </p:custDataLst>
          </p:nvPr>
        </p:nvSpPr>
        <p:spPr>
          <a:xfrm>
            <a:off x="362527" y="275648"/>
            <a:ext cx="7772400" cy="1143000"/>
          </a:xfrm>
        </p:spPr>
        <p:txBody>
          <a:bodyPr/>
          <a:lstStyle/>
          <a:p>
            <a:pPr eaLnBrk="1" hangingPunct="1"/>
            <a:r>
              <a:rPr lang="en-GB" altLang="en-US" sz="4000" dirty="0">
                <a:latin typeface="+mn-lt"/>
                <a:cs typeface="Arial" panose="020B0604020202020204" pitchFamily="34" charset="0"/>
              </a:rPr>
              <a:t>Estimating variance – Bootstrap</a:t>
            </a:r>
          </a:p>
        </p:txBody>
      </p:sp>
      <p:sp>
        <p:nvSpPr>
          <p:cNvPr id="5" name="Content Placeholder 2"/>
          <p:cNvSpPr>
            <a:spLocks noGrp="1"/>
          </p:cNvSpPr>
          <p:nvPr>
            <p:ph idx="1"/>
          </p:nvPr>
        </p:nvSpPr>
        <p:spPr>
          <a:xfrm>
            <a:off x="150312" y="1600201"/>
            <a:ext cx="11837096" cy="4525963"/>
          </a:xfrm>
        </p:spPr>
        <p:txBody>
          <a:bodyPr/>
          <a:lstStyle/>
          <a:p>
            <a:pPr marL="514350" indent="-457200" eaLnBrk="1" hangingPunct="1">
              <a:spcBef>
                <a:spcPct val="50000"/>
              </a:spcBef>
              <a:buFont typeface="Arial" panose="020B0604020202020204" pitchFamily="34" charset="0"/>
              <a:buChar char="•"/>
            </a:pPr>
            <a:r>
              <a:rPr lang="en-US" altLang="en-US" sz="2800" dirty="0">
                <a:cs typeface="Arial" panose="020B0604020202020204" pitchFamily="34" charset="0"/>
              </a:rPr>
              <a:t>Works well if the original sample is </a:t>
            </a:r>
            <a:r>
              <a:rPr lang="en-US" altLang="en-US" sz="2800" b="1" dirty="0">
                <a:solidFill>
                  <a:srgbClr val="0070C0"/>
                </a:solidFill>
                <a:cs typeface="Arial" panose="020B0604020202020204" pitchFamily="34" charset="0"/>
              </a:rPr>
              <a:t>large and representative</a:t>
            </a:r>
          </a:p>
          <a:p>
            <a:pPr marL="514350" indent="-457200" eaLnBrk="1" hangingPunct="1">
              <a:spcBef>
                <a:spcPct val="50000"/>
              </a:spcBef>
              <a:buFont typeface="Arial" panose="020B0604020202020204" pitchFamily="34" charset="0"/>
              <a:buChar char="•"/>
            </a:pPr>
            <a:r>
              <a:rPr lang="en-US" altLang="en-US" sz="2800" dirty="0">
                <a:cs typeface="Arial" panose="020B0604020202020204" pitchFamily="34" charset="0"/>
              </a:rPr>
              <a:t>The distribution of density estimates approximates the true distribution that we would (theoretically) get from duplicate surveys</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The </a:t>
            </a:r>
            <a:r>
              <a:rPr lang="en-US" altLang="en-US" sz="2800" dirty="0">
                <a:cs typeface="Arial" panose="020B0604020202020204" pitchFamily="34" charset="0"/>
              </a:rPr>
              <a:t>variance of the bootstrap estimates can be used as an estimate of the true variance</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In Distance we </a:t>
            </a:r>
            <a:r>
              <a:rPr lang="pt-PT" altLang="en-US" sz="2800" b="1" dirty="0">
                <a:solidFill>
                  <a:srgbClr val="0070C0"/>
                </a:solidFill>
                <a:cs typeface="Arial" panose="020B0604020202020204" pitchFamily="34" charset="0"/>
              </a:rPr>
              <a:t>resample the individual transects</a:t>
            </a:r>
          </a:p>
        </p:txBody>
      </p:sp>
      <p:sp>
        <p:nvSpPr>
          <p:cNvPr id="2" name="Slide Number Placeholder 1">
            <a:extLst>
              <a:ext uri="{FF2B5EF4-FFF2-40B4-BE49-F238E27FC236}">
                <a16:creationId xmlns:a16="http://schemas.microsoft.com/office/drawing/2014/main" id="{34EE0875-9351-46B5-946F-5FF2E8BF0747}"/>
              </a:ext>
            </a:extLst>
          </p:cNvPr>
          <p:cNvSpPr>
            <a:spLocks noGrp="1"/>
          </p:cNvSpPr>
          <p:nvPr>
            <p:ph type="sldNum" sz="quarter" idx="12"/>
          </p:nvPr>
        </p:nvSpPr>
        <p:spPr/>
        <p:txBody>
          <a:bodyPr/>
          <a:lstStyle/>
          <a:p>
            <a:pPr>
              <a:defRPr/>
            </a:pPr>
            <a:fld id="{B59E928D-B85A-4D0A-9391-33FBD2C5AC9A}" type="slidenum">
              <a:rPr lang="en-GB" altLang="en-US" smtClean="0"/>
              <a:pPr>
                <a:defRPr/>
              </a:pPr>
              <a:t>123</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custDataLst>
              <p:tags r:id="rId2"/>
            </p:custDataLst>
          </p:nvPr>
        </p:nvSpPr>
        <p:spPr>
          <a:xfrm>
            <a:off x="187890" y="257175"/>
            <a:ext cx="7772400" cy="1143000"/>
          </a:xfrm>
        </p:spPr>
        <p:txBody>
          <a:bodyPr/>
          <a:lstStyle/>
          <a:p>
            <a:pPr eaLnBrk="1" hangingPunct="1"/>
            <a:r>
              <a:rPr lang="en-GB" altLang="en-US" sz="4000" dirty="0">
                <a:latin typeface="+mn-lt"/>
                <a:cs typeface="Arial" panose="020B0604020202020204" pitchFamily="34" charset="0"/>
              </a:rPr>
              <a:t>Estimating variance – Bootstrap</a:t>
            </a: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187890" y="1600201"/>
                <a:ext cx="11699310" cy="4525963"/>
              </a:xfrm>
            </p:spPr>
            <p:txBody>
              <a:bodyPr/>
              <a:lstStyle/>
              <a:p>
                <a:pPr marL="457200" indent="-457200">
                  <a:spcBef>
                    <a:spcPct val="50000"/>
                  </a:spcBef>
                  <a:buFont typeface="Arial" charset="0"/>
                  <a:buChar char="•"/>
                  <a:defRPr/>
                </a:pPr>
                <a:r>
                  <a:rPr lang="en-GB" sz="2800" dirty="0">
                    <a:cs typeface="Arial" charset="0"/>
                  </a:rPr>
                  <a:t>For example, consider a survey with 12 replicate lines</a:t>
                </a:r>
              </a:p>
              <a:p>
                <a:pPr marL="857250" lvl="1" indent="-457200">
                  <a:spcBef>
                    <a:spcPct val="50000"/>
                  </a:spcBef>
                  <a:buFont typeface="Arial" charset="0"/>
                  <a:buChar char="•"/>
                  <a:defRPr/>
                </a:pPr>
                <a:r>
                  <a:rPr lang="en-US" sz="2400" dirty="0">
                    <a:cs typeface="Arial" charset="0"/>
                  </a:rPr>
                  <a:t>Bootstrap sample 1:</a:t>
                </a:r>
              </a:p>
              <a:p>
                <a:pPr marL="1314450" lvl="2" indent="-457200">
                  <a:spcBef>
                    <a:spcPts val="0"/>
                  </a:spcBef>
                  <a:buFont typeface="Arial" charset="0"/>
                  <a:buChar char="•"/>
                  <a:defRPr/>
                </a:pPr>
                <a:r>
                  <a:rPr lang="en-US" dirty="0">
                    <a:cs typeface="Arial" charset="0"/>
                  </a:rPr>
                  <a:t>Transects: </a:t>
                </a:r>
                <a:r>
                  <a:rPr lang="en-US" b="1" dirty="0">
                    <a:solidFill>
                      <a:srgbClr val="0070C0"/>
                    </a:solidFill>
                    <a:cs typeface="Arial" charset="0"/>
                  </a:rPr>
                  <a:t>5, 12, 1, 7, 6, 11, 7, 6, 9, 7, 11, 2</a:t>
                </a:r>
              </a:p>
              <a:p>
                <a:pPr marL="1314450" lvl="2" indent="-457200">
                  <a:spcBef>
                    <a:spcPts val="0"/>
                  </a:spcBef>
                  <a:buFont typeface="Arial" charset="0"/>
                  <a:buChar char="•"/>
                  <a:defRPr/>
                </a:pPr>
                <a:r>
                  <a:rPr lang="en-US" dirty="0">
                    <a:cs typeface="Arial" charset="0"/>
                  </a:rPr>
                  <a:t>Density estimate = </a:t>
                </a:r>
                <a:r>
                  <a:rPr lang="en-US" b="1" dirty="0">
                    <a:solidFill>
                      <a:srgbClr val="0070C0"/>
                    </a:solidFill>
                    <a:cs typeface="Arial" charset="0"/>
                  </a:rPr>
                  <a:t>D</a:t>
                </a:r>
                <a:r>
                  <a:rPr lang="en-US" b="1" baseline="-25000" dirty="0">
                    <a:solidFill>
                      <a:srgbClr val="0070C0"/>
                    </a:solidFill>
                    <a:cs typeface="Arial" charset="0"/>
                  </a:rPr>
                  <a:t>1</a:t>
                </a:r>
              </a:p>
              <a:p>
                <a:pPr marL="857250" lvl="1" indent="-457200">
                  <a:spcBef>
                    <a:spcPct val="50000"/>
                  </a:spcBef>
                  <a:buFont typeface="Arial" charset="0"/>
                  <a:buChar char="•"/>
                  <a:defRPr/>
                </a:pPr>
                <a:r>
                  <a:rPr lang="en-US" sz="2400" dirty="0">
                    <a:cs typeface="Arial" charset="0"/>
                  </a:rPr>
                  <a:t>Bootstrap sample 2:</a:t>
                </a:r>
              </a:p>
              <a:p>
                <a:pPr marL="1314450" lvl="2" indent="-457200">
                  <a:spcBef>
                    <a:spcPts val="0"/>
                  </a:spcBef>
                  <a:buFont typeface="Arial" charset="0"/>
                  <a:buChar char="•"/>
                  <a:defRPr/>
                </a:pPr>
                <a:r>
                  <a:rPr lang="en-US" dirty="0">
                    <a:cs typeface="Arial" charset="0"/>
                  </a:rPr>
                  <a:t>Transects: </a:t>
                </a:r>
                <a:r>
                  <a:rPr lang="en-US" b="1" dirty="0">
                    <a:solidFill>
                      <a:srgbClr val="FF0000"/>
                    </a:solidFill>
                    <a:cs typeface="Arial" charset="0"/>
                  </a:rPr>
                  <a:t>3, 4, 9, 1, 12, 7, 8, 11, 1, 3, 2, 12</a:t>
                </a:r>
              </a:p>
              <a:p>
                <a:pPr marL="1314450" lvl="2" indent="-457200">
                  <a:spcBef>
                    <a:spcPts val="0"/>
                  </a:spcBef>
                  <a:buFont typeface="Arial" charset="0"/>
                  <a:buChar char="•"/>
                  <a:defRPr/>
                </a:pPr>
                <a:r>
                  <a:rPr lang="en-US" dirty="0">
                    <a:cs typeface="Arial" charset="0"/>
                  </a:rPr>
                  <a:t>Density estimate = </a:t>
                </a:r>
                <a:r>
                  <a:rPr lang="en-US" b="1" dirty="0">
                    <a:solidFill>
                      <a:srgbClr val="FF0000"/>
                    </a:solidFill>
                    <a:cs typeface="Arial" charset="0"/>
                  </a:rPr>
                  <a:t>D</a:t>
                </a:r>
                <a:r>
                  <a:rPr lang="en-US" b="1" baseline="-25000" dirty="0">
                    <a:solidFill>
                      <a:srgbClr val="FF0000"/>
                    </a:solidFill>
                    <a:cs typeface="Arial" charset="0"/>
                  </a:rPr>
                  <a:t>2</a:t>
                </a:r>
              </a:p>
              <a:p>
                <a:pPr marL="457200" indent="-457200">
                  <a:spcBef>
                    <a:spcPct val="50000"/>
                  </a:spcBef>
                  <a:buFont typeface="Arial" charset="0"/>
                  <a:buChar char="•"/>
                  <a:defRPr/>
                </a:pPr>
                <a:r>
                  <a:rPr lang="en-US" sz="2800" dirty="0">
                    <a:cs typeface="Arial" charset="0"/>
                  </a:rPr>
                  <a:t>Do this B times and use the variance of the B density estimates as an estimate of </a:t>
                </a:r>
                <a14:m>
                  <m:oMath xmlns:m="http://schemas.openxmlformats.org/officeDocument/2006/math">
                    <m:r>
                      <a:rPr lang="en-GB" sz="2800" b="0" i="1" smtClean="0">
                        <a:latin typeface="Cambria Math" panose="02040503050406030204" pitchFamily="18" charset="0"/>
                        <a:cs typeface="Arial" charset="0"/>
                      </a:rPr>
                      <m:t>𝑣𝑎𝑟</m:t>
                    </m:r>
                    <m:r>
                      <a:rPr lang="en-GB" sz="2800" b="0" i="1" smtClean="0">
                        <a:latin typeface="Cambria Math" panose="02040503050406030204" pitchFamily="18" charset="0"/>
                        <a:cs typeface="Arial" charset="0"/>
                      </a:rPr>
                      <m:t>(</m:t>
                    </m:r>
                    <m:acc>
                      <m:accPr>
                        <m:chr m:val="̂"/>
                        <m:ctrlPr>
                          <a:rPr lang="en-GB" sz="2800" b="0" i="1" smtClean="0">
                            <a:latin typeface="Cambria Math" panose="02040503050406030204" pitchFamily="18" charset="0"/>
                            <a:cs typeface="Arial" charset="0"/>
                          </a:rPr>
                        </m:ctrlPr>
                      </m:accPr>
                      <m:e>
                        <m:r>
                          <a:rPr lang="en-GB" sz="2800" b="0" i="1" smtClean="0">
                            <a:latin typeface="Cambria Math" panose="02040503050406030204" pitchFamily="18" charset="0"/>
                            <a:cs typeface="Arial" charset="0"/>
                          </a:rPr>
                          <m:t>𝐷</m:t>
                        </m:r>
                      </m:e>
                    </m:acc>
                    <m:r>
                      <a:rPr lang="en-GB" sz="2800" b="0" i="1" smtClean="0">
                        <a:latin typeface="Cambria Math" panose="02040503050406030204" pitchFamily="18" charset="0"/>
                        <a:cs typeface="Arial" charset="0"/>
                      </a:rPr>
                      <m:t>)</m:t>
                    </m:r>
                  </m:oMath>
                </a14:m>
                <a:endParaRPr lang="en-GB" sz="2800" dirty="0">
                  <a:cs typeface="Arial" charset="0"/>
                </a:endParaRPr>
              </a:p>
              <a:p>
                <a:pPr marL="514350" indent="-457200" eaLnBrk="1" hangingPunct="1">
                  <a:spcBef>
                    <a:spcPct val="50000"/>
                  </a:spcBef>
                  <a:defRPr/>
                </a:pPr>
                <a:endParaRPr lang="pt-PT" sz="2800" b="1" dirty="0">
                  <a:solidFill>
                    <a:srgbClr val="0070C0"/>
                  </a:solidFill>
                  <a:cs typeface="Arial" charset="0"/>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187890" y="1600201"/>
                <a:ext cx="11699310" cy="4525963"/>
              </a:xfrm>
              <a:blipFill>
                <a:blip r:embed="rId5"/>
                <a:stretch>
                  <a:fillRect l="-938" t="-2695"/>
                </a:stretch>
              </a:blipFill>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82B73628-7774-44A1-BD73-E5541BF20EE5}"/>
              </a:ext>
            </a:extLst>
          </p:cNvPr>
          <p:cNvSpPr>
            <a:spLocks noGrp="1"/>
          </p:cNvSpPr>
          <p:nvPr>
            <p:ph type="sldNum" sz="quarter" idx="12"/>
          </p:nvPr>
        </p:nvSpPr>
        <p:spPr/>
        <p:txBody>
          <a:bodyPr/>
          <a:lstStyle/>
          <a:p>
            <a:pPr>
              <a:defRPr/>
            </a:pPr>
            <a:fld id="{B59E928D-B85A-4D0A-9391-33FBD2C5AC9A}" type="slidenum">
              <a:rPr lang="en-GB" altLang="en-US" smtClean="0"/>
              <a:pPr>
                <a:defRPr/>
              </a:pPr>
              <a:t>124</a:t>
            </a:fld>
            <a:endParaRPr lang="en-GB" altLang="en-US"/>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167024"/>
            <a:ext cx="10772775" cy="1658198"/>
          </a:xfrm>
        </p:spPr>
        <p:txBody>
          <a:bodyPr>
            <a:normAutofit/>
          </a:bodyPr>
          <a:lstStyle/>
          <a:p>
            <a:r>
              <a:rPr lang="en-GB" altLang="en-US" sz="4000" dirty="0">
                <a:cs typeface="Arial" panose="020B0604020202020204" pitchFamily="34" charset="0"/>
              </a:rPr>
              <a:t>Estimating variance – Bootstrap</a:t>
            </a:r>
            <a:endParaRPr lang="en-GB" sz="4000" dirty="0"/>
          </a:p>
        </p:txBody>
      </p:sp>
      <p:sp>
        <p:nvSpPr>
          <p:cNvPr id="3" name="Content Placeholder 2"/>
          <p:cNvSpPr>
            <a:spLocks noGrp="1"/>
          </p:cNvSpPr>
          <p:nvPr>
            <p:ph idx="1"/>
          </p:nvPr>
        </p:nvSpPr>
        <p:spPr>
          <a:xfrm>
            <a:off x="657224" y="1662545"/>
            <a:ext cx="11069228" cy="3766185"/>
          </a:xfrm>
        </p:spPr>
        <p:txBody>
          <a:bodyPr/>
          <a:lstStyle/>
          <a:p>
            <a:r>
              <a:rPr lang="en-GB" dirty="0"/>
              <a:t>Basic R command to generate a bootstrap:</a:t>
            </a:r>
          </a:p>
          <a:p>
            <a:endParaRPr lang="en-GB" dirty="0"/>
          </a:p>
          <a:p>
            <a:pPr lvl="1"/>
            <a:r>
              <a:rPr lang="en-GB"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bootdht</a:t>
            </a:r>
            <a:r>
              <a:rPr lang="en-GB" b="1" dirty="0">
                <a:latin typeface="Courier New" panose="02070309020205020404" pitchFamily="49" charset="0"/>
                <a:cs typeface="Courier New" panose="02070309020205020404" pitchFamily="49" charset="0"/>
              </a:rPr>
              <a:t>(model, </a:t>
            </a:r>
            <a:r>
              <a:rPr lang="en-GB" b="1" dirty="0" err="1">
                <a:latin typeface="Courier New" panose="02070309020205020404" pitchFamily="49" charset="0"/>
                <a:cs typeface="Courier New" panose="02070309020205020404" pitchFamily="49" charset="0"/>
              </a:rPr>
              <a:t>flatfile</a:t>
            </a: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nboot</a:t>
            </a:r>
            <a:r>
              <a:rPr lang="en-GB" b="1" dirty="0">
                <a:latin typeface="Courier New" panose="02070309020205020404" pitchFamily="49" charset="0"/>
                <a:cs typeface="Courier New" panose="02070309020205020404" pitchFamily="49" charset="0"/>
              </a:rPr>
              <a:t>, </a:t>
            </a:r>
            <a:r>
              <a:rPr lang="en-GB" b="1" dirty="0" err="1">
                <a:latin typeface="Courier New" panose="02070309020205020404" pitchFamily="49" charset="0"/>
                <a:cs typeface="Courier New" panose="02070309020205020404" pitchFamily="49" charset="0"/>
              </a:rPr>
              <a:t>summary_fun</a:t>
            </a:r>
            <a:r>
              <a:rPr lang="en-GB" b="1" dirty="0">
                <a:latin typeface="Courier New" panose="02070309020205020404" pitchFamily="49" charset="0"/>
                <a:cs typeface="Courier New" panose="02070309020205020404" pitchFamily="49" charset="0"/>
              </a:rPr>
              <a:t>)</a:t>
            </a:r>
          </a:p>
          <a:p>
            <a:pPr lvl="1"/>
            <a:endParaRPr lang="en-GB" b="1"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model</a:t>
            </a:r>
            <a:r>
              <a:rPr lang="en-GB" dirty="0"/>
              <a:t> – detection function model</a:t>
            </a:r>
          </a:p>
          <a:p>
            <a:r>
              <a:rPr lang="en-GB" dirty="0" err="1">
                <a:latin typeface="Courier New" panose="02070309020205020404" pitchFamily="49" charset="0"/>
                <a:cs typeface="Courier New" panose="02070309020205020404" pitchFamily="49" charset="0"/>
              </a:rPr>
              <a:t>flatfile</a:t>
            </a:r>
            <a:r>
              <a:rPr lang="en-GB" dirty="0"/>
              <a:t> – data object used to fit model</a:t>
            </a:r>
          </a:p>
          <a:p>
            <a:r>
              <a:rPr lang="en-GB" dirty="0" err="1">
                <a:latin typeface="Courier New" panose="02070309020205020404" pitchFamily="49" charset="0"/>
                <a:cs typeface="Courier New" panose="02070309020205020404" pitchFamily="49" charset="0"/>
              </a:rPr>
              <a:t>summary_fun</a:t>
            </a:r>
            <a:r>
              <a:rPr lang="en-GB" dirty="0"/>
              <a:t> – function to harvest required statistic from each bootstrap sample</a:t>
            </a:r>
          </a:p>
          <a:p>
            <a:r>
              <a:rPr lang="en-GB" dirty="0" err="1">
                <a:latin typeface="Courier New" panose="02070309020205020404" pitchFamily="49" charset="0"/>
                <a:cs typeface="Courier New" panose="02070309020205020404" pitchFamily="49" charset="0"/>
              </a:rPr>
              <a:t>nboot</a:t>
            </a:r>
            <a:r>
              <a:rPr lang="en-GB" dirty="0"/>
              <a:t> – the number of bootstrap samples to use </a:t>
            </a:r>
          </a:p>
          <a:p>
            <a:endParaRPr lang="en-GB" dirty="0"/>
          </a:p>
          <a:p>
            <a:endParaRPr lang="en-GB" dirty="0"/>
          </a:p>
        </p:txBody>
      </p:sp>
      <p:sp>
        <p:nvSpPr>
          <p:cNvPr id="4" name="Text Box 34"/>
          <p:cNvSpPr txBox="1">
            <a:spLocks noChangeArrowheads="1"/>
          </p:cNvSpPr>
          <p:nvPr/>
        </p:nvSpPr>
        <p:spPr bwMode="auto">
          <a:xfrm>
            <a:off x="7699634" y="5159956"/>
            <a:ext cx="37303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rPr>
              <a:t>test on a small number first to ensure all is properly set up</a:t>
            </a:r>
            <a:endParaRPr kumimoji="0" lang="en-NZ"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endParaRPr>
          </a:p>
        </p:txBody>
      </p:sp>
      <p:sp>
        <p:nvSpPr>
          <p:cNvPr id="5" name="Freeform 33"/>
          <p:cNvSpPr>
            <a:spLocks/>
          </p:cNvSpPr>
          <p:nvPr/>
        </p:nvSpPr>
        <p:spPr bwMode="auto">
          <a:xfrm rot="16200000" flipH="1" flipV="1">
            <a:off x="7571999" y="4521981"/>
            <a:ext cx="255269" cy="1232362"/>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Text Box 34"/>
          <p:cNvSpPr txBox="1">
            <a:spLocks noChangeArrowheads="1"/>
          </p:cNvSpPr>
          <p:nvPr/>
        </p:nvSpPr>
        <p:spPr bwMode="auto">
          <a:xfrm>
            <a:off x="8945522" y="3130138"/>
            <a:ext cx="26673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rPr>
              <a:t>By default, transects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rPr>
              <a:t>are sampled</a:t>
            </a:r>
          </a:p>
        </p:txBody>
      </p:sp>
      <p:sp>
        <p:nvSpPr>
          <p:cNvPr id="7" name="Freeform 33"/>
          <p:cNvSpPr>
            <a:spLocks/>
          </p:cNvSpPr>
          <p:nvPr/>
        </p:nvSpPr>
        <p:spPr bwMode="auto">
          <a:xfrm rot="16200000" flipV="1">
            <a:off x="10166468" y="4015046"/>
            <a:ext cx="640080" cy="191193"/>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Slide Number Placeholder 7">
            <a:extLst>
              <a:ext uri="{FF2B5EF4-FFF2-40B4-BE49-F238E27FC236}">
                <a16:creationId xmlns:a16="http://schemas.microsoft.com/office/drawing/2014/main" id="{DBFDFFCB-F5D9-4FF6-B324-8E476902A596}"/>
              </a:ext>
            </a:extLst>
          </p:cNvPr>
          <p:cNvSpPr>
            <a:spLocks noGrp="1"/>
          </p:cNvSpPr>
          <p:nvPr>
            <p:ph type="sldNum" sz="quarter" idx="12"/>
          </p:nvPr>
        </p:nvSpPr>
        <p:spPr/>
        <p:txBody>
          <a:bodyPr/>
          <a:lstStyle/>
          <a:p>
            <a:pPr>
              <a:defRPr/>
            </a:pPr>
            <a:fld id="{B59E928D-B85A-4D0A-9391-33FBD2C5AC9A}" type="slidenum">
              <a:rPr lang="en-GB" altLang="en-US" smtClean="0"/>
              <a:pPr>
                <a:defRPr/>
              </a:pPr>
              <a:t>125</a:t>
            </a:fld>
            <a:endParaRPr lang="en-GB" altLang="en-US"/>
          </a:p>
        </p:txBody>
      </p:sp>
    </p:spTree>
    <p:extLst>
      <p:ext uri="{BB962C8B-B14F-4D97-AF65-F5344CB8AC3E}">
        <p14:creationId xmlns:p14="http://schemas.microsoft.com/office/powerpoint/2010/main" val="326314513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custDataLst>
              <p:tags r:id="rId2"/>
            </p:custDataLst>
          </p:nvPr>
        </p:nvSpPr>
        <p:spPr>
          <a:xfrm>
            <a:off x="325582" y="266412"/>
            <a:ext cx="7772400" cy="1143000"/>
          </a:xfrm>
        </p:spPr>
        <p:txBody>
          <a:bodyPr/>
          <a:lstStyle/>
          <a:p>
            <a:pPr eaLnBrk="1" hangingPunct="1"/>
            <a:r>
              <a:rPr lang="en-GB" altLang="en-US" sz="4000" dirty="0">
                <a:latin typeface="+mn-lt"/>
                <a:cs typeface="Arial" panose="020B0604020202020204" pitchFamily="34" charset="0"/>
              </a:rPr>
              <a:t>Confidence Intervals</a:t>
            </a:r>
          </a:p>
        </p:txBody>
      </p:sp>
      <p:sp>
        <p:nvSpPr>
          <p:cNvPr id="5" name="Content Placeholder 2"/>
          <p:cNvSpPr>
            <a:spLocks noGrp="1"/>
          </p:cNvSpPr>
          <p:nvPr>
            <p:ph idx="1"/>
          </p:nvPr>
        </p:nvSpPr>
        <p:spPr>
          <a:xfrm>
            <a:off x="187890" y="1600201"/>
            <a:ext cx="11761940" cy="4525963"/>
          </a:xfrm>
        </p:spPr>
        <p:txBody>
          <a:bodyPr/>
          <a:lstStyle/>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Confidence intervals (CIs) give us a </a:t>
            </a:r>
            <a:r>
              <a:rPr lang="pt-PT" altLang="en-US" sz="2800" b="1" dirty="0">
                <a:solidFill>
                  <a:srgbClr val="0070C0"/>
                </a:solidFill>
                <a:cs typeface="Arial" panose="020B0604020202020204" pitchFamily="34" charset="0"/>
              </a:rPr>
              <a:t>range of plausible values </a:t>
            </a:r>
            <a:r>
              <a:rPr lang="pt-PT" altLang="en-US" sz="2800" dirty="0">
                <a:cs typeface="Arial" panose="020B0604020202020204" pitchFamily="34" charset="0"/>
              </a:rPr>
              <a:t>for the truth</a:t>
            </a:r>
          </a:p>
          <a:p>
            <a:pPr marL="514350" indent="-457200" eaLnBrk="1" hangingPunct="1">
              <a:spcBef>
                <a:spcPct val="50000"/>
              </a:spcBef>
              <a:buFont typeface="Arial" panose="020B0604020202020204" pitchFamily="34" charset="0"/>
              <a:buChar char="•"/>
            </a:pPr>
            <a:r>
              <a:rPr lang="pt-PT" altLang="en-US" sz="2800" dirty="0">
                <a:cs typeface="Arial" panose="020B0604020202020204" pitchFamily="34" charset="0"/>
              </a:rPr>
              <a:t>Constructed using data from a single sample</a:t>
            </a:r>
          </a:p>
          <a:p>
            <a:pPr marL="514350" indent="-457200" eaLnBrk="1" hangingPunct="1">
              <a:spcBef>
                <a:spcPct val="50000"/>
              </a:spcBef>
              <a:buFont typeface="Arial" panose="020B0604020202020204" pitchFamily="34" charset="0"/>
              <a:buChar char="•"/>
            </a:pPr>
            <a:r>
              <a:rPr lang="en-US" altLang="en-US" sz="2800" dirty="0">
                <a:cs typeface="Arial" panose="020B0604020202020204" pitchFamily="34" charset="0"/>
              </a:rPr>
              <a:t>If we were to carry out multiple surveys and construct 95% CIs from each survey, we would expect 95% of those CIs to contain the true value</a:t>
            </a:r>
          </a:p>
          <a:p>
            <a:pPr marL="514350" indent="-457200" eaLnBrk="1" hangingPunct="1">
              <a:spcBef>
                <a:spcPct val="50000"/>
              </a:spcBef>
              <a:buFont typeface="Arial" panose="020B0604020202020204" pitchFamily="34" charset="0"/>
              <a:buChar char="•"/>
            </a:pPr>
            <a:r>
              <a:rPr lang="en-US" altLang="en-US" sz="2800" dirty="0">
                <a:cs typeface="Arial" panose="020B0604020202020204" pitchFamily="34" charset="0"/>
              </a:rPr>
              <a:t>To calculate CIs we need to know the </a:t>
            </a:r>
            <a:r>
              <a:rPr lang="en-US" altLang="en-US" sz="2800" b="1" dirty="0">
                <a:solidFill>
                  <a:srgbClr val="0070C0"/>
                </a:solidFill>
                <a:cs typeface="Arial" panose="020B0604020202020204" pitchFamily="34" charset="0"/>
              </a:rPr>
              <a:t>shape</a:t>
            </a:r>
            <a:r>
              <a:rPr lang="en-US" altLang="en-US" sz="2800" dirty="0">
                <a:cs typeface="Arial" panose="020B0604020202020204" pitchFamily="34" charset="0"/>
              </a:rPr>
              <a:t> of the distribution of estimates</a:t>
            </a:r>
            <a:endParaRPr lang="pt-PT" altLang="en-US" sz="2800" dirty="0">
              <a:cs typeface="Arial" panose="020B0604020202020204" pitchFamily="34" charset="0"/>
            </a:endParaRPr>
          </a:p>
        </p:txBody>
      </p:sp>
      <p:sp>
        <p:nvSpPr>
          <p:cNvPr id="2" name="Slide Number Placeholder 1">
            <a:extLst>
              <a:ext uri="{FF2B5EF4-FFF2-40B4-BE49-F238E27FC236}">
                <a16:creationId xmlns:a16="http://schemas.microsoft.com/office/drawing/2014/main" id="{79C3D283-E1D2-4A33-8EAE-C08B2C278837}"/>
              </a:ext>
            </a:extLst>
          </p:cNvPr>
          <p:cNvSpPr>
            <a:spLocks noGrp="1"/>
          </p:cNvSpPr>
          <p:nvPr>
            <p:ph type="sldNum" sz="quarter" idx="12"/>
          </p:nvPr>
        </p:nvSpPr>
        <p:spPr/>
        <p:txBody>
          <a:bodyPr/>
          <a:lstStyle/>
          <a:p>
            <a:pPr>
              <a:defRPr/>
            </a:pPr>
            <a:fld id="{B59E928D-B85A-4D0A-9391-33FBD2C5AC9A}" type="slidenum">
              <a:rPr lang="en-GB" altLang="en-US" smtClean="0"/>
              <a:pPr>
                <a:defRPr/>
              </a:pPr>
              <a:t>126</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Title 1"/>
          <p:cNvSpPr>
            <a:spLocks noGrp="1"/>
          </p:cNvSpPr>
          <p:nvPr>
            <p:ph type="title"/>
            <p:custDataLst>
              <p:tags r:id="rId2"/>
            </p:custDataLst>
          </p:nvPr>
        </p:nvSpPr>
        <p:spPr>
          <a:xfrm>
            <a:off x="214746" y="183284"/>
            <a:ext cx="7772400" cy="1143000"/>
          </a:xfrm>
        </p:spPr>
        <p:txBody>
          <a:bodyPr/>
          <a:lstStyle/>
          <a:p>
            <a:pPr eaLnBrk="1" hangingPunct="1"/>
            <a:r>
              <a:rPr lang="en-GB" altLang="en-US" sz="4000" dirty="0">
                <a:latin typeface="+mn-lt"/>
                <a:cs typeface="Arial" panose="020B0604020202020204" pitchFamily="34" charset="0"/>
              </a:rPr>
              <a:t>Confidence Intervals - Analytic</a:t>
            </a:r>
          </a:p>
        </p:txBody>
      </p:sp>
      <p:sp>
        <p:nvSpPr>
          <p:cNvPr id="5" name="Content Placeholder 2"/>
          <p:cNvSpPr>
            <a:spLocks noGrp="1"/>
          </p:cNvSpPr>
          <p:nvPr>
            <p:ph idx="1"/>
          </p:nvPr>
        </p:nvSpPr>
        <p:spPr>
          <a:xfrm>
            <a:off x="515655" y="1509712"/>
            <a:ext cx="8229600" cy="4525963"/>
          </a:xfrm>
        </p:spPr>
        <p:txBody>
          <a:bodyPr/>
          <a:lstStyle/>
          <a:p>
            <a:pPr marL="514350" indent="-457200" eaLnBrk="1" hangingPunct="1">
              <a:spcBef>
                <a:spcPct val="50000"/>
              </a:spcBef>
              <a:buFont typeface="Arial" panose="020B0604020202020204" pitchFamily="34" charset="0"/>
              <a:buChar char="•"/>
            </a:pPr>
            <a:r>
              <a:rPr lang="en-GB" altLang="en-US" sz="2800" dirty="0">
                <a:cs typeface="Arial" panose="020B0604020202020204" pitchFamily="34" charset="0"/>
              </a:rPr>
              <a:t>Two choices:</a:t>
            </a:r>
          </a:p>
          <a:p>
            <a:pPr marL="971550" lvl="1" indent="-514350" eaLnBrk="1" hangingPunct="1">
              <a:spcBef>
                <a:spcPct val="50000"/>
              </a:spcBef>
              <a:buFont typeface="Arial" panose="020B0604020202020204" pitchFamily="34" charset="0"/>
              <a:buChar char="•"/>
            </a:pPr>
            <a:r>
              <a:rPr lang="en-GB" altLang="en-US" sz="2400" b="1" dirty="0">
                <a:solidFill>
                  <a:srgbClr val="0070C0"/>
                </a:solidFill>
                <a:cs typeface="Arial" panose="020B0604020202020204" pitchFamily="34" charset="0"/>
              </a:rPr>
              <a:t>Normal</a:t>
            </a:r>
          </a:p>
          <a:p>
            <a:pPr marL="1172718" lvl="2" indent="-514350">
              <a:buFont typeface="Arial" panose="020B0604020202020204" pitchFamily="34" charset="0"/>
              <a:buChar char="•"/>
            </a:pPr>
            <a:r>
              <a:rPr lang="en-GB" altLang="en-US" sz="1600" dirty="0">
                <a:cs typeface="Arial" panose="020B0604020202020204" pitchFamily="34" charset="0"/>
              </a:rPr>
              <a:t>symmetrical </a:t>
            </a:r>
          </a:p>
          <a:p>
            <a:pPr marL="1172718" lvl="2" indent="-514350">
              <a:buFont typeface="Arial" panose="020B0604020202020204" pitchFamily="34" charset="0"/>
              <a:buChar char="•"/>
            </a:pPr>
            <a:r>
              <a:rPr lang="en-GB" altLang="en-US" sz="1600" dirty="0">
                <a:cs typeface="Arial" panose="020B0604020202020204" pitchFamily="34" charset="0"/>
              </a:rPr>
              <a:t>easy to use</a:t>
            </a:r>
          </a:p>
          <a:p>
            <a:pPr marL="1172718" lvl="2" indent="-514350">
              <a:buFont typeface="Arial" panose="020B0604020202020204" pitchFamily="34" charset="0"/>
              <a:buChar char="•"/>
            </a:pPr>
            <a:r>
              <a:rPr lang="en-GB" altLang="en-US" sz="1600" dirty="0">
                <a:cs typeface="Arial" panose="020B0604020202020204" pitchFamily="34" charset="0"/>
              </a:rPr>
              <a:t>allows negative values</a:t>
            </a:r>
          </a:p>
          <a:p>
            <a:pPr marL="971550" lvl="1" indent="-514350" eaLnBrk="1" hangingPunct="1">
              <a:spcBef>
                <a:spcPct val="0"/>
              </a:spcBef>
              <a:buFont typeface="Arial" panose="020B0604020202020204" pitchFamily="34" charset="0"/>
              <a:buChar char="•"/>
            </a:pPr>
            <a:endParaRPr lang="pt-PT" altLang="en-US" sz="2400" dirty="0">
              <a:cs typeface="Arial" panose="020B0604020202020204" pitchFamily="34" charset="0"/>
            </a:endParaRPr>
          </a:p>
          <a:p>
            <a:pPr marL="971550" lvl="1" indent="-514350" eaLnBrk="1" hangingPunct="1">
              <a:spcBef>
                <a:spcPct val="0"/>
              </a:spcBef>
              <a:buFont typeface="Arial" panose="020B0604020202020204" pitchFamily="34" charset="0"/>
              <a:buChar char="•"/>
            </a:pPr>
            <a:r>
              <a:rPr lang="en-GB" altLang="en-US" sz="2400" b="1" dirty="0">
                <a:solidFill>
                  <a:srgbClr val="0070C0"/>
                </a:solidFill>
                <a:cs typeface="Arial" panose="020B0604020202020204" pitchFamily="34" charset="0"/>
              </a:rPr>
              <a:t>Lognormal</a:t>
            </a:r>
          </a:p>
          <a:p>
            <a:pPr marL="1172718" lvl="2" indent="-514350">
              <a:buFont typeface="Arial" panose="020B0604020202020204" pitchFamily="34" charset="0"/>
              <a:buChar char="•"/>
            </a:pPr>
            <a:r>
              <a:rPr lang="en-GB" altLang="en-US" sz="1600" dirty="0">
                <a:cs typeface="Arial" panose="020B0604020202020204" pitchFamily="34" charset="0"/>
              </a:rPr>
              <a:t>asymmetric (skewed) </a:t>
            </a:r>
          </a:p>
          <a:p>
            <a:pPr marL="1172718" lvl="2" indent="-514350">
              <a:buFont typeface="Arial" panose="020B0604020202020204" pitchFamily="34" charset="0"/>
              <a:buChar char="•"/>
            </a:pPr>
            <a:r>
              <a:rPr lang="en-GB" altLang="en-US" sz="1600" dirty="0">
                <a:cs typeface="Arial" panose="020B0604020202020204" pitchFamily="34" charset="0"/>
              </a:rPr>
              <a:t>trickier to use</a:t>
            </a:r>
          </a:p>
          <a:p>
            <a:pPr marL="1172718" lvl="2" indent="-514350">
              <a:buFont typeface="Arial" panose="020B0604020202020204" pitchFamily="34" charset="0"/>
              <a:buChar char="•"/>
            </a:pPr>
            <a:r>
              <a:rPr lang="en-GB" altLang="en-US" sz="1600" dirty="0">
                <a:cs typeface="Arial" panose="020B0604020202020204" pitchFamily="34" charset="0"/>
              </a:rPr>
              <a:t>typically higher interval limits</a:t>
            </a:r>
          </a:p>
          <a:p>
            <a:pPr marL="1172718" lvl="2" indent="-514350">
              <a:buFont typeface="Arial" panose="020B0604020202020204" pitchFamily="34" charset="0"/>
              <a:buChar char="•"/>
            </a:pPr>
            <a:r>
              <a:rPr lang="en-GB" altLang="en-US" sz="1600" dirty="0">
                <a:cs typeface="Arial" panose="020B0604020202020204" pitchFamily="34" charset="0"/>
              </a:rPr>
              <a:t>does not allows negative values</a:t>
            </a:r>
          </a:p>
        </p:txBody>
      </p:sp>
      <p:pic>
        <p:nvPicPr>
          <p:cNvPr id="4" name="Picture 3" descr="lognormal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48164" y="591639"/>
            <a:ext cx="6351978" cy="635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lognormal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63418" y="598510"/>
            <a:ext cx="6324197" cy="632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95A4B8DD-30E2-4D64-B40F-53DA8B1AD802}"/>
              </a:ext>
            </a:extLst>
          </p:cNvPr>
          <p:cNvSpPr>
            <a:spLocks noGrp="1"/>
          </p:cNvSpPr>
          <p:nvPr>
            <p:ph type="sldNum" sz="quarter" idx="12"/>
          </p:nvPr>
        </p:nvSpPr>
        <p:spPr/>
        <p:txBody>
          <a:bodyPr/>
          <a:lstStyle/>
          <a:p>
            <a:pPr>
              <a:defRPr/>
            </a:pPr>
            <a:fld id="{B59E928D-B85A-4D0A-9391-33FBD2C5AC9A}" type="slidenum">
              <a:rPr lang="en-GB" altLang="en-US" smtClean="0"/>
              <a:pPr>
                <a:defRPr/>
              </a:pPr>
              <a:t>127</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1"/>
          <p:cNvSpPr>
            <a:spLocks noGrp="1"/>
          </p:cNvSpPr>
          <p:nvPr>
            <p:ph type="title"/>
            <p:custDataLst>
              <p:tags r:id="rId2"/>
            </p:custDataLst>
          </p:nvPr>
        </p:nvSpPr>
        <p:spPr>
          <a:xfrm>
            <a:off x="316345" y="218283"/>
            <a:ext cx="7772400" cy="1143000"/>
          </a:xfrm>
        </p:spPr>
        <p:txBody>
          <a:bodyPr/>
          <a:lstStyle/>
          <a:p>
            <a:pPr eaLnBrk="1" hangingPunct="1"/>
            <a:r>
              <a:rPr lang="en-GB" altLang="en-US" sz="4000" dirty="0">
                <a:latin typeface="+mn-lt"/>
                <a:cs typeface="Arial" panose="020B0604020202020204" pitchFamily="34" charset="0"/>
              </a:rPr>
              <a:t>Confidence Intervals - Analytic</a:t>
            </a:r>
          </a:p>
        </p:txBody>
      </p:sp>
      <p:sp>
        <p:nvSpPr>
          <p:cNvPr id="40962" name="Content Placeholder 2"/>
          <p:cNvSpPr>
            <a:spLocks noGrp="1"/>
          </p:cNvSpPr>
          <p:nvPr>
            <p:ph idx="1"/>
          </p:nvPr>
        </p:nvSpPr>
        <p:spPr>
          <a:xfrm>
            <a:off x="109135" y="1533526"/>
            <a:ext cx="8229600" cy="4525963"/>
          </a:xfrm>
        </p:spPr>
        <p:txBody>
          <a:bodyPr/>
          <a:lstStyle/>
          <a:p>
            <a:pPr marL="514350" indent="-457200" eaLnBrk="1" hangingPunct="1">
              <a:spcBef>
                <a:spcPct val="50000"/>
              </a:spcBef>
            </a:pPr>
            <a:r>
              <a:rPr lang="en-GB" altLang="en-US" sz="2800" dirty="0">
                <a:cs typeface="Arial" panose="020B0604020202020204" pitchFamily="34" charset="0"/>
              </a:rPr>
              <a:t>Distance uses 95% lognormal CIs</a:t>
            </a:r>
          </a:p>
        </p:txBody>
      </p:sp>
      <p:sp>
        <p:nvSpPr>
          <p:cNvPr id="2" name="TextBox 1"/>
          <p:cNvSpPr txBox="1"/>
          <p:nvPr/>
        </p:nvSpPr>
        <p:spPr>
          <a:xfrm>
            <a:off x="694521" y="2431823"/>
            <a:ext cx="10802957" cy="224676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Abundance: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Estimate       se        cv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lcl</a:t>
            </a: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ucl</a:t>
            </a: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df</a:t>
            </a:r>
            <a:endPar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 Total 8.749392 1.378541 0.1575585 6.270328 12.20859 15.32522</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Density: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Label   Estimate         se        cv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lcl</a:t>
            </a: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ucl</a:t>
            </a: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0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df</a:t>
            </a:r>
            <a:endPar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 Total 0.08749392 0.01378541 0.1575585 0.06270328 0.1220859 15.32522</a:t>
            </a:r>
          </a:p>
        </p:txBody>
      </p:sp>
      <p:sp>
        <p:nvSpPr>
          <p:cNvPr id="3" name="Oval 2"/>
          <p:cNvSpPr/>
          <p:nvPr/>
        </p:nvSpPr>
        <p:spPr>
          <a:xfrm>
            <a:off x="6762749" y="2705099"/>
            <a:ext cx="2314575" cy="40957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p:sp>
        <p:nvSpPr>
          <p:cNvPr id="11" name="Oval 10"/>
          <p:cNvSpPr/>
          <p:nvPr/>
        </p:nvSpPr>
        <p:spPr>
          <a:xfrm>
            <a:off x="7753349" y="3946295"/>
            <a:ext cx="2314575" cy="40957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mc:AlternateContent xmlns:mc="http://schemas.openxmlformats.org/markup-compatibility/2006" xmlns:a14="http://schemas.microsoft.com/office/drawing/2010/main">
        <mc:Choice Requires="a14">
          <p:sp>
            <p:nvSpPr>
              <p:cNvPr id="4" name="TextBox 3"/>
              <p:cNvSpPr txBox="1"/>
              <p:nvPr/>
            </p:nvSpPr>
            <p:spPr>
              <a:xfrm>
                <a:off x="2415837" y="5039893"/>
                <a:ext cx="1786708" cy="94064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𝐷</m:t>
                                  </m:r>
                                </m:e>
                              </m:acc>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𝐶</m:t>
                              </m:r>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𝐷</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𝐶</m:t>
                          </m:r>
                        </m:e>
                      </m:d>
                    </m:oMath>
                  </m:oMathPara>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2415837" y="5039893"/>
                <a:ext cx="1786708" cy="940642"/>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4637182" y="4997764"/>
                <a:ext cx="4918847" cy="92557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𝐶</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𝑒𝑥𝑝</m:t>
                      </m:r>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1.96</m:t>
                          </m:r>
                          <m:rad>
                            <m:radPr>
                              <m:degHide m:val="on"/>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radPr>
                            <m:deg/>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𝑙𝑛</m:t>
                              </m:r>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 </m:t>
                                  </m:r>
                                  <m:sSup>
                                    <m:sSup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pPr>
                                    <m:e>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𝑐𝑣</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𝐷</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e>
                                      </m:d>
                                    </m:e>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p>
                                  </m:sSup>
                                </m:e>
                              </m:d>
                            </m:e>
                          </m:rad>
                        </m:e>
                      </m:d>
                    </m:oMath>
                  </m:oMathPara>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4637182" y="4997764"/>
                <a:ext cx="4918847" cy="925574"/>
              </a:xfrm>
              <a:prstGeom prst="rect">
                <a:avLst/>
              </a:prstGeom>
              <a:blipFill>
                <a:blip r:embed="rId6"/>
                <a:stretch>
                  <a:fillRect/>
                </a:stretch>
              </a:blipFill>
            </p:spPr>
            <p:txBody>
              <a:bodyPr/>
              <a:lstStyle/>
              <a:p>
                <a:r>
                  <a:rPr lang="en-GB">
                    <a:noFill/>
                  </a:rPr>
                  <a:t> </a:t>
                </a:r>
              </a:p>
            </p:txBody>
          </p:sp>
        </mc:Fallback>
      </mc:AlternateContent>
      <p:sp>
        <p:nvSpPr>
          <p:cNvPr id="6" name="Slide Number Placeholder 5">
            <a:extLst>
              <a:ext uri="{FF2B5EF4-FFF2-40B4-BE49-F238E27FC236}">
                <a16:creationId xmlns:a16="http://schemas.microsoft.com/office/drawing/2014/main" id="{DA8A1C87-1465-4B48-AC14-B243D700D433}"/>
              </a:ext>
            </a:extLst>
          </p:cNvPr>
          <p:cNvSpPr>
            <a:spLocks noGrp="1"/>
          </p:cNvSpPr>
          <p:nvPr>
            <p:ph type="sldNum" sz="quarter" idx="12"/>
          </p:nvPr>
        </p:nvSpPr>
        <p:spPr/>
        <p:txBody>
          <a:bodyPr/>
          <a:lstStyle/>
          <a:p>
            <a:pPr>
              <a:defRPr/>
            </a:pPr>
            <a:fld id="{B59E928D-B85A-4D0A-9391-33FBD2C5AC9A}" type="slidenum">
              <a:rPr lang="en-GB" altLang="en-US" smtClean="0"/>
              <a:pPr>
                <a:defRPr/>
              </a:pPr>
              <a:t>128</a:t>
            </a:fld>
            <a:endParaRPr lang="en-GB" altLang="en-US"/>
          </a:p>
        </p:txBody>
      </p:sp>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1"/>
          <p:cNvSpPr>
            <a:spLocks noGrp="1"/>
          </p:cNvSpPr>
          <p:nvPr>
            <p:ph type="title"/>
            <p:custDataLst>
              <p:tags r:id="rId2"/>
            </p:custDataLst>
          </p:nvPr>
        </p:nvSpPr>
        <p:spPr>
          <a:xfrm>
            <a:off x="288099" y="201757"/>
            <a:ext cx="7772400" cy="1143000"/>
          </a:xfrm>
        </p:spPr>
        <p:txBody>
          <a:bodyPr/>
          <a:lstStyle/>
          <a:p>
            <a:pPr eaLnBrk="1" hangingPunct="1"/>
            <a:r>
              <a:rPr lang="en-GB" altLang="en-US" sz="4000" dirty="0">
                <a:latin typeface="+mn-lt"/>
                <a:cs typeface="Arial" panose="020B0604020202020204" pitchFamily="34" charset="0"/>
              </a:rPr>
              <a:t>Confidence Intervals – Bootstrap</a:t>
            </a:r>
          </a:p>
        </p:txBody>
      </p:sp>
      <p:sp>
        <p:nvSpPr>
          <p:cNvPr id="5" name="Content Placeholder 2"/>
          <p:cNvSpPr>
            <a:spLocks noGrp="1"/>
          </p:cNvSpPr>
          <p:nvPr>
            <p:ph idx="1"/>
          </p:nvPr>
        </p:nvSpPr>
        <p:spPr>
          <a:xfrm>
            <a:off x="288099" y="1600201"/>
            <a:ext cx="11486367" cy="4525963"/>
          </a:xfrm>
        </p:spPr>
        <p:txBody>
          <a:bodyPr/>
          <a:lstStyle/>
          <a:p>
            <a:pPr marL="514350" indent="-457200" eaLnBrk="1" hangingPunct="1">
              <a:spcBef>
                <a:spcPct val="50000"/>
              </a:spcBef>
            </a:pPr>
            <a:r>
              <a:rPr lang="en-GB" altLang="en-US" sz="2800" dirty="0">
                <a:cs typeface="Arial" panose="020B0604020202020204" pitchFamily="34" charset="0"/>
              </a:rPr>
              <a:t>We can use</a:t>
            </a:r>
            <a:r>
              <a:rPr lang="en-US" altLang="en-US" sz="2800" dirty="0">
                <a:cs typeface="Arial" panose="020B0604020202020204" pitchFamily="34" charset="0"/>
              </a:rPr>
              <a:t> the bootstrap estimates to construct CIs for the true density in two ways:</a:t>
            </a:r>
          </a:p>
          <a:p>
            <a:pPr lvl="1" eaLnBrk="1" hangingPunct="1">
              <a:spcBef>
                <a:spcPct val="50000"/>
              </a:spcBef>
            </a:pPr>
            <a:r>
              <a:rPr lang="en-US" altLang="en-US" sz="2400" b="1" dirty="0">
                <a:solidFill>
                  <a:srgbClr val="0070C0"/>
                </a:solidFill>
                <a:cs typeface="Arial" panose="020B0604020202020204" pitchFamily="34" charset="0"/>
              </a:rPr>
              <a:t>Parametric</a:t>
            </a:r>
          </a:p>
          <a:p>
            <a:pPr marL="914400" lvl="1" indent="-457200" eaLnBrk="1" hangingPunct="1">
              <a:spcBef>
                <a:spcPts val="600"/>
              </a:spcBef>
              <a:buNone/>
            </a:pPr>
            <a:r>
              <a:rPr lang="en-US" altLang="en-US" sz="2400" dirty="0">
                <a:cs typeface="Arial" panose="020B0604020202020204" pitchFamily="34" charset="0"/>
              </a:rPr>
              <a:t>	Use the lognormal CI method with the bootstrap estimate of variance instead of the analytic estimate</a:t>
            </a:r>
          </a:p>
          <a:p>
            <a:pPr lvl="1" eaLnBrk="1" hangingPunct="1">
              <a:spcBef>
                <a:spcPct val="50000"/>
              </a:spcBef>
            </a:pPr>
            <a:r>
              <a:rPr lang="en-US" altLang="en-US" sz="2400" b="1" dirty="0">
                <a:solidFill>
                  <a:srgbClr val="0070C0"/>
                </a:solidFill>
                <a:cs typeface="Arial" panose="020B0604020202020204" pitchFamily="34" charset="0"/>
              </a:rPr>
              <a:t>Non-parametric</a:t>
            </a:r>
          </a:p>
          <a:p>
            <a:pPr marL="914400" lvl="1" indent="-457200" eaLnBrk="1" hangingPunct="1">
              <a:spcBef>
                <a:spcPts val="600"/>
              </a:spcBef>
              <a:buNone/>
            </a:pPr>
            <a:r>
              <a:rPr lang="en-US" altLang="en-US" sz="2400" dirty="0">
                <a:cs typeface="Arial" panose="020B0604020202020204" pitchFamily="34" charset="0"/>
              </a:rPr>
              <a:t>	Place the bootstrap estimates in order of increasing size and use percentiles as the CI limits (e.g. for a 95% CI using 999 bootstrap estimates, take the 25th estimate as the lower limit and the 975</a:t>
            </a:r>
            <a:r>
              <a:rPr lang="en-US" altLang="en-US" sz="2400" baseline="30000" dirty="0">
                <a:cs typeface="Arial" panose="020B0604020202020204" pitchFamily="34" charset="0"/>
              </a:rPr>
              <a:t>th</a:t>
            </a:r>
            <a:r>
              <a:rPr lang="en-US" altLang="en-US" sz="2400" dirty="0">
                <a:cs typeface="Arial" panose="020B0604020202020204" pitchFamily="34" charset="0"/>
              </a:rPr>
              <a:t> estimate as the upper limit)</a:t>
            </a:r>
          </a:p>
        </p:txBody>
      </p:sp>
      <p:sp>
        <p:nvSpPr>
          <p:cNvPr id="2" name="Slide Number Placeholder 1">
            <a:extLst>
              <a:ext uri="{FF2B5EF4-FFF2-40B4-BE49-F238E27FC236}">
                <a16:creationId xmlns:a16="http://schemas.microsoft.com/office/drawing/2014/main" id="{22E7DD69-78C3-4A1A-8F17-4B1DAF11C4BE}"/>
              </a:ext>
            </a:extLst>
          </p:cNvPr>
          <p:cNvSpPr>
            <a:spLocks noGrp="1"/>
          </p:cNvSpPr>
          <p:nvPr>
            <p:ph type="sldNum" sz="quarter" idx="12"/>
          </p:nvPr>
        </p:nvSpPr>
        <p:spPr/>
        <p:txBody>
          <a:bodyPr/>
          <a:lstStyle/>
          <a:p>
            <a:pPr>
              <a:defRPr/>
            </a:pPr>
            <a:fld id="{B59E928D-B85A-4D0A-9391-33FBD2C5AC9A}" type="slidenum">
              <a:rPr lang="en-GB" altLang="en-US" smtClean="0"/>
              <a:pPr>
                <a:defRPr/>
              </a:pPr>
              <a:t>129</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274FC-2B54-4EBC-A277-628F7A4EE46B}"/>
              </a:ext>
            </a:extLst>
          </p:cNvPr>
          <p:cNvSpPr>
            <a:spLocks noGrp="1"/>
          </p:cNvSpPr>
          <p:nvPr>
            <p:ph type="title"/>
          </p:nvPr>
        </p:nvSpPr>
        <p:spPr/>
        <p:txBody>
          <a:bodyPr/>
          <a:lstStyle/>
          <a:p>
            <a:r>
              <a:rPr lang="en-US" dirty="0"/>
              <a:t>Ask questions!</a:t>
            </a:r>
          </a:p>
        </p:txBody>
      </p:sp>
      <p:sp>
        <p:nvSpPr>
          <p:cNvPr id="3" name="TextBox 2">
            <a:extLst>
              <a:ext uri="{FF2B5EF4-FFF2-40B4-BE49-F238E27FC236}">
                <a16:creationId xmlns:a16="http://schemas.microsoft.com/office/drawing/2014/main" id="{3A4BA4A8-F1B7-473B-9676-2BC67293154B}"/>
              </a:ext>
            </a:extLst>
          </p:cNvPr>
          <p:cNvSpPr txBox="1"/>
          <p:nvPr/>
        </p:nvSpPr>
        <p:spPr>
          <a:xfrm>
            <a:off x="4003276" y="1712064"/>
            <a:ext cx="8270240" cy="461665"/>
          </a:xfrm>
          <a:prstGeom prst="rect">
            <a:avLst/>
          </a:prstGeom>
          <a:noFill/>
        </p:spPr>
        <p:txBody>
          <a:bodyPr wrap="square" rtlCol="0">
            <a:spAutoFit/>
          </a:bodyPr>
          <a:lstStyle/>
          <a:p>
            <a:r>
              <a:rPr lang="en-US" sz="2400" dirty="0"/>
              <a:t>tiago.marques@st-andrews.ac.uk</a:t>
            </a:r>
          </a:p>
        </p:txBody>
      </p:sp>
      <p:pic>
        <p:nvPicPr>
          <p:cNvPr id="4" name="Picture 3">
            <a:extLst>
              <a:ext uri="{FF2B5EF4-FFF2-40B4-BE49-F238E27FC236}">
                <a16:creationId xmlns:a16="http://schemas.microsoft.com/office/drawing/2014/main" id="{4725BD85-A13D-4F30-A3B7-822B736EED94}"/>
              </a:ext>
            </a:extLst>
          </p:cNvPr>
          <p:cNvPicPr>
            <a:picLocks noChangeAspect="1"/>
          </p:cNvPicPr>
          <p:nvPr/>
        </p:nvPicPr>
        <p:blipFill>
          <a:blip r:embed="rId2"/>
          <a:stretch>
            <a:fillRect/>
          </a:stretch>
        </p:blipFill>
        <p:spPr>
          <a:xfrm>
            <a:off x="159483" y="2585498"/>
            <a:ext cx="11870475" cy="4143029"/>
          </a:xfrm>
          <a:prstGeom prst="rect">
            <a:avLst/>
          </a:prstGeom>
          <a:ln w="57150">
            <a:solidFill>
              <a:schemeClr val="tx1"/>
            </a:solidFill>
          </a:ln>
        </p:spPr>
      </p:pic>
      <p:sp>
        <p:nvSpPr>
          <p:cNvPr id="5" name="Slide Number Placeholder 4">
            <a:extLst>
              <a:ext uri="{FF2B5EF4-FFF2-40B4-BE49-F238E27FC236}">
                <a16:creationId xmlns:a16="http://schemas.microsoft.com/office/drawing/2014/main" id="{6C284E98-3328-435C-93A5-2246BFAB45A6}"/>
              </a:ext>
            </a:extLst>
          </p:cNvPr>
          <p:cNvSpPr>
            <a:spLocks noGrp="1"/>
          </p:cNvSpPr>
          <p:nvPr>
            <p:ph type="sldNum" sz="quarter" idx="12"/>
          </p:nvPr>
        </p:nvSpPr>
        <p:spPr/>
        <p:txBody>
          <a:bodyPr/>
          <a:lstStyle/>
          <a:p>
            <a:fld id="{60B73985-754F-4BE9-9EB9-A7C0CDE6651C}" type="slidenum">
              <a:rPr lang="en-US" smtClean="0"/>
              <a:t>13</a:t>
            </a:fld>
            <a:endParaRPr lang="en-US"/>
          </a:p>
        </p:txBody>
      </p:sp>
    </p:spTree>
    <p:extLst>
      <p:ext uri="{BB962C8B-B14F-4D97-AF65-F5344CB8AC3E}">
        <p14:creationId xmlns:p14="http://schemas.microsoft.com/office/powerpoint/2010/main" val="237462419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itle 1"/>
          <p:cNvSpPr>
            <a:spLocks noGrp="1"/>
          </p:cNvSpPr>
          <p:nvPr>
            <p:ph type="title"/>
            <p:custDataLst>
              <p:tags r:id="rId2"/>
            </p:custDataLst>
          </p:nvPr>
        </p:nvSpPr>
        <p:spPr>
          <a:xfrm>
            <a:off x="273377" y="0"/>
            <a:ext cx="7772400" cy="1143000"/>
          </a:xfrm>
        </p:spPr>
        <p:txBody>
          <a:bodyPr/>
          <a:lstStyle/>
          <a:p>
            <a:pPr eaLnBrk="1" hangingPunct="1"/>
            <a:r>
              <a:rPr lang="en-GB" altLang="en-US" sz="4000" dirty="0">
                <a:latin typeface="+mn-lt"/>
                <a:cs typeface="Arial" panose="020B0604020202020204" pitchFamily="34" charset="0"/>
              </a:rPr>
              <a:t>Confidence Intervals – Bootstrap</a:t>
            </a:r>
          </a:p>
        </p:txBody>
      </p:sp>
      <p:sp>
        <p:nvSpPr>
          <p:cNvPr id="43010" name="Content Placeholder 2"/>
          <p:cNvSpPr>
            <a:spLocks noGrp="1"/>
          </p:cNvSpPr>
          <p:nvPr>
            <p:ph idx="1"/>
          </p:nvPr>
        </p:nvSpPr>
        <p:spPr>
          <a:xfrm>
            <a:off x="962025" y="1343026"/>
            <a:ext cx="9221066" cy="4525963"/>
          </a:xfrm>
        </p:spPr>
        <p:txBody>
          <a:bodyPr/>
          <a:lstStyle/>
          <a:p>
            <a:pPr marL="57150" indent="0" eaLnBrk="1" hangingPunct="1">
              <a:spcBef>
                <a:spcPct val="50000"/>
              </a:spcBef>
              <a:buNone/>
            </a:pPr>
            <a:r>
              <a:rPr lang="en-GB" altLang="en-US" sz="2800" dirty="0">
                <a:cs typeface="Arial" panose="020B0604020202020204" pitchFamily="34" charset="0"/>
              </a:rPr>
              <a:t>The second option is provided in Distance</a:t>
            </a:r>
            <a:endParaRPr lang="en-US" altLang="en-US" sz="2800" dirty="0">
              <a:cs typeface="Arial" panose="020B0604020202020204" pitchFamily="34" charset="0"/>
            </a:endParaRPr>
          </a:p>
        </p:txBody>
      </p:sp>
      <p:grpSp>
        <p:nvGrpSpPr>
          <p:cNvPr id="4" name="Group 20"/>
          <p:cNvGrpSpPr>
            <a:grpSpLocks/>
          </p:cNvGrpSpPr>
          <p:nvPr/>
        </p:nvGrpSpPr>
        <p:grpSpPr bwMode="auto">
          <a:xfrm>
            <a:off x="4160682" y="5492064"/>
            <a:ext cx="4134048" cy="671930"/>
            <a:chOff x="3681265" y="4366407"/>
            <a:chExt cx="4118670" cy="672455"/>
          </a:xfrm>
        </p:grpSpPr>
        <p:sp>
          <p:nvSpPr>
            <p:cNvPr id="43015" name="Text Box 34"/>
            <p:cNvSpPr txBox="1">
              <a:spLocks noChangeArrowheads="1"/>
            </p:cNvSpPr>
            <p:nvPr/>
          </p:nvSpPr>
          <p:spPr bwMode="auto">
            <a:xfrm>
              <a:off x="3681265" y="4577197"/>
              <a:ext cx="41186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rPr>
                <a:t>Option 2 (non-parametric)</a:t>
              </a:r>
              <a:endParaRPr kumimoji="0" lang="en-NZ"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endParaRPr>
            </a:p>
          </p:txBody>
        </p:sp>
        <p:sp>
          <p:nvSpPr>
            <p:cNvPr id="43016" name="Freeform 33"/>
            <p:cNvSpPr>
              <a:spLocks/>
            </p:cNvSpPr>
            <p:nvPr/>
          </p:nvSpPr>
          <p:spPr bwMode="auto">
            <a:xfrm rot="20138523" flipH="1" flipV="1">
              <a:off x="5224671" y="4366407"/>
              <a:ext cx="275966" cy="334957"/>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sp>
        <p:nvSpPr>
          <p:cNvPr id="2" name="TextBox 1"/>
          <p:cNvSpPr txBox="1"/>
          <p:nvPr/>
        </p:nvSpPr>
        <p:spPr>
          <a:xfrm>
            <a:off x="1838425" y="1833495"/>
            <a:ext cx="5899372" cy="341632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Bootstrap results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Boostraps</a:t>
            </a: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999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Successes          : 999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Failures           : 0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Estimate   se   </a:t>
            </a:r>
            <a:r>
              <a:rPr kumimoji="0" lang="en-GB" sz="24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ucl</a:t>
            </a: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r>
              <a:rPr kumimoji="0" lang="en-GB" sz="24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lcl</a:t>
            </a: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cv</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N     8.58 1.44 11.67 5.94 0.17</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D     0.09 0.01  0.12 0.06 0.17</a:t>
            </a:r>
          </a:p>
        </p:txBody>
      </p:sp>
      <p:sp>
        <p:nvSpPr>
          <p:cNvPr id="24" name="Text Box 34"/>
          <p:cNvSpPr txBox="1">
            <a:spLocks noChangeArrowheads="1"/>
          </p:cNvSpPr>
          <p:nvPr/>
        </p:nvSpPr>
        <p:spPr bwMode="auto">
          <a:xfrm>
            <a:off x="8294730" y="4341081"/>
            <a:ext cx="28971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rPr>
              <a:t>Standard error divided by the mean</a:t>
            </a:r>
            <a:endParaRPr kumimoji="0" lang="en-NZ" altLang="en-US" sz="2400" b="1" i="0" u="none" strike="noStrike" kern="1200" cap="none" spc="0" normalizeH="0" baseline="0" noProof="0" dirty="0">
              <a:ln>
                <a:noFill/>
              </a:ln>
              <a:solidFill>
                <a:srgbClr val="0070C0"/>
              </a:solidFill>
              <a:effectLst/>
              <a:uLnTx/>
              <a:uFillTx/>
              <a:latin typeface="Calibri Light" panose="020F0302020204030204"/>
              <a:ea typeface="+mn-ea"/>
              <a:cs typeface="+mn-cs"/>
            </a:endParaRPr>
          </a:p>
        </p:txBody>
      </p:sp>
      <p:sp>
        <p:nvSpPr>
          <p:cNvPr id="25" name="Freeform 33"/>
          <p:cNvSpPr>
            <a:spLocks/>
          </p:cNvSpPr>
          <p:nvPr/>
        </p:nvSpPr>
        <p:spPr bwMode="auto">
          <a:xfrm rot="20138523" flipV="1">
            <a:off x="7645445" y="4222318"/>
            <a:ext cx="528589" cy="699361"/>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Right Brace 4"/>
          <p:cNvSpPr/>
          <p:nvPr/>
        </p:nvSpPr>
        <p:spPr>
          <a:xfrm rot="5400000">
            <a:off x="5657866" y="4420539"/>
            <a:ext cx="382275" cy="1641493"/>
          </a:xfrm>
          <a:prstGeom prst="rightBrace">
            <a:avLst>
              <a:gd name="adj1" fmla="val 8333"/>
              <a:gd name="adj2" fmla="val 47433"/>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3" name="Slide Number Placeholder 2">
            <a:extLst>
              <a:ext uri="{FF2B5EF4-FFF2-40B4-BE49-F238E27FC236}">
                <a16:creationId xmlns:a16="http://schemas.microsoft.com/office/drawing/2014/main" id="{08B99CC3-8BC4-4C20-BA83-5020C102877B}"/>
              </a:ext>
            </a:extLst>
          </p:cNvPr>
          <p:cNvSpPr>
            <a:spLocks noGrp="1"/>
          </p:cNvSpPr>
          <p:nvPr>
            <p:ph type="sldNum" sz="quarter" idx="12"/>
          </p:nvPr>
        </p:nvSpPr>
        <p:spPr/>
        <p:txBody>
          <a:bodyPr/>
          <a:lstStyle/>
          <a:p>
            <a:pPr>
              <a:defRPr/>
            </a:pPr>
            <a:fld id="{B59E928D-B85A-4D0A-9391-33FBD2C5AC9A}" type="slidenum">
              <a:rPr lang="en-GB" altLang="en-US" smtClean="0"/>
              <a:pPr>
                <a:defRPr/>
              </a:pPr>
              <a:t>130</a:t>
            </a:fld>
            <a:endParaRPr lang="en-GB" altLang="en-US"/>
          </a:p>
        </p:txBody>
      </p:sp>
    </p:spTree>
    <p:custDataLst>
      <p:tags r:id="rId1"/>
    </p:custDataLst>
    <p:extLst>
      <p:ext uri="{BB962C8B-B14F-4D97-AF65-F5344CB8AC3E}">
        <p14:creationId xmlns:p14="http://schemas.microsoft.com/office/powerpoint/2010/main" val="32874306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Title 1"/>
          <p:cNvSpPr>
            <a:spLocks noGrp="1"/>
          </p:cNvSpPr>
          <p:nvPr>
            <p:ph type="title"/>
            <p:custDataLst>
              <p:tags r:id="rId2"/>
            </p:custDataLst>
          </p:nvPr>
        </p:nvSpPr>
        <p:spPr>
          <a:xfrm>
            <a:off x="300789" y="210993"/>
            <a:ext cx="7904162" cy="1143000"/>
          </a:xfrm>
        </p:spPr>
        <p:txBody>
          <a:bodyPr/>
          <a:lstStyle/>
          <a:p>
            <a:pPr eaLnBrk="1" hangingPunct="1"/>
            <a:r>
              <a:rPr lang="en-GB" altLang="en-US" sz="4000" dirty="0">
                <a:latin typeface="+mn-lt"/>
                <a:cs typeface="Arial" panose="020B0604020202020204" pitchFamily="34" charset="0"/>
              </a:rPr>
              <a:t>Other advantages of the bootstrap</a:t>
            </a:r>
          </a:p>
        </p:txBody>
      </p:sp>
      <p:sp>
        <p:nvSpPr>
          <p:cNvPr id="6" name="Content Placeholder 2"/>
          <p:cNvSpPr>
            <a:spLocks noGrp="1"/>
          </p:cNvSpPr>
          <p:nvPr>
            <p:ph idx="1"/>
          </p:nvPr>
        </p:nvSpPr>
        <p:spPr>
          <a:xfrm>
            <a:off x="300789" y="1600201"/>
            <a:ext cx="11891211" cy="4525963"/>
          </a:xfrm>
        </p:spPr>
        <p:txBody>
          <a:bodyPr/>
          <a:lstStyle/>
          <a:p>
            <a:pPr marL="571500" indent="-514350" eaLnBrk="1" hangingPunct="1">
              <a:spcBef>
                <a:spcPct val="50000"/>
              </a:spcBef>
              <a:spcAft>
                <a:spcPts val="600"/>
              </a:spcAft>
            </a:pPr>
            <a:r>
              <a:rPr lang="en-GB" altLang="en-US" sz="2800" b="1" dirty="0">
                <a:solidFill>
                  <a:srgbClr val="0070C0"/>
                </a:solidFill>
                <a:cs typeface="Arial" panose="020B0604020202020204" pitchFamily="34" charset="0"/>
              </a:rPr>
              <a:t>Ambivalent model fit</a:t>
            </a:r>
          </a:p>
          <a:p>
            <a:pPr marL="571500" indent="-514350" eaLnBrk="1" hangingPunct="1">
              <a:spcBef>
                <a:spcPct val="0"/>
              </a:spcBef>
              <a:buNone/>
            </a:pPr>
            <a:r>
              <a:rPr lang="en-GB" altLang="en-US" sz="2400" dirty="0">
                <a:cs typeface="Arial" panose="020B0604020202020204" pitchFamily="34" charset="0"/>
              </a:rPr>
              <a:t>	E.g. different detection functions can be fitted to each bootstrap resample if it is difficult to choose between competing models (model uncertainty is therefore incorporated into the bootstrap density estimates)</a:t>
            </a:r>
          </a:p>
          <a:p>
            <a:pPr marL="571500" indent="-514350" eaLnBrk="1" hangingPunct="1">
              <a:spcBef>
                <a:spcPct val="50000"/>
              </a:spcBef>
              <a:spcAft>
                <a:spcPts val="600"/>
              </a:spcAft>
            </a:pPr>
            <a:r>
              <a:rPr lang="en-GB" altLang="en-US" sz="2800" b="1" dirty="0">
                <a:solidFill>
                  <a:srgbClr val="0070C0"/>
                </a:solidFill>
                <a:cs typeface="Arial" panose="020B0604020202020204" pitchFamily="34" charset="0"/>
              </a:rPr>
              <a:t>Checking independence of components</a:t>
            </a:r>
          </a:p>
          <a:p>
            <a:pPr marL="571500" indent="-514350" eaLnBrk="1" hangingPunct="1">
              <a:spcBef>
                <a:spcPct val="0"/>
              </a:spcBef>
              <a:buNone/>
            </a:pPr>
            <a:r>
              <a:rPr lang="en-GB" altLang="en-US" sz="2400" dirty="0">
                <a:cs typeface="Arial" panose="020B0604020202020204" pitchFamily="34" charset="0"/>
              </a:rPr>
              <a:t>	If the bootstrap and analytical CIs are very different, then the ‘squared CVs add’ rule may have been violated (i.e. due to non-independence of the components of the density estimator – a necessary assumption for this approximation to work well)</a:t>
            </a:r>
            <a:endParaRPr lang="en-US" altLang="en-US" sz="2400" dirty="0">
              <a:cs typeface="Arial" panose="020B0604020202020204" pitchFamily="34" charset="0"/>
            </a:endParaRPr>
          </a:p>
        </p:txBody>
      </p:sp>
      <p:sp>
        <p:nvSpPr>
          <p:cNvPr id="2" name="Slide Number Placeholder 1">
            <a:extLst>
              <a:ext uri="{FF2B5EF4-FFF2-40B4-BE49-F238E27FC236}">
                <a16:creationId xmlns:a16="http://schemas.microsoft.com/office/drawing/2014/main" id="{0653C8E7-A8AD-4887-88DF-85DEBCDE76FC}"/>
              </a:ext>
            </a:extLst>
          </p:cNvPr>
          <p:cNvSpPr>
            <a:spLocks noGrp="1"/>
          </p:cNvSpPr>
          <p:nvPr>
            <p:ph type="sldNum" sz="quarter" idx="12"/>
          </p:nvPr>
        </p:nvSpPr>
        <p:spPr/>
        <p:txBody>
          <a:bodyPr/>
          <a:lstStyle/>
          <a:p>
            <a:pPr>
              <a:defRPr/>
            </a:pPr>
            <a:fld id="{B59E928D-B85A-4D0A-9391-33FBD2C5AC9A}" type="slidenum">
              <a:rPr lang="en-GB" altLang="en-US" smtClean="0"/>
              <a:pPr>
                <a:defRPr/>
              </a:pPr>
              <a:t>131</a:t>
            </a:fld>
            <a:endParaRPr lang="en-GB"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08238-FB8A-4CC6-88A7-A11A04946191}"/>
              </a:ext>
            </a:extLst>
          </p:cNvPr>
          <p:cNvSpPr>
            <a:spLocks noGrp="1"/>
          </p:cNvSpPr>
          <p:nvPr>
            <p:ph type="title"/>
          </p:nvPr>
        </p:nvSpPr>
        <p:spPr/>
        <p:txBody>
          <a:bodyPr/>
          <a:lstStyle/>
          <a:p>
            <a:r>
              <a:rPr lang="en-GB" dirty="0"/>
              <a:t>Further reading</a:t>
            </a:r>
          </a:p>
        </p:txBody>
      </p:sp>
      <p:sp>
        <p:nvSpPr>
          <p:cNvPr id="3" name="Content Placeholder 2">
            <a:extLst>
              <a:ext uri="{FF2B5EF4-FFF2-40B4-BE49-F238E27FC236}">
                <a16:creationId xmlns:a16="http://schemas.microsoft.com/office/drawing/2014/main" id="{17F13240-4C23-49ED-9468-41891405BBB1}"/>
              </a:ext>
            </a:extLst>
          </p:cNvPr>
          <p:cNvSpPr>
            <a:spLocks noGrp="1"/>
          </p:cNvSpPr>
          <p:nvPr>
            <p:ph idx="1"/>
          </p:nvPr>
        </p:nvSpPr>
        <p:spPr/>
        <p:txBody>
          <a:bodyPr/>
          <a:lstStyle/>
          <a:p>
            <a:pPr marL="0" indent="0">
              <a:spcBef>
                <a:spcPts val="1200"/>
              </a:spcBef>
              <a:spcAft>
                <a:spcPts val="600"/>
              </a:spcAft>
              <a:buNone/>
            </a:pPr>
            <a:r>
              <a:rPr lang="en-GB" altLang="en-US" dirty="0">
                <a:cs typeface="Arial" panose="020B0604020202020204" pitchFamily="34" charset="0"/>
              </a:rPr>
              <a:t>Further reading</a:t>
            </a:r>
          </a:p>
          <a:p>
            <a:pPr>
              <a:spcBef>
                <a:spcPts val="1200"/>
              </a:spcBef>
              <a:spcAft>
                <a:spcPts val="600"/>
              </a:spcAft>
              <a:buFont typeface="Arial" panose="020B0604020202020204" pitchFamily="34" charset="0"/>
              <a:buChar char="•"/>
            </a:pPr>
            <a:r>
              <a:rPr lang="en-GB" altLang="en-US" dirty="0">
                <a:cs typeface="Arial" panose="020B0604020202020204" pitchFamily="34" charset="0"/>
              </a:rPr>
              <a:t>  Section 3.6 of Buckland et al. (2001) Introduction to Distance Sampling</a:t>
            </a:r>
          </a:p>
          <a:p>
            <a:pPr>
              <a:spcBef>
                <a:spcPts val="1200"/>
              </a:spcBef>
              <a:spcAft>
                <a:spcPts val="600"/>
              </a:spcAft>
              <a:buFont typeface="Arial" panose="020B0604020202020204" pitchFamily="34" charset="0"/>
              <a:buChar char="•"/>
            </a:pPr>
            <a:r>
              <a:rPr lang="en-GB" altLang="en-US" dirty="0">
                <a:cs typeface="Arial" panose="020B0604020202020204" pitchFamily="34" charset="0"/>
              </a:rPr>
              <a:t>  </a:t>
            </a:r>
            <a:r>
              <a:rPr lang="en-GB" altLang="en-US" dirty="0" err="1">
                <a:cs typeface="Arial" panose="020B0604020202020204" pitchFamily="34" charset="0"/>
              </a:rPr>
              <a:t>Fewster</a:t>
            </a:r>
            <a:r>
              <a:rPr lang="en-GB" altLang="en-US" dirty="0">
                <a:cs typeface="Arial" panose="020B0604020202020204" pitchFamily="34" charset="0"/>
              </a:rPr>
              <a:t> et al. (2009) Estimating the Encounter rate Variance in Distance Sampling.  </a:t>
            </a:r>
            <a:r>
              <a:rPr lang="en-GB" altLang="en-US">
                <a:cs typeface="Arial" panose="020B0604020202020204" pitchFamily="34" charset="0"/>
              </a:rPr>
              <a:t>Biometrics 65: 225-236.</a:t>
            </a:r>
            <a:endParaRPr lang="en-GB" altLang="en-US" dirty="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ADF10844-0996-4EA0-8DFC-06B25BB845B1}"/>
              </a:ext>
            </a:extLst>
          </p:cNvPr>
          <p:cNvSpPr>
            <a:spLocks noGrp="1"/>
          </p:cNvSpPr>
          <p:nvPr>
            <p:ph type="sldNum" sz="quarter" idx="12"/>
          </p:nvPr>
        </p:nvSpPr>
        <p:spPr/>
        <p:txBody>
          <a:bodyPr/>
          <a:lstStyle/>
          <a:p>
            <a:pPr>
              <a:defRPr/>
            </a:pPr>
            <a:fld id="{B59E928D-B85A-4D0A-9391-33FBD2C5AC9A}" type="slidenum">
              <a:rPr lang="en-GB" altLang="en-US" smtClean="0"/>
              <a:pPr>
                <a:defRPr/>
              </a:pPr>
              <a:t>132</a:t>
            </a:fld>
            <a:endParaRPr lang="en-GB" altLang="en-US"/>
          </a:p>
        </p:txBody>
      </p:sp>
    </p:spTree>
    <p:extLst>
      <p:ext uri="{BB962C8B-B14F-4D97-AF65-F5344CB8AC3E}">
        <p14:creationId xmlns:p14="http://schemas.microsoft.com/office/powerpoint/2010/main" val="279353479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960440" y="515897"/>
            <a:ext cx="8105775" cy="1625600"/>
          </a:xfrm>
        </p:spPr>
        <p:txBody>
          <a:bodyPr/>
          <a:lstStyle/>
          <a:p>
            <a:pPr algn="ctr" eaLnBrk="1" hangingPunct="1"/>
            <a:r>
              <a:rPr lang="en-GB" altLang="en-US" sz="5400" dirty="0">
                <a:latin typeface="+mn-lt"/>
                <a:cs typeface="Arial" panose="020B0604020202020204" pitchFamily="34" charset="0"/>
              </a:rPr>
              <a:t>5 min break 1 around here</a:t>
            </a:r>
          </a:p>
        </p:txBody>
      </p:sp>
      <p:sp>
        <p:nvSpPr>
          <p:cNvPr id="2" name="Slide Number Placeholder 1">
            <a:extLst>
              <a:ext uri="{FF2B5EF4-FFF2-40B4-BE49-F238E27FC236}">
                <a16:creationId xmlns:a16="http://schemas.microsoft.com/office/drawing/2014/main" id="{ACF13F5D-FABE-4603-8022-BED906C52630}"/>
              </a:ext>
            </a:extLst>
          </p:cNvPr>
          <p:cNvSpPr>
            <a:spLocks noGrp="1"/>
          </p:cNvSpPr>
          <p:nvPr>
            <p:ph type="sldNum" sz="quarter" idx="12"/>
          </p:nvPr>
        </p:nvSpPr>
        <p:spPr/>
        <p:txBody>
          <a:bodyPr/>
          <a:lstStyle/>
          <a:p>
            <a:pPr>
              <a:defRPr/>
            </a:pPr>
            <a:fld id="{28361AF3-49ED-4813-A7DC-310415CF221F}" type="slidenum">
              <a:rPr lang="en-GB" altLang="en-US" smtClean="0"/>
              <a:pPr>
                <a:defRPr/>
              </a:pPr>
              <a:t>133</a:t>
            </a:fld>
            <a:endParaRPr lang="en-GB" altLang="en-US"/>
          </a:p>
        </p:txBody>
      </p:sp>
      <p:grpSp>
        <p:nvGrpSpPr>
          <p:cNvPr id="6" name="Group 5">
            <a:extLst>
              <a:ext uri="{FF2B5EF4-FFF2-40B4-BE49-F238E27FC236}">
                <a16:creationId xmlns:a16="http://schemas.microsoft.com/office/drawing/2014/main" id="{FE21E95B-4852-4B18-B6DB-6440D81C548E}"/>
              </a:ext>
            </a:extLst>
          </p:cNvPr>
          <p:cNvGrpSpPr/>
          <p:nvPr/>
        </p:nvGrpSpPr>
        <p:grpSpPr>
          <a:xfrm>
            <a:off x="1763484" y="2193460"/>
            <a:ext cx="8374746" cy="3393948"/>
            <a:chOff x="1763484" y="2193460"/>
            <a:chExt cx="8374746" cy="3393948"/>
          </a:xfrm>
        </p:grpSpPr>
        <p:pic>
          <p:nvPicPr>
            <p:cNvPr id="4" name="Picture 3">
              <a:extLst>
                <a:ext uri="{FF2B5EF4-FFF2-40B4-BE49-F238E27FC236}">
                  <a16:creationId xmlns:a16="http://schemas.microsoft.com/office/drawing/2014/main" id="{4AB4C614-CF76-4396-8BF9-966DA1271042}"/>
                </a:ext>
              </a:extLst>
            </p:cNvPr>
            <p:cNvPicPr>
              <a:picLocks noChangeAspect="1"/>
            </p:cNvPicPr>
            <p:nvPr/>
          </p:nvPicPr>
          <p:blipFill>
            <a:blip r:embed="rId3"/>
            <a:stretch>
              <a:fillRect/>
            </a:stretch>
          </p:blipFill>
          <p:spPr>
            <a:xfrm>
              <a:off x="1763484" y="2193460"/>
              <a:ext cx="8374743" cy="3393948"/>
            </a:xfrm>
            <a:prstGeom prst="rect">
              <a:avLst/>
            </a:prstGeom>
          </p:spPr>
        </p:pic>
        <p:sp>
          <p:nvSpPr>
            <p:cNvPr id="5" name="Rectangle 4">
              <a:extLst>
                <a:ext uri="{FF2B5EF4-FFF2-40B4-BE49-F238E27FC236}">
                  <a16:creationId xmlns:a16="http://schemas.microsoft.com/office/drawing/2014/main" id="{A37ED0DF-E98E-4D73-A4ED-A26E660A61A7}"/>
                </a:ext>
              </a:extLst>
            </p:cNvPr>
            <p:cNvSpPr/>
            <p:nvPr/>
          </p:nvSpPr>
          <p:spPr>
            <a:xfrm>
              <a:off x="1763484" y="3132839"/>
              <a:ext cx="8374743" cy="334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7EC778A-8AE9-43D4-AD63-7D2EBBD5113E}"/>
                </a:ext>
              </a:extLst>
            </p:cNvPr>
            <p:cNvSpPr/>
            <p:nvPr/>
          </p:nvSpPr>
          <p:spPr>
            <a:xfrm>
              <a:off x="1763487" y="4330262"/>
              <a:ext cx="8374743" cy="334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1273071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88003" y="746222"/>
            <a:ext cx="9975195" cy="1620462"/>
          </a:xfrm>
        </p:spPr>
        <p:txBody>
          <a:bodyPr/>
          <a:lstStyle/>
          <a:p>
            <a:pPr eaLnBrk="1" hangingPunct="1">
              <a:defRPr/>
            </a:pPr>
            <a:r>
              <a:rPr lang="en-GB" sz="6000" dirty="0">
                <a:latin typeface="+mn-lt"/>
                <a:ea typeface="+mj-ea"/>
                <a:cs typeface="Arial" charset="0"/>
              </a:rPr>
              <a:t>Multiple covariate distance sampling (MCDS)</a:t>
            </a:r>
          </a:p>
        </p:txBody>
      </p:sp>
      <p:sp>
        <p:nvSpPr>
          <p:cNvPr id="2053" name="Text Box 5"/>
          <p:cNvSpPr txBox="1">
            <a:spLocks noChangeArrowheads="1"/>
          </p:cNvSpPr>
          <p:nvPr/>
        </p:nvSpPr>
        <p:spPr bwMode="auto">
          <a:xfrm>
            <a:off x="2359025" y="5348289"/>
            <a:ext cx="76390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5" name="Rectangle 7"/>
          <p:cNvSpPr txBox="1">
            <a:spLocks noChangeArrowheads="1"/>
          </p:cNvSpPr>
          <p:nvPr/>
        </p:nvSpPr>
        <p:spPr>
          <a:xfrm>
            <a:off x="726141" y="2711029"/>
            <a:ext cx="10468856" cy="3382533"/>
          </a:xfrm>
          <a:prstGeom prst="rect">
            <a:avLst/>
          </a:prstGeom>
        </p:spPr>
        <p:txBody>
          <a:bodyPr vert="horz" lIns="91440" tIns="45720" rIns="91440" bIns="45720" rtlCol="0">
            <a:normAutofit fontScale="85000" lnSpcReduction="20000"/>
          </a:bodyPr>
          <a:lstStyle>
            <a:lvl1pPr marL="0" indent="0" algn="l" defTabSz="914400" rtl="0" eaLnBrk="1" latinLnBrk="0" hangingPunct="1">
              <a:lnSpc>
                <a:spcPct val="85000"/>
              </a:lnSpc>
              <a:spcBef>
                <a:spcPts val="1300"/>
              </a:spcBef>
              <a:buFont typeface="Arial" pitchFamily="34" charset="0"/>
              <a:buNone/>
              <a:defRPr sz="3200" kern="1200">
                <a:solidFill>
                  <a:schemeClr val="bg1"/>
                </a:solidFill>
                <a:latin typeface="+mj-lt"/>
                <a:ea typeface="+mn-ea"/>
                <a:cs typeface="+mn-cs"/>
              </a:defRPr>
            </a:lvl1pPr>
            <a:lvl2pPr marL="457200" indent="0" algn="ctr" defTabSz="914400" rtl="0" eaLnBrk="1" latinLnBrk="0" hangingPunct="1">
              <a:lnSpc>
                <a:spcPct val="85000"/>
              </a:lnSpc>
              <a:spcBef>
                <a:spcPts val="600"/>
              </a:spcBef>
              <a:buFont typeface="Arial" pitchFamily="34" charset="0"/>
              <a:buNone/>
              <a:defRPr sz="2800" kern="1200">
                <a:solidFill>
                  <a:schemeClr val="tx1">
                    <a:lumMod val="85000"/>
                    <a:lumOff val="15000"/>
                  </a:schemeClr>
                </a:solidFill>
                <a:latin typeface="+mn-lt"/>
                <a:ea typeface="+mn-ea"/>
                <a:cs typeface="+mn-cs"/>
              </a:defRPr>
            </a:lvl2pPr>
            <a:lvl3pPr marL="914400" indent="0" algn="ctr" defTabSz="914400" rtl="0" eaLnBrk="1" latinLnBrk="0" hangingPunct="1">
              <a:lnSpc>
                <a:spcPct val="85000"/>
              </a:lnSpc>
              <a:spcBef>
                <a:spcPts val="600"/>
              </a:spcBef>
              <a:buFont typeface="Arial" pitchFamily="34" charset="0"/>
              <a:buNone/>
              <a:defRPr sz="2400" i="1" kern="1200">
                <a:solidFill>
                  <a:schemeClr val="tx1">
                    <a:lumMod val="85000"/>
                    <a:lumOff val="15000"/>
                  </a:schemeClr>
                </a:solidFill>
                <a:latin typeface="+mn-lt"/>
                <a:ea typeface="+mn-ea"/>
                <a:cs typeface="+mn-cs"/>
              </a:defRPr>
            </a:lvl3pPr>
            <a:lvl4pPr marL="1371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4pPr>
            <a:lvl5pPr marL="18288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5pPr>
            <a:lvl6pPr marL="22860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6pPr>
            <a:lvl7pPr marL="27432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7pPr>
            <a:lvl8pPr marL="32004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8pPr>
            <a:lvl9pPr marL="3657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9pPr>
          </a:lstStyle>
          <a:p>
            <a:pPr marL="457200" marR="0" lvl="0" indent="-457200" algn="l" defTabSz="914400" rtl="0" eaLnBrk="1" fontAlgn="auto" latinLnBrk="0" hangingPunct="1">
              <a:lnSpc>
                <a:spcPct val="12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Aim:  Model the effect of additional covariates on detection probability, in addition to distance, while assuming probability of detection at zero distance is 1</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endParaRP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References:</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Marques and Buckland (2004) Covariate models for the detection function.  Chapter 3 in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a:t>
            </a:r>
            <a:r>
              <a:rPr kumimoji="0" lang="en-GB" sz="2400" b="0" i="0" u="none" strike="noStrike" kern="1200" cap="none" spc="0" normalizeH="0" baseline="0" noProof="0" dirty="0" err="1">
                <a:ln>
                  <a:noFill/>
                </a:ln>
                <a:solidFill>
                  <a:prstClr val="white"/>
                </a:solidFill>
                <a:effectLst/>
                <a:uLnTx/>
                <a:uFillTx/>
                <a:latin typeface="Calibri Light" panose="020F0302020204030204"/>
                <a:ea typeface="+mn-ea"/>
                <a:cs typeface="Arial" charset="0"/>
              </a:rPr>
              <a:t>eds</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Advanced Distance Sampling.</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Marques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(2007) Improving estimates of bird density using multiple covariate distance sampling. The Auk 127: 1229-1243.</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Section 5.3 of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(2015) Distance Sampling: Methods and Applications</a:t>
            </a:r>
          </a:p>
          <a:p>
            <a:pPr marL="0" marR="0" lvl="0" indent="0" algn="l" defTabSz="914400" rtl="0" eaLnBrk="1" fontAlgn="auto" latinLnBrk="0" hangingPunct="1">
              <a:lnSpc>
                <a:spcPct val="90000"/>
              </a:lnSpc>
              <a:spcBef>
                <a:spcPts val="1300"/>
              </a:spcBef>
              <a:spcAft>
                <a:spcPts val="0"/>
              </a:spcAft>
              <a:buClrTx/>
              <a:buSzTx/>
              <a:buFont typeface="Arial" pitchFamily="34" charset="0"/>
              <a:buNone/>
              <a:tabLst/>
              <a:defRPr/>
            </a:pPr>
            <a:endPar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endParaRPr>
          </a:p>
        </p:txBody>
      </p:sp>
      <p:sp>
        <p:nvSpPr>
          <p:cNvPr id="2" name="Slide Number Placeholder 1">
            <a:extLst>
              <a:ext uri="{FF2B5EF4-FFF2-40B4-BE49-F238E27FC236}">
                <a16:creationId xmlns:a16="http://schemas.microsoft.com/office/drawing/2014/main" id="{F3E103FE-00B4-476C-B5A0-E24F05AC73AC}"/>
              </a:ext>
            </a:extLst>
          </p:cNvPr>
          <p:cNvSpPr>
            <a:spLocks noGrp="1"/>
          </p:cNvSpPr>
          <p:nvPr>
            <p:ph type="sldNum" sz="quarter" idx="12"/>
          </p:nvPr>
        </p:nvSpPr>
        <p:spPr/>
        <p:txBody>
          <a:bodyPr/>
          <a:lstStyle/>
          <a:p>
            <a:pPr>
              <a:defRPr/>
            </a:pPr>
            <a:fld id="{28361AF3-49ED-4813-A7DC-310415CF221F}" type="slidenum">
              <a:rPr lang="en-GB" altLang="en-US" smtClean="0"/>
              <a:pPr>
                <a:defRPr/>
              </a:pPr>
              <a:t>134</a:t>
            </a:fld>
            <a:endParaRPr lang="en-GB"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1803400" y="315914"/>
            <a:ext cx="8420100" cy="923925"/>
          </a:xfrm>
        </p:spPr>
        <p:txBody>
          <a:bodyPr/>
          <a:lstStyle/>
          <a:p>
            <a:pPr eaLnBrk="1" hangingPunct="1">
              <a:defRPr/>
            </a:pPr>
            <a:r>
              <a:rPr lang="en-GB" sz="4400">
                <a:latin typeface="+mn-lt"/>
                <a:ea typeface="+mj-ea"/>
                <a:cs typeface="Arial" charset="0"/>
              </a:rPr>
              <a:t>Contents</a:t>
            </a:r>
            <a:endParaRPr lang="en-US" sz="4400">
              <a:latin typeface="+mn-lt"/>
              <a:ea typeface="+mj-ea"/>
              <a:cs typeface="Arial" charset="0"/>
            </a:endParaRPr>
          </a:p>
        </p:txBody>
      </p:sp>
      <p:sp>
        <p:nvSpPr>
          <p:cNvPr id="89091" name="Rectangle 3"/>
          <p:cNvSpPr>
            <a:spLocks noGrp="1" noChangeArrowheads="1"/>
          </p:cNvSpPr>
          <p:nvPr>
            <p:ph idx="1"/>
          </p:nvPr>
        </p:nvSpPr>
        <p:spPr>
          <a:xfrm>
            <a:off x="1900238" y="1323976"/>
            <a:ext cx="8310562" cy="4943475"/>
          </a:xfrm>
        </p:spPr>
        <p:txBody>
          <a:bodyPr/>
          <a:lstStyle/>
          <a:p>
            <a:pPr eaLnBrk="1" hangingPunct="1">
              <a:buFont typeface="Arial" panose="020B0604020202020204" pitchFamily="34" charset="0"/>
              <a:buChar char="•"/>
              <a:defRPr/>
            </a:pPr>
            <a:r>
              <a:rPr lang="en-GB" sz="2800" dirty="0">
                <a:solidFill>
                  <a:schemeClr val="accent2"/>
                </a:solidFill>
                <a:ea typeface="+mn-ea"/>
                <a:cs typeface="Arial" charset="0"/>
              </a:rPr>
              <a:t>Why additional covariates?</a:t>
            </a:r>
          </a:p>
          <a:p>
            <a:pPr eaLnBrk="1" hangingPunct="1">
              <a:buFont typeface="Arial" panose="020B0604020202020204" pitchFamily="34" charset="0"/>
              <a:buChar char="•"/>
              <a:defRPr/>
            </a:pPr>
            <a:r>
              <a:rPr lang="en-GB" sz="2800" dirty="0">
                <a:solidFill>
                  <a:schemeClr val="accent1"/>
                </a:solidFill>
                <a:ea typeface="+mn-ea"/>
                <a:cs typeface="Arial" charset="0"/>
              </a:rPr>
              <a:t>Multiple covariate models</a:t>
            </a:r>
            <a:endParaRPr lang="en-GB" sz="2800" dirty="0">
              <a:ea typeface="+mn-ea"/>
              <a:cs typeface="Arial" charset="0"/>
            </a:endParaRPr>
          </a:p>
          <a:p>
            <a:pPr eaLnBrk="1" hangingPunct="1">
              <a:buFont typeface="Arial" panose="020B0604020202020204" pitchFamily="34" charset="0"/>
              <a:buChar char="•"/>
              <a:defRPr/>
            </a:pPr>
            <a:r>
              <a:rPr lang="en-GB" sz="2800" dirty="0">
                <a:solidFill>
                  <a:schemeClr val="accent2"/>
                </a:solidFill>
                <a:ea typeface="+mn-ea"/>
                <a:cs typeface="Arial" charset="0"/>
              </a:rPr>
              <a:t>Estimating abundance</a:t>
            </a:r>
            <a:endParaRPr lang="en-GB" sz="2800" dirty="0">
              <a:ea typeface="+mn-ea"/>
              <a:cs typeface="Arial" charset="0"/>
            </a:endParaRPr>
          </a:p>
          <a:p>
            <a:pPr eaLnBrk="1" hangingPunct="1">
              <a:buFont typeface="Arial" panose="020B0604020202020204" pitchFamily="34" charset="0"/>
              <a:buChar char="•"/>
              <a:defRPr/>
            </a:pPr>
            <a:r>
              <a:rPr lang="en-GB" sz="2800" dirty="0">
                <a:solidFill>
                  <a:schemeClr val="accent1"/>
                </a:solidFill>
                <a:ea typeface="+mn-ea"/>
                <a:cs typeface="Arial" charset="0"/>
              </a:rPr>
              <a:t>MCDS in Distance</a:t>
            </a:r>
          </a:p>
          <a:p>
            <a:pPr marL="0" indent="0" eaLnBrk="1" hangingPunct="1">
              <a:buNone/>
              <a:defRPr/>
            </a:pPr>
            <a:endParaRPr lang="en-US" sz="2800" dirty="0">
              <a:solidFill>
                <a:schemeClr val="accent1"/>
              </a:solidFill>
              <a:ea typeface="+mn-ea"/>
              <a:cs typeface="Arial" charset="0"/>
            </a:endParaRPr>
          </a:p>
        </p:txBody>
      </p:sp>
      <p:sp>
        <p:nvSpPr>
          <p:cNvPr id="2" name="Slide Number Placeholder 1">
            <a:extLst>
              <a:ext uri="{FF2B5EF4-FFF2-40B4-BE49-F238E27FC236}">
                <a16:creationId xmlns:a16="http://schemas.microsoft.com/office/drawing/2014/main" id="{3B4007E2-7A52-41F0-90F1-6BF241CD4316}"/>
              </a:ext>
            </a:extLst>
          </p:cNvPr>
          <p:cNvSpPr>
            <a:spLocks noGrp="1"/>
          </p:cNvSpPr>
          <p:nvPr>
            <p:ph type="sldNum" sz="quarter" idx="12"/>
          </p:nvPr>
        </p:nvSpPr>
        <p:spPr/>
        <p:txBody>
          <a:bodyPr/>
          <a:lstStyle/>
          <a:p>
            <a:pPr>
              <a:defRPr/>
            </a:pPr>
            <a:fld id="{B59E928D-B85A-4D0A-9391-33FBD2C5AC9A}" type="slidenum">
              <a:rPr lang="en-GB" altLang="en-US" smtClean="0"/>
              <a:pPr>
                <a:defRPr/>
              </a:pPr>
              <a:t>135</a:t>
            </a:fld>
            <a:endParaRPr lang="en-GB"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4"/>
          <p:cNvGrpSpPr>
            <a:grpSpLocks/>
          </p:cNvGrpSpPr>
          <p:nvPr/>
        </p:nvGrpSpPr>
        <p:grpSpPr bwMode="auto">
          <a:xfrm>
            <a:off x="1143000" y="2995614"/>
            <a:ext cx="4762500" cy="2344737"/>
            <a:chOff x="432" y="1536"/>
            <a:chExt cx="2592" cy="1492"/>
          </a:xfrm>
        </p:grpSpPr>
        <p:sp>
          <p:nvSpPr>
            <p:cNvPr id="139269" name="Line 5"/>
            <p:cNvSpPr>
              <a:spLocks noChangeShapeType="1"/>
            </p:cNvSpPr>
            <p:nvPr/>
          </p:nvSpPr>
          <p:spPr bwMode="auto">
            <a:xfrm>
              <a:off x="864" y="1536"/>
              <a:ext cx="0" cy="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39270" name="Line 6"/>
            <p:cNvSpPr>
              <a:spLocks noChangeShapeType="1"/>
            </p:cNvSpPr>
            <p:nvPr/>
          </p:nvSpPr>
          <p:spPr bwMode="auto">
            <a:xfrm>
              <a:off x="864" y="2736"/>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39271" name="Text Box 7"/>
            <p:cNvSpPr txBox="1">
              <a:spLocks noChangeArrowheads="1"/>
            </p:cNvSpPr>
            <p:nvPr/>
          </p:nvSpPr>
          <p:spPr bwMode="auto">
            <a:xfrm>
              <a:off x="1680" y="2737"/>
              <a:ext cx="24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p>
          </p:txBody>
        </p:sp>
        <p:sp>
          <p:nvSpPr>
            <p:cNvPr id="139272" name="Freeform 8"/>
            <p:cNvSpPr>
              <a:spLocks/>
            </p:cNvSpPr>
            <p:nvPr/>
          </p:nvSpPr>
          <p:spPr bwMode="auto">
            <a:xfrm>
              <a:off x="864" y="1624"/>
              <a:ext cx="2160" cy="1064"/>
            </a:xfrm>
            <a:custGeom>
              <a:avLst/>
              <a:gdLst>
                <a:gd name="T0" fmla="*/ 0 w 2160"/>
                <a:gd name="T1" fmla="*/ 8 h 1064"/>
                <a:gd name="T2" fmla="*/ 288 w 2160"/>
                <a:gd name="T3" fmla="*/ 8 h 1064"/>
                <a:gd name="T4" fmla="*/ 480 w 2160"/>
                <a:gd name="T5" fmla="*/ 56 h 1064"/>
                <a:gd name="T6" fmla="*/ 624 w 2160"/>
                <a:gd name="T7" fmla="*/ 152 h 1064"/>
                <a:gd name="T8" fmla="*/ 768 w 2160"/>
                <a:gd name="T9" fmla="*/ 344 h 1064"/>
                <a:gd name="T10" fmla="*/ 1056 w 2160"/>
                <a:gd name="T11" fmla="*/ 728 h 1064"/>
                <a:gd name="T12" fmla="*/ 1440 w 2160"/>
                <a:gd name="T13" fmla="*/ 920 h 1064"/>
                <a:gd name="T14" fmla="*/ 1872 w 2160"/>
                <a:gd name="T15" fmla="*/ 1016 h 1064"/>
                <a:gd name="T16" fmla="*/ 2160 w 2160"/>
                <a:gd name="T17" fmla="*/ 1064 h 10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064">
                  <a:moveTo>
                    <a:pt x="0" y="8"/>
                  </a:moveTo>
                  <a:cubicBezTo>
                    <a:pt x="104" y="4"/>
                    <a:pt x="208" y="0"/>
                    <a:pt x="288" y="8"/>
                  </a:cubicBezTo>
                  <a:cubicBezTo>
                    <a:pt x="368" y="16"/>
                    <a:pt x="424" y="32"/>
                    <a:pt x="480" y="56"/>
                  </a:cubicBezTo>
                  <a:cubicBezTo>
                    <a:pt x="536" y="80"/>
                    <a:pt x="576" y="104"/>
                    <a:pt x="624" y="152"/>
                  </a:cubicBezTo>
                  <a:cubicBezTo>
                    <a:pt x="672" y="200"/>
                    <a:pt x="696" y="248"/>
                    <a:pt x="768" y="344"/>
                  </a:cubicBezTo>
                  <a:cubicBezTo>
                    <a:pt x="840" y="440"/>
                    <a:pt x="944" y="632"/>
                    <a:pt x="1056" y="728"/>
                  </a:cubicBezTo>
                  <a:cubicBezTo>
                    <a:pt x="1168" y="824"/>
                    <a:pt x="1304" y="872"/>
                    <a:pt x="1440" y="920"/>
                  </a:cubicBezTo>
                  <a:cubicBezTo>
                    <a:pt x="1576" y="968"/>
                    <a:pt x="1752" y="992"/>
                    <a:pt x="1872" y="1016"/>
                  </a:cubicBezTo>
                  <a:cubicBezTo>
                    <a:pt x="1992" y="1040"/>
                    <a:pt x="2076" y="1052"/>
                    <a:pt x="2160" y="10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73" name="Text Box 9"/>
            <p:cNvSpPr txBox="1">
              <a:spLocks noChangeArrowheads="1"/>
            </p:cNvSpPr>
            <p:nvPr/>
          </p:nvSpPr>
          <p:spPr bwMode="auto">
            <a:xfrm>
              <a:off x="432" y="1873"/>
              <a:ext cx="479" cy="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g</a:t>
              </a:r>
              <a:r>
                <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r>
                <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p>
          </p:txBody>
        </p:sp>
      </p:grpSp>
      <p:grpSp>
        <p:nvGrpSpPr>
          <p:cNvPr id="139274" name="Group 10"/>
          <p:cNvGrpSpPr>
            <a:grpSpLocks/>
          </p:cNvGrpSpPr>
          <p:nvPr/>
        </p:nvGrpSpPr>
        <p:grpSpPr bwMode="auto">
          <a:xfrm>
            <a:off x="6000750" y="2938464"/>
            <a:ext cx="4762500" cy="2411522"/>
            <a:chOff x="624" y="3312"/>
            <a:chExt cx="2592" cy="1485"/>
          </a:xfrm>
        </p:grpSpPr>
        <p:sp>
          <p:nvSpPr>
            <p:cNvPr id="139275" name="Line 11"/>
            <p:cNvSpPr>
              <a:spLocks noChangeShapeType="1"/>
            </p:cNvSpPr>
            <p:nvPr/>
          </p:nvSpPr>
          <p:spPr bwMode="auto">
            <a:xfrm>
              <a:off x="1056" y="3312"/>
              <a:ext cx="0" cy="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39276" name="Line 12"/>
            <p:cNvSpPr>
              <a:spLocks noChangeShapeType="1"/>
            </p:cNvSpPr>
            <p:nvPr/>
          </p:nvSpPr>
          <p:spPr bwMode="auto">
            <a:xfrm>
              <a:off x="1056" y="4512"/>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39277" name="Text Box 13"/>
            <p:cNvSpPr txBox="1">
              <a:spLocks noChangeArrowheads="1"/>
            </p:cNvSpPr>
            <p:nvPr/>
          </p:nvSpPr>
          <p:spPr bwMode="auto">
            <a:xfrm>
              <a:off x="1872" y="4513"/>
              <a:ext cx="240" cy="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p>
          </p:txBody>
        </p:sp>
        <p:sp>
          <p:nvSpPr>
            <p:cNvPr id="139278" name="Freeform 14"/>
            <p:cNvSpPr>
              <a:spLocks/>
            </p:cNvSpPr>
            <p:nvPr/>
          </p:nvSpPr>
          <p:spPr bwMode="auto">
            <a:xfrm>
              <a:off x="1056" y="3400"/>
              <a:ext cx="2160" cy="1064"/>
            </a:xfrm>
            <a:custGeom>
              <a:avLst/>
              <a:gdLst>
                <a:gd name="T0" fmla="*/ 0 w 2160"/>
                <a:gd name="T1" fmla="*/ 8 h 1064"/>
                <a:gd name="T2" fmla="*/ 288 w 2160"/>
                <a:gd name="T3" fmla="*/ 8 h 1064"/>
                <a:gd name="T4" fmla="*/ 480 w 2160"/>
                <a:gd name="T5" fmla="*/ 56 h 1064"/>
                <a:gd name="T6" fmla="*/ 624 w 2160"/>
                <a:gd name="T7" fmla="*/ 152 h 1064"/>
                <a:gd name="T8" fmla="*/ 768 w 2160"/>
                <a:gd name="T9" fmla="*/ 344 h 1064"/>
                <a:gd name="T10" fmla="*/ 1056 w 2160"/>
                <a:gd name="T11" fmla="*/ 728 h 1064"/>
                <a:gd name="T12" fmla="*/ 1440 w 2160"/>
                <a:gd name="T13" fmla="*/ 920 h 1064"/>
                <a:gd name="T14" fmla="*/ 1872 w 2160"/>
                <a:gd name="T15" fmla="*/ 1016 h 1064"/>
                <a:gd name="T16" fmla="*/ 2160 w 2160"/>
                <a:gd name="T17" fmla="*/ 1064 h 10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064">
                  <a:moveTo>
                    <a:pt x="0" y="8"/>
                  </a:moveTo>
                  <a:cubicBezTo>
                    <a:pt x="104" y="4"/>
                    <a:pt x="208" y="0"/>
                    <a:pt x="288" y="8"/>
                  </a:cubicBezTo>
                  <a:cubicBezTo>
                    <a:pt x="368" y="16"/>
                    <a:pt x="424" y="32"/>
                    <a:pt x="480" y="56"/>
                  </a:cubicBezTo>
                  <a:cubicBezTo>
                    <a:pt x="536" y="80"/>
                    <a:pt x="576" y="104"/>
                    <a:pt x="624" y="152"/>
                  </a:cubicBezTo>
                  <a:cubicBezTo>
                    <a:pt x="672" y="200"/>
                    <a:pt x="696" y="248"/>
                    <a:pt x="768" y="344"/>
                  </a:cubicBezTo>
                  <a:cubicBezTo>
                    <a:pt x="840" y="440"/>
                    <a:pt x="944" y="632"/>
                    <a:pt x="1056" y="728"/>
                  </a:cubicBezTo>
                  <a:cubicBezTo>
                    <a:pt x="1168" y="824"/>
                    <a:pt x="1304" y="872"/>
                    <a:pt x="1440" y="920"/>
                  </a:cubicBezTo>
                  <a:cubicBezTo>
                    <a:pt x="1576" y="968"/>
                    <a:pt x="1752" y="992"/>
                    <a:pt x="1872" y="1016"/>
                  </a:cubicBezTo>
                  <a:cubicBezTo>
                    <a:pt x="1992" y="1040"/>
                    <a:pt x="2076" y="1052"/>
                    <a:pt x="2160" y="10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79" name="Text Box 15"/>
            <p:cNvSpPr txBox="1">
              <a:spLocks noChangeArrowheads="1"/>
            </p:cNvSpPr>
            <p:nvPr/>
          </p:nvSpPr>
          <p:spPr bwMode="auto">
            <a:xfrm>
              <a:off x="624" y="3649"/>
              <a:ext cx="480"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g</a:t>
              </a:r>
              <a:r>
                <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US" sz="24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r>
                <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p>
          </p:txBody>
        </p:sp>
        <p:sp>
          <p:nvSpPr>
            <p:cNvPr id="139280" name="Freeform 16"/>
            <p:cNvSpPr>
              <a:spLocks/>
            </p:cNvSpPr>
            <p:nvPr/>
          </p:nvSpPr>
          <p:spPr bwMode="auto">
            <a:xfrm>
              <a:off x="1056" y="3392"/>
              <a:ext cx="2160" cy="1120"/>
            </a:xfrm>
            <a:custGeom>
              <a:avLst/>
              <a:gdLst>
                <a:gd name="T0" fmla="*/ 0 w 2160"/>
                <a:gd name="T1" fmla="*/ 16 h 1120"/>
                <a:gd name="T2" fmla="*/ 240 w 2160"/>
                <a:gd name="T3" fmla="*/ 16 h 1120"/>
                <a:gd name="T4" fmla="*/ 384 w 2160"/>
                <a:gd name="T5" fmla="*/ 112 h 1120"/>
                <a:gd name="T6" fmla="*/ 480 w 2160"/>
                <a:gd name="T7" fmla="*/ 304 h 1120"/>
                <a:gd name="T8" fmla="*/ 528 w 2160"/>
                <a:gd name="T9" fmla="*/ 592 h 1120"/>
                <a:gd name="T10" fmla="*/ 624 w 2160"/>
                <a:gd name="T11" fmla="*/ 832 h 1120"/>
                <a:gd name="T12" fmla="*/ 864 w 2160"/>
                <a:gd name="T13" fmla="*/ 1024 h 1120"/>
                <a:gd name="T14" fmla="*/ 1152 w 2160"/>
                <a:gd name="T15" fmla="*/ 1072 h 1120"/>
                <a:gd name="T16" fmla="*/ 2160 w 2160"/>
                <a:gd name="T17" fmla="*/ 1120 h 1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120">
                  <a:moveTo>
                    <a:pt x="0" y="16"/>
                  </a:moveTo>
                  <a:cubicBezTo>
                    <a:pt x="88" y="8"/>
                    <a:pt x="176" y="0"/>
                    <a:pt x="240" y="16"/>
                  </a:cubicBezTo>
                  <a:cubicBezTo>
                    <a:pt x="304" y="32"/>
                    <a:pt x="344" y="64"/>
                    <a:pt x="384" y="112"/>
                  </a:cubicBezTo>
                  <a:cubicBezTo>
                    <a:pt x="424" y="160"/>
                    <a:pt x="456" y="224"/>
                    <a:pt x="480" y="304"/>
                  </a:cubicBezTo>
                  <a:cubicBezTo>
                    <a:pt x="504" y="384"/>
                    <a:pt x="504" y="504"/>
                    <a:pt x="528" y="592"/>
                  </a:cubicBezTo>
                  <a:cubicBezTo>
                    <a:pt x="552" y="680"/>
                    <a:pt x="568" y="760"/>
                    <a:pt x="624" y="832"/>
                  </a:cubicBezTo>
                  <a:cubicBezTo>
                    <a:pt x="680" y="904"/>
                    <a:pt x="776" y="984"/>
                    <a:pt x="864" y="1024"/>
                  </a:cubicBezTo>
                  <a:cubicBezTo>
                    <a:pt x="952" y="1064"/>
                    <a:pt x="936" y="1056"/>
                    <a:pt x="1152" y="1072"/>
                  </a:cubicBezTo>
                  <a:cubicBezTo>
                    <a:pt x="1368" y="1088"/>
                    <a:pt x="1764" y="1104"/>
                    <a:pt x="2160" y="112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81" name="Freeform 17"/>
            <p:cNvSpPr>
              <a:spLocks/>
            </p:cNvSpPr>
            <p:nvPr/>
          </p:nvSpPr>
          <p:spPr bwMode="auto">
            <a:xfrm>
              <a:off x="1056" y="3400"/>
              <a:ext cx="2160" cy="1120"/>
            </a:xfrm>
            <a:custGeom>
              <a:avLst/>
              <a:gdLst>
                <a:gd name="T0" fmla="*/ 0 w 2160"/>
                <a:gd name="T1" fmla="*/ 8 h 1120"/>
                <a:gd name="T2" fmla="*/ 96 w 2160"/>
                <a:gd name="T3" fmla="*/ 8 h 1120"/>
                <a:gd name="T4" fmla="*/ 192 w 2160"/>
                <a:gd name="T5" fmla="*/ 56 h 1120"/>
                <a:gd name="T6" fmla="*/ 288 w 2160"/>
                <a:gd name="T7" fmla="*/ 248 h 1120"/>
                <a:gd name="T8" fmla="*/ 336 w 2160"/>
                <a:gd name="T9" fmla="*/ 584 h 1120"/>
                <a:gd name="T10" fmla="*/ 432 w 2160"/>
                <a:gd name="T11" fmla="*/ 872 h 1120"/>
                <a:gd name="T12" fmla="*/ 672 w 2160"/>
                <a:gd name="T13" fmla="*/ 1016 h 1120"/>
                <a:gd name="T14" fmla="*/ 912 w 2160"/>
                <a:gd name="T15" fmla="*/ 1064 h 1120"/>
                <a:gd name="T16" fmla="*/ 1536 w 2160"/>
                <a:gd name="T17" fmla="*/ 1112 h 1120"/>
                <a:gd name="T18" fmla="*/ 2160 w 2160"/>
                <a:gd name="T19" fmla="*/ 1112 h 1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 h="1120">
                  <a:moveTo>
                    <a:pt x="0" y="8"/>
                  </a:moveTo>
                  <a:cubicBezTo>
                    <a:pt x="32" y="4"/>
                    <a:pt x="64" y="0"/>
                    <a:pt x="96" y="8"/>
                  </a:cubicBezTo>
                  <a:cubicBezTo>
                    <a:pt x="128" y="16"/>
                    <a:pt x="160" y="16"/>
                    <a:pt x="192" y="56"/>
                  </a:cubicBezTo>
                  <a:cubicBezTo>
                    <a:pt x="224" y="96"/>
                    <a:pt x="264" y="160"/>
                    <a:pt x="288" y="248"/>
                  </a:cubicBezTo>
                  <a:cubicBezTo>
                    <a:pt x="312" y="336"/>
                    <a:pt x="312" y="480"/>
                    <a:pt x="336" y="584"/>
                  </a:cubicBezTo>
                  <a:cubicBezTo>
                    <a:pt x="360" y="688"/>
                    <a:pt x="376" y="800"/>
                    <a:pt x="432" y="872"/>
                  </a:cubicBezTo>
                  <a:cubicBezTo>
                    <a:pt x="488" y="944"/>
                    <a:pt x="592" y="984"/>
                    <a:pt x="672" y="1016"/>
                  </a:cubicBezTo>
                  <a:cubicBezTo>
                    <a:pt x="752" y="1048"/>
                    <a:pt x="768" y="1048"/>
                    <a:pt x="912" y="1064"/>
                  </a:cubicBezTo>
                  <a:cubicBezTo>
                    <a:pt x="1056" y="1080"/>
                    <a:pt x="1328" y="1104"/>
                    <a:pt x="1536" y="1112"/>
                  </a:cubicBezTo>
                  <a:cubicBezTo>
                    <a:pt x="1744" y="1120"/>
                    <a:pt x="1952" y="1116"/>
                    <a:pt x="2160" y="111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82" name="Freeform 18"/>
            <p:cNvSpPr>
              <a:spLocks/>
            </p:cNvSpPr>
            <p:nvPr/>
          </p:nvSpPr>
          <p:spPr bwMode="auto">
            <a:xfrm>
              <a:off x="1056" y="3400"/>
              <a:ext cx="2160" cy="776"/>
            </a:xfrm>
            <a:custGeom>
              <a:avLst/>
              <a:gdLst>
                <a:gd name="T0" fmla="*/ 0 w 2160"/>
                <a:gd name="T1" fmla="*/ 8 h 776"/>
                <a:gd name="T2" fmla="*/ 240 w 2160"/>
                <a:gd name="T3" fmla="*/ 8 h 776"/>
                <a:gd name="T4" fmla="*/ 528 w 2160"/>
                <a:gd name="T5" fmla="*/ 8 h 776"/>
                <a:gd name="T6" fmla="*/ 720 w 2160"/>
                <a:gd name="T7" fmla="*/ 56 h 776"/>
                <a:gd name="T8" fmla="*/ 1008 w 2160"/>
                <a:gd name="T9" fmla="*/ 296 h 776"/>
                <a:gd name="T10" fmla="*/ 1152 w 2160"/>
                <a:gd name="T11" fmla="*/ 440 h 776"/>
                <a:gd name="T12" fmla="*/ 1488 w 2160"/>
                <a:gd name="T13" fmla="*/ 632 h 776"/>
                <a:gd name="T14" fmla="*/ 1872 w 2160"/>
                <a:gd name="T15" fmla="*/ 728 h 776"/>
                <a:gd name="T16" fmla="*/ 2160 w 2160"/>
                <a:gd name="T17" fmla="*/ 776 h 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776">
                  <a:moveTo>
                    <a:pt x="0" y="8"/>
                  </a:moveTo>
                  <a:cubicBezTo>
                    <a:pt x="76" y="8"/>
                    <a:pt x="152" y="8"/>
                    <a:pt x="240" y="8"/>
                  </a:cubicBezTo>
                  <a:cubicBezTo>
                    <a:pt x="328" y="8"/>
                    <a:pt x="448" y="0"/>
                    <a:pt x="528" y="8"/>
                  </a:cubicBezTo>
                  <a:cubicBezTo>
                    <a:pt x="608" y="16"/>
                    <a:pt x="640" y="8"/>
                    <a:pt x="720" y="56"/>
                  </a:cubicBezTo>
                  <a:cubicBezTo>
                    <a:pt x="800" y="104"/>
                    <a:pt x="936" y="232"/>
                    <a:pt x="1008" y="296"/>
                  </a:cubicBezTo>
                  <a:cubicBezTo>
                    <a:pt x="1080" y="360"/>
                    <a:pt x="1072" y="384"/>
                    <a:pt x="1152" y="440"/>
                  </a:cubicBezTo>
                  <a:cubicBezTo>
                    <a:pt x="1232" y="496"/>
                    <a:pt x="1368" y="584"/>
                    <a:pt x="1488" y="632"/>
                  </a:cubicBezTo>
                  <a:cubicBezTo>
                    <a:pt x="1608" y="680"/>
                    <a:pt x="1760" y="704"/>
                    <a:pt x="1872" y="728"/>
                  </a:cubicBezTo>
                  <a:cubicBezTo>
                    <a:pt x="1984" y="752"/>
                    <a:pt x="2072" y="764"/>
                    <a:pt x="2160" y="77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83" name="Freeform 19"/>
            <p:cNvSpPr>
              <a:spLocks/>
            </p:cNvSpPr>
            <p:nvPr/>
          </p:nvSpPr>
          <p:spPr bwMode="auto">
            <a:xfrm>
              <a:off x="1056" y="3400"/>
              <a:ext cx="2064" cy="200"/>
            </a:xfrm>
            <a:custGeom>
              <a:avLst/>
              <a:gdLst>
                <a:gd name="T0" fmla="*/ 0 w 2064"/>
                <a:gd name="T1" fmla="*/ 8 h 200"/>
                <a:gd name="T2" fmla="*/ 288 w 2064"/>
                <a:gd name="T3" fmla="*/ 8 h 200"/>
                <a:gd name="T4" fmla="*/ 672 w 2064"/>
                <a:gd name="T5" fmla="*/ 8 h 200"/>
                <a:gd name="T6" fmla="*/ 1152 w 2064"/>
                <a:gd name="T7" fmla="*/ 56 h 200"/>
                <a:gd name="T8" fmla="*/ 1584 w 2064"/>
                <a:gd name="T9" fmla="*/ 104 h 200"/>
                <a:gd name="T10" fmla="*/ 2064 w 2064"/>
                <a:gd name="T11" fmla="*/ 200 h 2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64" h="200">
                  <a:moveTo>
                    <a:pt x="0" y="8"/>
                  </a:moveTo>
                  <a:cubicBezTo>
                    <a:pt x="88" y="8"/>
                    <a:pt x="176" y="8"/>
                    <a:pt x="288" y="8"/>
                  </a:cubicBezTo>
                  <a:cubicBezTo>
                    <a:pt x="400" y="8"/>
                    <a:pt x="528" y="0"/>
                    <a:pt x="672" y="8"/>
                  </a:cubicBezTo>
                  <a:cubicBezTo>
                    <a:pt x="816" y="16"/>
                    <a:pt x="1000" y="40"/>
                    <a:pt x="1152" y="56"/>
                  </a:cubicBezTo>
                  <a:cubicBezTo>
                    <a:pt x="1304" y="72"/>
                    <a:pt x="1432" y="80"/>
                    <a:pt x="1584" y="104"/>
                  </a:cubicBezTo>
                  <a:cubicBezTo>
                    <a:pt x="1736" y="128"/>
                    <a:pt x="1976" y="184"/>
                    <a:pt x="2064" y="20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39284" name="Freeform 20"/>
            <p:cNvSpPr>
              <a:spLocks/>
            </p:cNvSpPr>
            <p:nvPr/>
          </p:nvSpPr>
          <p:spPr bwMode="auto">
            <a:xfrm>
              <a:off x="1056" y="3384"/>
              <a:ext cx="2160" cy="1088"/>
            </a:xfrm>
            <a:custGeom>
              <a:avLst/>
              <a:gdLst>
                <a:gd name="T0" fmla="*/ 0 w 2160"/>
                <a:gd name="T1" fmla="*/ 24 h 1088"/>
                <a:gd name="T2" fmla="*/ 288 w 2160"/>
                <a:gd name="T3" fmla="*/ 24 h 1088"/>
                <a:gd name="T4" fmla="*/ 528 w 2160"/>
                <a:gd name="T5" fmla="*/ 168 h 1088"/>
                <a:gd name="T6" fmla="*/ 672 w 2160"/>
                <a:gd name="T7" fmla="*/ 504 h 1088"/>
                <a:gd name="T8" fmla="*/ 768 w 2160"/>
                <a:gd name="T9" fmla="*/ 744 h 1088"/>
                <a:gd name="T10" fmla="*/ 1056 w 2160"/>
                <a:gd name="T11" fmla="*/ 936 h 1088"/>
                <a:gd name="T12" fmla="*/ 1440 w 2160"/>
                <a:gd name="T13" fmla="*/ 1032 h 1088"/>
                <a:gd name="T14" fmla="*/ 1824 w 2160"/>
                <a:gd name="T15" fmla="*/ 1080 h 1088"/>
                <a:gd name="T16" fmla="*/ 2160 w 2160"/>
                <a:gd name="T17" fmla="*/ 1080 h 10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088">
                  <a:moveTo>
                    <a:pt x="0" y="24"/>
                  </a:moveTo>
                  <a:cubicBezTo>
                    <a:pt x="100" y="12"/>
                    <a:pt x="200" y="0"/>
                    <a:pt x="288" y="24"/>
                  </a:cubicBezTo>
                  <a:cubicBezTo>
                    <a:pt x="376" y="48"/>
                    <a:pt x="464" y="88"/>
                    <a:pt x="528" y="168"/>
                  </a:cubicBezTo>
                  <a:cubicBezTo>
                    <a:pt x="592" y="248"/>
                    <a:pt x="632" y="408"/>
                    <a:pt x="672" y="504"/>
                  </a:cubicBezTo>
                  <a:cubicBezTo>
                    <a:pt x="712" y="600"/>
                    <a:pt x="704" y="672"/>
                    <a:pt x="768" y="744"/>
                  </a:cubicBezTo>
                  <a:cubicBezTo>
                    <a:pt x="832" y="816"/>
                    <a:pt x="944" y="888"/>
                    <a:pt x="1056" y="936"/>
                  </a:cubicBezTo>
                  <a:cubicBezTo>
                    <a:pt x="1168" y="984"/>
                    <a:pt x="1312" y="1008"/>
                    <a:pt x="1440" y="1032"/>
                  </a:cubicBezTo>
                  <a:cubicBezTo>
                    <a:pt x="1568" y="1056"/>
                    <a:pt x="1704" y="1072"/>
                    <a:pt x="1824" y="1080"/>
                  </a:cubicBezTo>
                  <a:cubicBezTo>
                    <a:pt x="1944" y="1088"/>
                    <a:pt x="2052" y="1084"/>
                    <a:pt x="2160" y="108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grpSp>
      <p:sp>
        <p:nvSpPr>
          <p:cNvPr id="139285" name="Text Box 21"/>
          <p:cNvSpPr txBox="1">
            <a:spLocks noChangeArrowheads="1"/>
          </p:cNvSpPr>
          <p:nvPr/>
        </p:nvSpPr>
        <p:spPr bwMode="auto">
          <a:xfrm>
            <a:off x="1457325" y="1236663"/>
            <a:ext cx="506095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In conventional distance  sampling (CDS) analysis all factors affecting detectability, except distance, are ignored</a:t>
            </a:r>
          </a:p>
        </p:txBody>
      </p:sp>
      <p:sp>
        <p:nvSpPr>
          <p:cNvPr id="139286" name="Text Box 22"/>
          <p:cNvSpPr txBox="1">
            <a:spLocks noChangeArrowheads="1"/>
          </p:cNvSpPr>
          <p:nvPr/>
        </p:nvSpPr>
        <p:spPr bwMode="auto">
          <a:xfrm>
            <a:off x="6807200" y="1465264"/>
            <a:ext cx="4241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In reality, many factors may affect detectability</a:t>
            </a:r>
          </a:p>
        </p:txBody>
      </p:sp>
      <p:sp>
        <p:nvSpPr>
          <p:cNvPr id="139287" name="Text Box 23"/>
          <p:cNvSpPr txBox="1">
            <a:spLocks noChangeArrowheads="1"/>
          </p:cNvSpPr>
          <p:nvPr/>
        </p:nvSpPr>
        <p:spPr bwMode="auto">
          <a:xfrm>
            <a:off x="3190875" y="5351464"/>
            <a:ext cx="6089650" cy="1828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Sources of heterogeneity:</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	Object : species, sex, cluster size</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	Effort: observer, habitat, weather</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39288" name="Text Box 24"/>
          <p:cNvSpPr txBox="1">
            <a:spLocks noChangeArrowheads="1"/>
          </p:cNvSpPr>
          <p:nvPr/>
        </p:nvSpPr>
        <p:spPr bwMode="auto">
          <a:xfrm>
            <a:off x="9525" y="323702"/>
            <a:ext cx="7956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4400" b="0" i="0" u="none" strike="noStrike" kern="1200" cap="none" spc="0" normalizeH="0" baseline="0" noProof="0" dirty="0">
                <a:ln>
                  <a:noFill/>
                </a:ln>
                <a:solidFill>
                  <a:srgbClr val="50B4C8"/>
                </a:solidFill>
                <a:effectLst/>
                <a:uLnTx/>
                <a:uFillTx/>
                <a:latin typeface="Calibri Light" panose="020F0302020204030204"/>
                <a:ea typeface="ＭＳ Ｐゴシック" charset="0"/>
                <a:cs typeface="Arial" charset="0"/>
              </a:rPr>
              <a:t>Why</a:t>
            </a:r>
            <a:r>
              <a:rPr kumimoji="0" lang="en-GB" sz="44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Arial" charset="0"/>
              </a:rPr>
              <a:t> </a:t>
            </a:r>
            <a:r>
              <a:rPr kumimoji="0" lang="en-GB" sz="4400" b="0" i="0" u="none" strike="noStrike" kern="1200" cap="none" spc="0" normalizeH="0" baseline="0" noProof="0" dirty="0">
                <a:ln>
                  <a:noFill/>
                </a:ln>
                <a:solidFill>
                  <a:srgbClr val="50B4C8"/>
                </a:solidFill>
                <a:effectLst/>
                <a:uLnTx/>
                <a:uFillTx/>
                <a:latin typeface="Calibri Light" panose="020F0302020204030204"/>
                <a:ea typeface="ＭＳ Ｐゴシック" charset="0"/>
                <a:cs typeface="Arial" charset="0"/>
              </a:rPr>
              <a:t>additional</a:t>
            </a:r>
            <a:r>
              <a:rPr kumimoji="0" lang="en-GB" sz="44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Arial" charset="0"/>
              </a:rPr>
              <a:t> </a:t>
            </a:r>
            <a:r>
              <a:rPr kumimoji="0" lang="en-GB" sz="4400" b="0" i="0" u="none" strike="noStrike" kern="1200" cap="none" spc="0" normalizeH="0" baseline="0" noProof="0" dirty="0">
                <a:ln>
                  <a:noFill/>
                </a:ln>
                <a:solidFill>
                  <a:srgbClr val="50B4C8"/>
                </a:solidFill>
                <a:effectLst/>
                <a:uLnTx/>
                <a:uFillTx/>
                <a:latin typeface="Calibri Light" panose="020F0302020204030204"/>
                <a:ea typeface="ＭＳ Ｐゴシック" charset="0"/>
                <a:cs typeface="Arial" charset="0"/>
              </a:rPr>
              <a:t>covariates</a:t>
            </a:r>
            <a:r>
              <a:rPr kumimoji="0" lang="en-GB" sz="44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Arial" charset="0"/>
              </a:rPr>
              <a:t>?</a:t>
            </a:r>
          </a:p>
        </p:txBody>
      </p:sp>
      <p:sp>
        <p:nvSpPr>
          <p:cNvPr id="2" name="Slide Number Placeholder 1">
            <a:extLst>
              <a:ext uri="{FF2B5EF4-FFF2-40B4-BE49-F238E27FC236}">
                <a16:creationId xmlns:a16="http://schemas.microsoft.com/office/drawing/2014/main" id="{835D821C-8EDD-44D4-8458-A338147AA9D9}"/>
              </a:ext>
            </a:extLst>
          </p:cNvPr>
          <p:cNvSpPr>
            <a:spLocks noGrp="1"/>
          </p:cNvSpPr>
          <p:nvPr>
            <p:ph type="sldNum" sz="quarter" idx="12"/>
          </p:nvPr>
        </p:nvSpPr>
        <p:spPr/>
        <p:txBody>
          <a:bodyPr/>
          <a:lstStyle/>
          <a:p>
            <a:pPr>
              <a:defRPr/>
            </a:pPr>
            <a:fld id="{B59E928D-B85A-4D0A-9391-33FBD2C5AC9A}" type="slidenum">
              <a:rPr lang="en-GB" altLang="en-US" smtClean="0"/>
              <a:pPr>
                <a:defRPr/>
              </a:pPr>
              <a:t>136</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28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927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92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86" grpId="0"/>
      <p:bldP spid="139287"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1582738" y="527050"/>
            <a:ext cx="8805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79" name="Text Box 3"/>
          <p:cNvSpPr txBox="1">
            <a:spLocks noChangeArrowheads="1"/>
          </p:cNvSpPr>
          <p:nvPr/>
        </p:nvSpPr>
        <p:spPr bwMode="auto">
          <a:xfrm>
            <a:off x="144966" y="266700"/>
            <a:ext cx="1190950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Examples of heterogeneity 1</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Effect of time of day on Rufous Fantail birds in Micronesia (point transects). Ramsey et. al. 1987. Biometrics 43:1-11</a:t>
            </a:r>
          </a:p>
        </p:txBody>
      </p:sp>
      <p:grpSp>
        <p:nvGrpSpPr>
          <p:cNvPr id="6148" name="Group 25"/>
          <p:cNvGrpSpPr>
            <a:grpSpLocks/>
          </p:cNvGrpSpPr>
          <p:nvPr/>
        </p:nvGrpSpPr>
        <p:grpSpPr bwMode="auto">
          <a:xfrm>
            <a:off x="2500314" y="1820863"/>
            <a:ext cx="7889875" cy="4876800"/>
            <a:chOff x="855" y="1147"/>
            <a:chExt cx="4970" cy="3072"/>
          </a:xfrm>
        </p:grpSpPr>
        <p:pic>
          <p:nvPicPr>
            <p:cNvPr id="6149" name="Picture 2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 y="1261"/>
              <a:ext cx="3833" cy="2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389" name="Text Box 13"/>
            <p:cNvSpPr txBox="1">
              <a:spLocks noChangeArrowheads="1"/>
            </p:cNvSpPr>
            <p:nvPr/>
          </p:nvSpPr>
          <p:spPr bwMode="auto">
            <a:xfrm>
              <a:off x="4902" y="2564"/>
              <a:ext cx="1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Times New Roman" charset="0"/>
                </a:rPr>
                <a:t>x</a:t>
              </a:r>
            </a:p>
          </p:txBody>
        </p:sp>
        <p:sp>
          <p:nvSpPr>
            <p:cNvPr id="101382" name="Line 6"/>
            <p:cNvSpPr>
              <a:spLocks noChangeShapeType="1"/>
            </p:cNvSpPr>
            <p:nvPr/>
          </p:nvSpPr>
          <p:spPr bwMode="auto">
            <a:xfrm>
              <a:off x="3407" y="1147"/>
              <a:ext cx="2" cy="5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83" name="Line 7"/>
            <p:cNvSpPr>
              <a:spLocks noChangeShapeType="1"/>
            </p:cNvSpPr>
            <p:nvPr/>
          </p:nvSpPr>
          <p:spPr bwMode="auto">
            <a:xfrm>
              <a:off x="3407" y="1668"/>
              <a:ext cx="135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84" name="Text Box 8"/>
            <p:cNvSpPr txBox="1">
              <a:spLocks noChangeArrowheads="1"/>
            </p:cNvSpPr>
            <p:nvPr/>
          </p:nvSpPr>
          <p:spPr bwMode="auto">
            <a:xfrm>
              <a:off x="3918" y="1668"/>
              <a:ext cx="15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p>
          </p:txBody>
        </p:sp>
        <p:sp>
          <p:nvSpPr>
            <p:cNvPr id="101385" name="Freeform 9"/>
            <p:cNvSpPr>
              <a:spLocks/>
            </p:cNvSpPr>
            <p:nvPr/>
          </p:nvSpPr>
          <p:spPr bwMode="auto">
            <a:xfrm>
              <a:off x="3407" y="1186"/>
              <a:ext cx="1355" cy="461"/>
            </a:xfrm>
            <a:custGeom>
              <a:avLst/>
              <a:gdLst>
                <a:gd name="T0" fmla="*/ 0 w 2160"/>
                <a:gd name="T1" fmla="*/ 4 h 1064"/>
                <a:gd name="T2" fmla="*/ 139 w 2160"/>
                <a:gd name="T3" fmla="*/ 4 h 1064"/>
                <a:gd name="T4" fmla="*/ 231 w 2160"/>
                <a:gd name="T5" fmla="*/ 26 h 1064"/>
                <a:gd name="T6" fmla="*/ 300 w 2160"/>
                <a:gd name="T7" fmla="*/ 70 h 1064"/>
                <a:gd name="T8" fmla="*/ 370 w 2160"/>
                <a:gd name="T9" fmla="*/ 158 h 1064"/>
                <a:gd name="T10" fmla="*/ 508 w 2160"/>
                <a:gd name="T11" fmla="*/ 335 h 1064"/>
                <a:gd name="T12" fmla="*/ 693 w 2160"/>
                <a:gd name="T13" fmla="*/ 424 h 1064"/>
                <a:gd name="T14" fmla="*/ 901 w 2160"/>
                <a:gd name="T15" fmla="*/ 468 h 1064"/>
                <a:gd name="T16" fmla="*/ 1040 w 2160"/>
                <a:gd name="T17" fmla="*/ 490 h 10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064">
                  <a:moveTo>
                    <a:pt x="0" y="8"/>
                  </a:moveTo>
                  <a:cubicBezTo>
                    <a:pt x="104" y="4"/>
                    <a:pt x="208" y="0"/>
                    <a:pt x="288" y="8"/>
                  </a:cubicBezTo>
                  <a:cubicBezTo>
                    <a:pt x="368" y="16"/>
                    <a:pt x="424" y="32"/>
                    <a:pt x="480" y="56"/>
                  </a:cubicBezTo>
                  <a:cubicBezTo>
                    <a:pt x="536" y="80"/>
                    <a:pt x="576" y="104"/>
                    <a:pt x="624" y="152"/>
                  </a:cubicBezTo>
                  <a:cubicBezTo>
                    <a:pt x="672" y="200"/>
                    <a:pt x="696" y="248"/>
                    <a:pt x="768" y="344"/>
                  </a:cubicBezTo>
                  <a:cubicBezTo>
                    <a:pt x="840" y="440"/>
                    <a:pt x="944" y="632"/>
                    <a:pt x="1056" y="728"/>
                  </a:cubicBezTo>
                  <a:cubicBezTo>
                    <a:pt x="1168" y="824"/>
                    <a:pt x="1304" y="872"/>
                    <a:pt x="1440" y="920"/>
                  </a:cubicBezTo>
                  <a:cubicBezTo>
                    <a:pt x="1576" y="968"/>
                    <a:pt x="1752" y="992"/>
                    <a:pt x="1872" y="1016"/>
                  </a:cubicBezTo>
                  <a:cubicBezTo>
                    <a:pt x="1992" y="1040"/>
                    <a:pt x="2076" y="1052"/>
                    <a:pt x="2160" y="10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01386" name="Text Box 10"/>
            <p:cNvSpPr txBox="1">
              <a:spLocks noChangeArrowheads="1"/>
            </p:cNvSpPr>
            <p:nvPr/>
          </p:nvSpPr>
          <p:spPr bwMode="auto">
            <a:xfrm>
              <a:off x="3042" y="1242"/>
              <a:ext cx="6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g</a:t>
              </a:r>
              <a:r>
                <a:rPr kumimoji="0" lang="en-US"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r>
                <a:rPr kumimoji="0" lang="en-US"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p>
          </p:txBody>
        </p:sp>
        <p:sp>
          <p:nvSpPr>
            <p:cNvPr id="101388" name="Line 12"/>
            <p:cNvSpPr>
              <a:spLocks noChangeShapeType="1"/>
            </p:cNvSpPr>
            <p:nvPr/>
          </p:nvSpPr>
          <p:spPr bwMode="auto">
            <a:xfrm>
              <a:off x="4471" y="2573"/>
              <a:ext cx="1354"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90" name="Freeform 14"/>
            <p:cNvSpPr>
              <a:spLocks/>
            </p:cNvSpPr>
            <p:nvPr/>
          </p:nvSpPr>
          <p:spPr bwMode="auto">
            <a:xfrm>
              <a:off x="4471" y="2091"/>
              <a:ext cx="666" cy="459"/>
            </a:xfrm>
            <a:custGeom>
              <a:avLst/>
              <a:gdLst>
                <a:gd name="T0" fmla="*/ 0 w 2160"/>
                <a:gd name="T1" fmla="*/ 4 h 1064"/>
                <a:gd name="T2" fmla="*/ 68 w 2160"/>
                <a:gd name="T3" fmla="*/ 4 h 1064"/>
                <a:gd name="T4" fmla="*/ 114 w 2160"/>
                <a:gd name="T5" fmla="*/ 26 h 1064"/>
                <a:gd name="T6" fmla="*/ 148 w 2160"/>
                <a:gd name="T7" fmla="*/ 70 h 1064"/>
                <a:gd name="T8" fmla="*/ 182 w 2160"/>
                <a:gd name="T9" fmla="*/ 157 h 1064"/>
                <a:gd name="T10" fmla="*/ 250 w 2160"/>
                <a:gd name="T11" fmla="*/ 333 h 1064"/>
                <a:gd name="T12" fmla="*/ 341 w 2160"/>
                <a:gd name="T13" fmla="*/ 421 h 1064"/>
                <a:gd name="T14" fmla="*/ 444 w 2160"/>
                <a:gd name="T15" fmla="*/ 465 h 1064"/>
                <a:gd name="T16" fmla="*/ 512 w 2160"/>
                <a:gd name="T17" fmla="*/ 487 h 10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 h="1064">
                  <a:moveTo>
                    <a:pt x="0" y="8"/>
                  </a:moveTo>
                  <a:cubicBezTo>
                    <a:pt x="104" y="4"/>
                    <a:pt x="208" y="0"/>
                    <a:pt x="288" y="8"/>
                  </a:cubicBezTo>
                  <a:cubicBezTo>
                    <a:pt x="368" y="16"/>
                    <a:pt x="424" y="32"/>
                    <a:pt x="480" y="56"/>
                  </a:cubicBezTo>
                  <a:cubicBezTo>
                    <a:pt x="536" y="80"/>
                    <a:pt x="576" y="104"/>
                    <a:pt x="624" y="152"/>
                  </a:cubicBezTo>
                  <a:cubicBezTo>
                    <a:pt x="672" y="200"/>
                    <a:pt x="696" y="248"/>
                    <a:pt x="768" y="344"/>
                  </a:cubicBezTo>
                  <a:cubicBezTo>
                    <a:pt x="840" y="440"/>
                    <a:pt x="944" y="632"/>
                    <a:pt x="1056" y="728"/>
                  </a:cubicBezTo>
                  <a:cubicBezTo>
                    <a:pt x="1168" y="824"/>
                    <a:pt x="1304" y="872"/>
                    <a:pt x="1440" y="920"/>
                  </a:cubicBezTo>
                  <a:cubicBezTo>
                    <a:pt x="1576" y="968"/>
                    <a:pt x="1752" y="992"/>
                    <a:pt x="1872" y="1016"/>
                  </a:cubicBezTo>
                  <a:cubicBezTo>
                    <a:pt x="1992" y="1040"/>
                    <a:pt x="2076" y="1052"/>
                    <a:pt x="2160" y="10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p:sp>
          <p:nvSpPr>
            <p:cNvPr id="101391" name="Text Box 15"/>
            <p:cNvSpPr txBox="1">
              <a:spLocks noChangeArrowheads="1"/>
            </p:cNvSpPr>
            <p:nvPr/>
          </p:nvSpPr>
          <p:spPr bwMode="auto">
            <a:xfrm>
              <a:off x="4117" y="2182"/>
              <a:ext cx="68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g</a:t>
              </a:r>
              <a:r>
                <a:rPr kumimoji="0" lang="en-US"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US"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r>
                <a:rPr kumimoji="0" lang="en-US"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p>
          </p:txBody>
        </p:sp>
        <p:sp>
          <p:nvSpPr>
            <p:cNvPr id="101392" name="Oval 16"/>
            <p:cNvSpPr>
              <a:spLocks noChangeArrowheads="1"/>
            </p:cNvSpPr>
            <p:nvPr/>
          </p:nvSpPr>
          <p:spPr bwMode="auto">
            <a:xfrm>
              <a:off x="1942" y="1427"/>
              <a:ext cx="625" cy="1086"/>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93" name="Line 17"/>
            <p:cNvSpPr>
              <a:spLocks noChangeShapeType="1"/>
            </p:cNvSpPr>
            <p:nvPr/>
          </p:nvSpPr>
          <p:spPr bwMode="auto">
            <a:xfrm flipV="1">
              <a:off x="2566" y="1527"/>
              <a:ext cx="625" cy="136"/>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94" name="Oval 18"/>
            <p:cNvSpPr>
              <a:spLocks noChangeArrowheads="1"/>
            </p:cNvSpPr>
            <p:nvPr/>
          </p:nvSpPr>
          <p:spPr bwMode="auto">
            <a:xfrm>
              <a:off x="3331" y="2219"/>
              <a:ext cx="625" cy="1086"/>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95" name="Line 19"/>
            <p:cNvSpPr>
              <a:spLocks noChangeShapeType="1"/>
            </p:cNvSpPr>
            <p:nvPr/>
          </p:nvSpPr>
          <p:spPr bwMode="auto">
            <a:xfrm flipV="1">
              <a:off x="3980" y="2670"/>
              <a:ext cx="625" cy="136"/>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1387" name="Line 11"/>
            <p:cNvSpPr>
              <a:spLocks noChangeShapeType="1"/>
            </p:cNvSpPr>
            <p:nvPr/>
          </p:nvSpPr>
          <p:spPr bwMode="auto">
            <a:xfrm>
              <a:off x="4468" y="2136"/>
              <a:ext cx="1" cy="44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grpSp>
      <p:sp>
        <p:nvSpPr>
          <p:cNvPr id="2" name="Slide Number Placeholder 1">
            <a:extLst>
              <a:ext uri="{FF2B5EF4-FFF2-40B4-BE49-F238E27FC236}">
                <a16:creationId xmlns:a16="http://schemas.microsoft.com/office/drawing/2014/main" id="{89BA7D71-D2B7-4E54-8E08-34B2B159DD9F}"/>
              </a:ext>
            </a:extLst>
          </p:cNvPr>
          <p:cNvSpPr>
            <a:spLocks noGrp="1"/>
          </p:cNvSpPr>
          <p:nvPr>
            <p:ph type="sldNum" sz="quarter" idx="12"/>
          </p:nvPr>
        </p:nvSpPr>
        <p:spPr/>
        <p:txBody>
          <a:bodyPr/>
          <a:lstStyle/>
          <a:p>
            <a:pPr>
              <a:defRPr/>
            </a:pPr>
            <a:fld id="{6BFA03D9-AB24-41AA-96C8-8BF2D3529D89}" type="slidenum">
              <a:rPr lang="en-GB" altLang="en-US" smtClean="0"/>
              <a:pPr>
                <a:defRPr/>
              </a:pPr>
              <a:t>137</a:t>
            </a:fld>
            <a:endParaRPr lang="en-GB" alt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1582738" y="527050"/>
            <a:ext cx="8805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Arial" charset="0"/>
            </a:endParaRPr>
          </a:p>
        </p:txBody>
      </p:sp>
      <p:sp>
        <p:nvSpPr>
          <p:cNvPr id="103427" name="Text Box 3"/>
          <p:cNvSpPr txBox="1">
            <a:spLocks noChangeArrowheads="1"/>
          </p:cNvSpPr>
          <p:nvPr/>
        </p:nvSpPr>
        <p:spPr bwMode="auto">
          <a:xfrm>
            <a:off x="278780" y="315913"/>
            <a:ext cx="11552663"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ＭＳ Ｐゴシック" pitchFamily="96" charset="-128"/>
              </a:defRPr>
            </a:lvl1pPr>
            <a:lvl2pPr marL="742950" indent="-285750" eaLnBrk="0" hangingPunct="0">
              <a:defRPr sz="2400">
                <a:solidFill>
                  <a:schemeClr val="tx1"/>
                </a:solidFill>
                <a:latin typeface="Times New Roman" pitchFamily="18" charset="0"/>
                <a:ea typeface="ＭＳ Ｐゴシック" pitchFamily="96" charset="-128"/>
              </a:defRPr>
            </a:lvl2pPr>
            <a:lvl3pPr marL="1143000" indent="-228600" eaLnBrk="0" hangingPunct="0">
              <a:defRPr sz="2400">
                <a:solidFill>
                  <a:schemeClr val="tx1"/>
                </a:solidFill>
                <a:latin typeface="Times New Roman" pitchFamily="18" charset="0"/>
                <a:ea typeface="ＭＳ Ｐゴシック" pitchFamily="96" charset="-128"/>
              </a:defRPr>
            </a:lvl3pPr>
            <a:lvl4pPr marL="1600200" indent="-228600" eaLnBrk="0" hangingPunct="0">
              <a:defRPr sz="2400">
                <a:solidFill>
                  <a:schemeClr val="tx1"/>
                </a:solidFill>
                <a:latin typeface="Times New Roman" pitchFamily="18" charset="0"/>
                <a:ea typeface="ＭＳ Ｐゴシック" pitchFamily="96" charset="-128"/>
              </a:defRPr>
            </a:lvl4pPr>
            <a:lvl5pPr marL="2057400" indent="-228600" eaLnBrk="0" hangingPunct="0">
              <a:defRPr sz="2400">
                <a:solidFill>
                  <a:schemeClr val="tx1"/>
                </a:solidFill>
                <a:latin typeface="Times New Roman" pitchFamily="18" charset="0"/>
                <a:ea typeface="ＭＳ Ｐゴシック" pitchFamily="96"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Examples of heterogeneity 2</a:t>
            </a:r>
          </a:p>
          <a:p>
            <a:pPr marL="0" marR="0" lvl="0" indent="0" algn="l" defTabSz="914400" rtl="0" eaLnBrk="0" fontAlgn="base" latinLnBrk="0" hangingPunct="0">
              <a:lnSpc>
                <a:spcPct val="100000"/>
              </a:lnSpc>
              <a:spcBef>
                <a:spcPct val="50000"/>
              </a:spcBef>
              <a:spcAft>
                <a:spcPct val="0"/>
              </a:spcAft>
              <a:buClrTx/>
              <a:buSzTx/>
              <a:buFontTx/>
              <a:buNone/>
              <a:tabLst/>
              <a:defRPr/>
            </a:pPr>
            <a:b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b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Effect of sea state (and other covariates) on sea turtles in the Eastern Tropical Pacific (shipboard line transects). Beavers and Ramsey, 1998, J. </a:t>
            </a:r>
            <a:r>
              <a:rPr kumimoji="0" lang="en-US" sz="2400" b="0" i="0" u="none" strike="noStrike" kern="1200" cap="none" spc="0" normalizeH="0" baseline="0" noProof="0" dirty="0" err="1">
                <a:ln>
                  <a:noFill/>
                </a:ln>
                <a:solidFill>
                  <a:prstClr val="black"/>
                </a:solidFill>
                <a:effectLst/>
                <a:uLnTx/>
                <a:uFillTx/>
                <a:latin typeface="Calibri Light" panose="020F0302020204030204"/>
                <a:ea typeface="ＭＳ Ｐゴシック" pitchFamily="96" charset="-128"/>
                <a:cs typeface="+mn-cs"/>
              </a:rPr>
              <a:t>Wildl</a:t>
            </a: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Manage. 63: 948-957</a:t>
            </a:r>
          </a:p>
        </p:txBody>
      </p:sp>
      <p:pic>
        <p:nvPicPr>
          <p:cNvPr id="7172" name="Picture 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00364" y="2619375"/>
            <a:ext cx="5641975" cy="407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a:extLst>
              <a:ext uri="{FF2B5EF4-FFF2-40B4-BE49-F238E27FC236}">
                <a16:creationId xmlns:a16="http://schemas.microsoft.com/office/drawing/2014/main" id="{AC37F3BD-80D4-4195-85A7-261F65D498E1}"/>
              </a:ext>
            </a:extLst>
          </p:cNvPr>
          <p:cNvSpPr>
            <a:spLocks noGrp="1"/>
          </p:cNvSpPr>
          <p:nvPr>
            <p:ph type="sldNum" sz="quarter" idx="12"/>
          </p:nvPr>
        </p:nvSpPr>
        <p:spPr/>
        <p:txBody>
          <a:bodyPr/>
          <a:lstStyle/>
          <a:p>
            <a:pPr>
              <a:defRPr/>
            </a:pPr>
            <a:fld id="{6BFA03D9-AB24-41AA-96C8-8BF2D3529D89}" type="slidenum">
              <a:rPr lang="en-GB" altLang="en-US" smtClean="0"/>
              <a:pPr>
                <a:defRPr/>
              </a:pPr>
              <a:t>138</a:t>
            </a:fld>
            <a:endParaRPr lang="en-GB"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1582738" y="527050"/>
            <a:ext cx="8805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05475" name="Text Box 3"/>
          <p:cNvSpPr txBox="1">
            <a:spLocks noChangeArrowheads="1"/>
          </p:cNvSpPr>
          <p:nvPr/>
        </p:nvSpPr>
        <p:spPr bwMode="auto">
          <a:xfrm>
            <a:off x="144967" y="315914"/>
            <a:ext cx="11731082"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Examples of heterogeneity 3</a:t>
            </a:r>
          </a:p>
          <a:p>
            <a:pPr marL="0" marR="0" lvl="0" indent="0" algn="l" defTabSz="914400" rtl="0" eaLnBrk="0" fontAlgn="base" latinLnBrk="0" hangingPunct="0">
              <a:lnSpc>
                <a:spcPct val="100000"/>
              </a:lnSpc>
              <a:spcBef>
                <a:spcPct val="50000"/>
              </a:spcBef>
              <a:spcAft>
                <a:spcPct val="0"/>
              </a:spcAft>
              <a:buClrTx/>
              <a:buSzTx/>
              <a:buFontTx/>
              <a:buNone/>
              <a:tabLst/>
              <a:defRPr/>
            </a:pPr>
            <a:b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b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Effect of cluster size on beer cans. Otto and Pollock, 1990, Biometrics 46: 239-245</a:t>
            </a:r>
          </a:p>
        </p:txBody>
      </p:sp>
      <p:pic>
        <p:nvPicPr>
          <p:cNvPr id="8196"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3726225" y="1023605"/>
            <a:ext cx="4781521" cy="64554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7" name="Text Box 6"/>
          <p:cNvSpPr txBox="1">
            <a:spLocks noChangeArrowheads="1"/>
          </p:cNvSpPr>
          <p:nvPr/>
        </p:nvSpPr>
        <p:spPr bwMode="auto">
          <a:xfrm>
            <a:off x="4840942" y="2290763"/>
            <a:ext cx="902634" cy="2769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1" i="0" u="none" strike="noStrike" kern="1200" cap="none" spc="0" normalizeH="0" baseline="0" noProof="0" dirty="0" err="1">
                <a:ln>
                  <a:noFill/>
                </a:ln>
                <a:solidFill>
                  <a:prstClr val="black"/>
                </a:solidFill>
                <a:effectLst/>
                <a:uLnTx/>
                <a:uFillTx/>
                <a:latin typeface="Calibri Light" panose="020F0302020204030204"/>
                <a:ea typeface="MS PGothic" panose="020B0600070205080204" pitchFamily="34" charset="-128"/>
                <a:cs typeface="+mn-cs"/>
              </a:rPr>
              <a:t>Gp</a:t>
            </a:r>
            <a:r>
              <a:rPr kumimoji="0" lang="en-GB" altLang="en-US" sz="12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 Size=1</a:t>
            </a:r>
          </a:p>
        </p:txBody>
      </p:sp>
      <p:sp>
        <p:nvSpPr>
          <p:cNvPr id="8198" name="Text Box 7"/>
          <p:cNvSpPr txBox="1">
            <a:spLocks noChangeArrowheads="1"/>
          </p:cNvSpPr>
          <p:nvPr/>
        </p:nvSpPr>
        <p:spPr bwMode="auto">
          <a:xfrm>
            <a:off x="7539318" y="2287588"/>
            <a:ext cx="853795" cy="2769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1" i="0" u="none" strike="noStrike" kern="1200" cap="none" spc="0" normalizeH="0" baseline="0" noProof="0" dirty="0" err="1">
                <a:ln>
                  <a:noFill/>
                </a:ln>
                <a:solidFill>
                  <a:prstClr val="black"/>
                </a:solidFill>
                <a:effectLst/>
                <a:uLnTx/>
                <a:uFillTx/>
                <a:latin typeface="Calibri Light" panose="020F0302020204030204"/>
                <a:ea typeface="MS PGothic" panose="020B0600070205080204" pitchFamily="34" charset="-128"/>
                <a:cs typeface="+mn-cs"/>
              </a:rPr>
              <a:t>Gp</a:t>
            </a:r>
            <a:r>
              <a:rPr kumimoji="0" lang="en-GB" altLang="en-US" sz="12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 Size=4</a:t>
            </a:r>
          </a:p>
        </p:txBody>
      </p:sp>
      <p:sp>
        <p:nvSpPr>
          <p:cNvPr id="8199" name="Text Box 8"/>
          <p:cNvSpPr txBox="1">
            <a:spLocks noChangeArrowheads="1"/>
          </p:cNvSpPr>
          <p:nvPr/>
        </p:nvSpPr>
        <p:spPr bwMode="auto">
          <a:xfrm>
            <a:off x="4918581" y="4337050"/>
            <a:ext cx="823407" cy="2769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1" i="0" u="none" strike="noStrike" kern="1200" cap="none" spc="0" normalizeH="0" baseline="0" noProof="0" dirty="0" err="1">
                <a:ln>
                  <a:noFill/>
                </a:ln>
                <a:solidFill>
                  <a:prstClr val="black"/>
                </a:solidFill>
                <a:effectLst/>
                <a:uLnTx/>
                <a:uFillTx/>
                <a:latin typeface="Calibri Light" panose="020F0302020204030204"/>
                <a:ea typeface="MS PGothic" panose="020B0600070205080204" pitchFamily="34" charset="-128"/>
                <a:cs typeface="+mn-cs"/>
              </a:rPr>
              <a:t>Gp</a:t>
            </a:r>
            <a:r>
              <a:rPr kumimoji="0" lang="en-GB" altLang="en-US" sz="12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 Size=2</a:t>
            </a:r>
          </a:p>
        </p:txBody>
      </p:sp>
      <p:sp>
        <p:nvSpPr>
          <p:cNvPr id="8200" name="Text Box 9"/>
          <p:cNvSpPr txBox="1">
            <a:spLocks noChangeArrowheads="1"/>
          </p:cNvSpPr>
          <p:nvPr/>
        </p:nvSpPr>
        <p:spPr bwMode="auto">
          <a:xfrm>
            <a:off x="7810501" y="4333875"/>
            <a:ext cx="804581" cy="2769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1" i="0" u="none" strike="noStrike" kern="1200" cap="none" spc="0" normalizeH="0" baseline="0" noProof="0" dirty="0" err="1">
                <a:ln>
                  <a:noFill/>
                </a:ln>
                <a:solidFill>
                  <a:prstClr val="black"/>
                </a:solidFill>
                <a:effectLst/>
                <a:uLnTx/>
                <a:uFillTx/>
                <a:latin typeface="Calibri Light" panose="020F0302020204030204"/>
                <a:ea typeface="MS PGothic" panose="020B0600070205080204" pitchFamily="34" charset="-128"/>
                <a:cs typeface="+mn-cs"/>
              </a:rPr>
              <a:t>Gp</a:t>
            </a:r>
            <a:r>
              <a:rPr kumimoji="0" lang="en-GB" altLang="en-US" sz="12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 Size=8</a:t>
            </a:r>
          </a:p>
        </p:txBody>
      </p:sp>
      <p:sp>
        <p:nvSpPr>
          <p:cNvPr id="8201" name="Text Box 10"/>
          <p:cNvSpPr txBox="1">
            <a:spLocks noChangeArrowheads="1"/>
          </p:cNvSpPr>
          <p:nvPr/>
        </p:nvSpPr>
        <p:spPr bwMode="auto">
          <a:xfrm rot="10800000">
            <a:off x="3231764" y="2568576"/>
            <a:ext cx="276999" cy="10906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600" b="1" i="0" u="none" strike="noStrike" kern="1200" cap="none" spc="0" normalizeH="0" baseline="0" noProof="0">
                <a:ln>
                  <a:noFill/>
                </a:ln>
                <a:solidFill>
                  <a:prstClr val="black"/>
                </a:solidFill>
                <a:effectLst/>
                <a:uLnTx/>
                <a:uFillTx/>
                <a:latin typeface="Calibri Light" panose="020F0302020204030204"/>
                <a:ea typeface="MS PGothic" panose="020B0600070205080204" pitchFamily="34" charset="-128"/>
                <a:cs typeface="+mn-cs"/>
              </a:rPr>
              <a:t>SIGHTING PROBABILITY</a:t>
            </a:r>
          </a:p>
        </p:txBody>
      </p:sp>
      <p:sp>
        <p:nvSpPr>
          <p:cNvPr id="8202" name="Text Box 11"/>
          <p:cNvSpPr txBox="1">
            <a:spLocks noChangeArrowheads="1"/>
          </p:cNvSpPr>
          <p:nvPr/>
        </p:nvSpPr>
        <p:spPr bwMode="auto">
          <a:xfrm rot="10800000">
            <a:off x="5890827" y="4651376"/>
            <a:ext cx="276999" cy="10906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600" b="1" i="0" u="none" strike="noStrike" kern="1200" cap="none" spc="0" normalizeH="0" baseline="0" noProof="0">
                <a:ln>
                  <a:noFill/>
                </a:ln>
                <a:solidFill>
                  <a:prstClr val="black"/>
                </a:solidFill>
                <a:effectLst/>
                <a:uLnTx/>
                <a:uFillTx/>
                <a:latin typeface="Calibri Light" panose="020F0302020204030204"/>
                <a:ea typeface="MS PGothic" panose="020B0600070205080204" pitchFamily="34" charset="-128"/>
                <a:cs typeface="+mn-cs"/>
              </a:rPr>
              <a:t>SIGHTING PROBABILITY</a:t>
            </a:r>
          </a:p>
        </p:txBody>
      </p:sp>
      <p:sp>
        <p:nvSpPr>
          <p:cNvPr id="8203" name="Text Box 12"/>
          <p:cNvSpPr txBox="1">
            <a:spLocks noChangeArrowheads="1"/>
          </p:cNvSpPr>
          <p:nvPr/>
        </p:nvSpPr>
        <p:spPr bwMode="auto">
          <a:xfrm rot="10800000">
            <a:off x="3253989" y="4624388"/>
            <a:ext cx="276999" cy="10906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600" b="1" i="0" u="none" strike="noStrike" kern="1200" cap="none" spc="0" normalizeH="0" baseline="0" noProof="0">
                <a:ln>
                  <a:noFill/>
                </a:ln>
                <a:solidFill>
                  <a:prstClr val="black"/>
                </a:solidFill>
                <a:effectLst/>
                <a:uLnTx/>
                <a:uFillTx/>
                <a:latin typeface="Calibri Light" panose="020F0302020204030204"/>
                <a:ea typeface="MS PGothic" panose="020B0600070205080204" pitchFamily="34" charset="-128"/>
                <a:cs typeface="+mn-cs"/>
              </a:rPr>
              <a:t>SIGHTING PROBABILITY</a:t>
            </a:r>
          </a:p>
        </p:txBody>
      </p:sp>
      <p:sp>
        <p:nvSpPr>
          <p:cNvPr id="8204" name="Text Box 13"/>
          <p:cNvSpPr txBox="1">
            <a:spLocks noChangeArrowheads="1"/>
          </p:cNvSpPr>
          <p:nvPr/>
        </p:nvSpPr>
        <p:spPr bwMode="auto">
          <a:xfrm rot="10800000">
            <a:off x="5884477" y="2559051"/>
            <a:ext cx="276999" cy="10906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600" b="1" i="0" u="none" strike="noStrike" kern="1200" cap="none" spc="0" normalizeH="0" baseline="0" noProof="0">
                <a:ln>
                  <a:noFill/>
                </a:ln>
                <a:solidFill>
                  <a:prstClr val="black"/>
                </a:solidFill>
                <a:effectLst/>
                <a:uLnTx/>
                <a:uFillTx/>
                <a:latin typeface="Calibri Light" panose="020F0302020204030204"/>
                <a:ea typeface="MS PGothic" panose="020B0600070205080204" pitchFamily="34" charset="-128"/>
                <a:cs typeface="+mn-cs"/>
              </a:rPr>
              <a:t>SIGHTING PROBABILITY</a:t>
            </a:r>
          </a:p>
        </p:txBody>
      </p:sp>
      <p:sp>
        <p:nvSpPr>
          <p:cNvPr id="8205" name="Text Box 14"/>
          <p:cNvSpPr txBox="1">
            <a:spLocks noChangeArrowheads="1"/>
          </p:cNvSpPr>
          <p:nvPr/>
        </p:nvSpPr>
        <p:spPr bwMode="auto">
          <a:xfrm>
            <a:off x="4588381" y="3878058"/>
            <a:ext cx="660400" cy="198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7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DISTANCE</a:t>
            </a:r>
          </a:p>
        </p:txBody>
      </p:sp>
      <p:sp>
        <p:nvSpPr>
          <p:cNvPr id="8206" name="Text Box 15"/>
          <p:cNvSpPr txBox="1">
            <a:spLocks noChangeArrowheads="1"/>
          </p:cNvSpPr>
          <p:nvPr/>
        </p:nvSpPr>
        <p:spPr bwMode="auto">
          <a:xfrm>
            <a:off x="7305815" y="5980596"/>
            <a:ext cx="660400" cy="198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7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DISTANCE</a:t>
            </a:r>
          </a:p>
        </p:txBody>
      </p:sp>
      <p:sp>
        <p:nvSpPr>
          <p:cNvPr id="8207" name="Text Box 16"/>
          <p:cNvSpPr txBox="1">
            <a:spLocks noChangeArrowheads="1"/>
          </p:cNvSpPr>
          <p:nvPr/>
        </p:nvSpPr>
        <p:spPr bwMode="auto">
          <a:xfrm>
            <a:off x="4588381" y="5994755"/>
            <a:ext cx="660400" cy="198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7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DISTANCE</a:t>
            </a:r>
          </a:p>
        </p:txBody>
      </p:sp>
      <p:sp>
        <p:nvSpPr>
          <p:cNvPr id="8208" name="Text Box 17"/>
          <p:cNvSpPr txBox="1">
            <a:spLocks noChangeArrowheads="1"/>
          </p:cNvSpPr>
          <p:nvPr/>
        </p:nvSpPr>
        <p:spPr bwMode="auto">
          <a:xfrm>
            <a:off x="7305815" y="3844146"/>
            <a:ext cx="660400" cy="198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700" b="1"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DISTANCE</a:t>
            </a:r>
          </a:p>
        </p:txBody>
      </p:sp>
      <p:sp>
        <p:nvSpPr>
          <p:cNvPr id="2" name="Slide Number Placeholder 1">
            <a:extLst>
              <a:ext uri="{FF2B5EF4-FFF2-40B4-BE49-F238E27FC236}">
                <a16:creationId xmlns:a16="http://schemas.microsoft.com/office/drawing/2014/main" id="{C3D5393B-6A5E-46E9-B308-06E1E9C1F3EF}"/>
              </a:ext>
            </a:extLst>
          </p:cNvPr>
          <p:cNvSpPr>
            <a:spLocks noGrp="1"/>
          </p:cNvSpPr>
          <p:nvPr>
            <p:ph type="sldNum" sz="quarter" idx="12"/>
          </p:nvPr>
        </p:nvSpPr>
        <p:spPr/>
        <p:txBody>
          <a:bodyPr/>
          <a:lstStyle/>
          <a:p>
            <a:pPr>
              <a:defRPr/>
            </a:pPr>
            <a:fld id="{6BFA03D9-AB24-41AA-96C8-8BF2D3529D89}" type="slidenum">
              <a:rPr lang="en-GB" altLang="en-US" smtClean="0"/>
              <a:pPr>
                <a:defRPr/>
              </a:pPr>
              <a:t>139</a:t>
            </a:fld>
            <a:endParaRPr lang="en-GB"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3C842E-04F3-4276-AA2B-1D1539B4F590}"/>
              </a:ext>
            </a:extLst>
          </p:cNvPr>
          <p:cNvPicPr>
            <a:picLocks noChangeAspect="1"/>
          </p:cNvPicPr>
          <p:nvPr/>
        </p:nvPicPr>
        <p:blipFill>
          <a:blip r:embed="rId2"/>
          <a:stretch>
            <a:fillRect/>
          </a:stretch>
        </p:blipFill>
        <p:spPr>
          <a:xfrm>
            <a:off x="3825550" y="1643344"/>
            <a:ext cx="6630399" cy="5214656"/>
          </a:xfrm>
          <a:prstGeom prst="rect">
            <a:avLst/>
          </a:prstGeom>
        </p:spPr>
      </p:pic>
      <p:sp>
        <p:nvSpPr>
          <p:cNvPr id="4" name="Title 1">
            <a:extLst>
              <a:ext uri="{FF2B5EF4-FFF2-40B4-BE49-F238E27FC236}">
                <a16:creationId xmlns:a16="http://schemas.microsoft.com/office/drawing/2014/main" id="{73EB51F7-6CA9-4450-91F5-AB66504154BF}"/>
              </a:ext>
            </a:extLst>
          </p:cNvPr>
          <p:cNvSpPr>
            <a:spLocks noGrp="1"/>
          </p:cNvSpPr>
          <p:nvPr>
            <p:ph type="title"/>
          </p:nvPr>
        </p:nvSpPr>
        <p:spPr>
          <a:xfrm>
            <a:off x="208280" y="132080"/>
            <a:ext cx="10515600" cy="1325563"/>
          </a:xfrm>
        </p:spPr>
        <p:txBody>
          <a:bodyPr/>
          <a:lstStyle/>
          <a:p>
            <a:r>
              <a:rPr lang="en-US" dirty="0">
                <a:hlinkClick r:id="rId3"/>
              </a:rPr>
              <a:t>https://distancesampling.org/</a:t>
            </a:r>
            <a:endParaRPr lang="en-US" dirty="0"/>
          </a:p>
        </p:txBody>
      </p:sp>
      <p:sp>
        <p:nvSpPr>
          <p:cNvPr id="7" name="Rectangle 6">
            <a:extLst>
              <a:ext uri="{FF2B5EF4-FFF2-40B4-BE49-F238E27FC236}">
                <a16:creationId xmlns:a16="http://schemas.microsoft.com/office/drawing/2014/main" id="{79CE802F-4F35-451D-A1D7-80618DA95203}"/>
              </a:ext>
            </a:extLst>
          </p:cNvPr>
          <p:cNvSpPr/>
          <p:nvPr/>
        </p:nvSpPr>
        <p:spPr>
          <a:xfrm>
            <a:off x="6298776" y="5953265"/>
            <a:ext cx="3785136" cy="262255"/>
          </a:xfrm>
          <a:prstGeom prst="rect">
            <a:avLst/>
          </a:prstGeom>
          <a:solidFill>
            <a:srgbClr val="FF0000">
              <a:alpha val="3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46908C7-27F1-4538-9DF2-6C028CE4089F}"/>
              </a:ext>
            </a:extLst>
          </p:cNvPr>
          <p:cNvSpPr txBox="1"/>
          <p:nvPr/>
        </p:nvSpPr>
        <p:spPr>
          <a:xfrm>
            <a:off x="208280" y="4846260"/>
            <a:ext cx="4155440" cy="2031325"/>
          </a:xfrm>
          <a:prstGeom prst="rect">
            <a:avLst/>
          </a:prstGeom>
          <a:noFill/>
        </p:spPr>
        <p:txBody>
          <a:bodyPr wrap="square" rtlCol="0">
            <a:spAutoFit/>
          </a:bodyPr>
          <a:lstStyle/>
          <a:p>
            <a:r>
              <a:rPr lang="en-US" dirty="0"/>
              <a:t>Most of the material I’ll be presenting is not really mine, “stolen” from here, and a team effort. Thanks to the rest of the Distance team: Steve Buckland, David Borchers, Louise Burt, Eiren Jacobsen, Eric Rexstad, Laura Marshal, Dave Miller &amp; Len Thomas</a:t>
            </a:r>
          </a:p>
        </p:txBody>
      </p:sp>
      <p:cxnSp>
        <p:nvCxnSpPr>
          <p:cNvPr id="6" name="Straight Arrow Connector 5">
            <a:extLst>
              <a:ext uri="{FF2B5EF4-FFF2-40B4-BE49-F238E27FC236}">
                <a16:creationId xmlns:a16="http://schemas.microsoft.com/office/drawing/2014/main" id="{2FFED8FA-244C-4918-BDA2-611F7B10DC7A}"/>
              </a:ext>
            </a:extLst>
          </p:cNvPr>
          <p:cNvCxnSpPr>
            <a:cxnSpLocks/>
            <a:endCxn id="7" idx="1"/>
          </p:cNvCxnSpPr>
          <p:nvPr/>
        </p:nvCxnSpPr>
        <p:spPr>
          <a:xfrm>
            <a:off x="3969657" y="5861922"/>
            <a:ext cx="2329119" cy="2224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1DD1526-01E9-428E-B073-5A59FA5E1992}"/>
              </a:ext>
            </a:extLst>
          </p:cNvPr>
          <p:cNvSpPr txBox="1"/>
          <p:nvPr/>
        </p:nvSpPr>
        <p:spPr>
          <a:xfrm>
            <a:off x="1265854" y="2174107"/>
            <a:ext cx="6114660" cy="369332"/>
          </a:xfrm>
          <a:prstGeom prst="rect">
            <a:avLst/>
          </a:prstGeom>
          <a:noFill/>
        </p:spPr>
        <p:txBody>
          <a:bodyPr wrap="square">
            <a:spAutoFit/>
          </a:bodyPr>
          <a:lstStyle/>
          <a:p>
            <a:r>
              <a:rPr lang="en-US" b="0" i="0" u="none" strike="noStrike" dirty="0">
                <a:solidFill>
                  <a:srgbClr val="3399CC"/>
                </a:solidFill>
                <a:effectLst/>
                <a:latin typeface="Lato" panose="020B0604020202020204" pitchFamily="34" charset="0"/>
                <a:hlinkClick r:id="rId4"/>
              </a:rPr>
              <a:t>@DistanceSamp</a:t>
            </a:r>
            <a:endParaRPr lang="en-US" dirty="0"/>
          </a:p>
        </p:txBody>
      </p:sp>
      <p:pic>
        <p:nvPicPr>
          <p:cNvPr id="15" name="Picture 14">
            <a:extLst>
              <a:ext uri="{FF2B5EF4-FFF2-40B4-BE49-F238E27FC236}">
                <a16:creationId xmlns:a16="http://schemas.microsoft.com/office/drawing/2014/main" id="{2699D962-556C-4837-A479-9389BAE031FA}"/>
              </a:ext>
            </a:extLst>
          </p:cNvPr>
          <p:cNvPicPr>
            <a:picLocks noChangeAspect="1"/>
          </p:cNvPicPr>
          <p:nvPr/>
        </p:nvPicPr>
        <p:blipFill>
          <a:blip r:embed="rId5"/>
          <a:stretch>
            <a:fillRect/>
          </a:stretch>
        </p:blipFill>
        <p:spPr>
          <a:xfrm>
            <a:off x="703879" y="2134935"/>
            <a:ext cx="561975" cy="447675"/>
          </a:xfrm>
          <a:prstGeom prst="rect">
            <a:avLst/>
          </a:prstGeom>
        </p:spPr>
      </p:pic>
      <p:sp>
        <p:nvSpPr>
          <p:cNvPr id="2" name="Slide Number Placeholder 1">
            <a:extLst>
              <a:ext uri="{FF2B5EF4-FFF2-40B4-BE49-F238E27FC236}">
                <a16:creationId xmlns:a16="http://schemas.microsoft.com/office/drawing/2014/main" id="{CF6AF015-9AEE-486F-9B7B-71DB9FCC6A03}"/>
              </a:ext>
            </a:extLst>
          </p:cNvPr>
          <p:cNvSpPr>
            <a:spLocks noGrp="1"/>
          </p:cNvSpPr>
          <p:nvPr>
            <p:ph type="sldNum" sz="quarter" idx="12"/>
          </p:nvPr>
        </p:nvSpPr>
        <p:spPr/>
        <p:txBody>
          <a:bodyPr/>
          <a:lstStyle/>
          <a:p>
            <a:fld id="{60B73985-754F-4BE9-9EB9-A7C0CDE6651C}" type="slidenum">
              <a:rPr lang="en-US" smtClean="0"/>
              <a:t>14</a:t>
            </a:fld>
            <a:endParaRPr lang="en-US"/>
          </a:p>
        </p:txBody>
      </p:sp>
    </p:spTree>
    <p:extLst>
      <p:ext uri="{BB962C8B-B14F-4D97-AF65-F5344CB8AC3E}">
        <p14:creationId xmlns:p14="http://schemas.microsoft.com/office/powerpoint/2010/main" val="28614669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43435" y="1"/>
            <a:ext cx="10151503" cy="1000125"/>
          </a:xfrm>
        </p:spPr>
        <p:txBody>
          <a:bodyPr>
            <a:normAutofit/>
          </a:bodyPr>
          <a:lstStyle/>
          <a:p>
            <a:pPr eaLnBrk="1" hangingPunct="1">
              <a:defRPr/>
            </a:pPr>
            <a:r>
              <a:rPr lang="en-US" dirty="0">
                <a:latin typeface="+mn-lt"/>
                <a:ea typeface="+mj-ea"/>
                <a:cs typeface="Arial" charset="0"/>
              </a:rPr>
              <a:t>Why worry about heterogeneity?</a:t>
            </a:r>
          </a:p>
        </p:txBody>
      </p:sp>
      <p:sp>
        <p:nvSpPr>
          <p:cNvPr id="107525" name="Text Box 5"/>
          <p:cNvSpPr txBox="1">
            <a:spLocks noChangeArrowheads="1"/>
          </p:cNvSpPr>
          <p:nvPr/>
        </p:nvSpPr>
        <p:spPr bwMode="auto">
          <a:xfrm>
            <a:off x="301083" y="1746561"/>
            <a:ext cx="11050857"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42900" indent="-342900"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Pooling robustness works for all but extreme levels of heterogeneity</a:t>
            </a:r>
          </a:p>
          <a:p>
            <a:pPr marL="342900" marR="0" lvl="0" indent="-342900" algn="l" defTabSz="914400" rtl="0" eaLnBrk="0" fontAlgn="base" latinLnBrk="0" hangingPunct="0">
              <a:lnSpc>
                <a:spcPct val="100000"/>
              </a:lnSpc>
              <a:spcBef>
                <a:spcPct val="10000"/>
              </a:spcBef>
              <a:spcAft>
                <a:spcPct val="0"/>
              </a:spcAft>
              <a:buClrTx/>
              <a:buSzTx/>
              <a:buFontTx/>
              <a:buChar char="•"/>
              <a:tabLst/>
              <a:defRPr/>
            </a:pPr>
            <a:endPar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endParaRPr>
          </a:p>
          <a:p>
            <a:pPr marL="342900" marR="0" lvl="0" indent="-342900" algn="l" defTabSz="914400" rtl="0" eaLnBrk="0" fontAlgn="base" latinLnBrk="0" hangingPunct="0">
              <a:lnSpc>
                <a:spcPct val="100000"/>
              </a:lnSpc>
              <a:spcBef>
                <a:spcPct val="10000"/>
              </a:spcBef>
              <a:spcAft>
                <a:spcPct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Potential bias if density is estimated at a ‘lower level’ than detection function (e.g. density by geographic region, detection function global)</a:t>
            </a:r>
            <a:b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br>
            <a:endPar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endParaRPr>
          </a:p>
          <a:p>
            <a:pPr marL="342900" marR="0" lvl="0" indent="-342900" algn="l" defTabSz="914400" rtl="0" eaLnBrk="0" fontAlgn="base" latinLnBrk="0" hangingPunct="0">
              <a:lnSpc>
                <a:spcPct val="100000"/>
              </a:lnSpc>
              <a:spcBef>
                <a:spcPct val="10000"/>
              </a:spcBef>
              <a:spcAft>
                <a:spcPct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Could potentially increase precision of detection function estimate</a:t>
            </a:r>
            <a:b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br>
            <a:endPar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endParaRPr>
          </a:p>
          <a:p>
            <a:pPr marL="342900" marR="0" lvl="0" indent="-342900" algn="l" defTabSz="914400" rtl="0" eaLnBrk="0" fontAlgn="base" latinLnBrk="0" hangingPunct="0">
              <a:lnSpc>
                <a:spcPct val="100000"/>
              </a:lnSpc>
              <a:spcBef>
                <a:spcPct val="10000"/>
              </a:spcBef>
              <a:spcAft>
                <a:spcPct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Interest in sources of heterogeneity in their own right (e.g. group size)</a:t>
            </a:r>
          </a:p>
        </p:txBody>
      </p:sp>
      <p:sp>
        <p:nvSpPr>
          <p:cNvPr id="107526" name="Text Box 6"/>
          <p:cNvSpPr txBox="1">
            <a:spLocks noChangeArrowheads="1"/>
          </p:cNvSpPr>
          <p:nvPr/>
        </p:nvSpPr>
        <p:spPr bwMode="auto">
          <a:xfrm>
            <a:off x="301083" y="1030289"/>
            <a:ext cx="114857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In CDS, we use models that are pooling robust, so why worry about heterogeneity?</a:t>
            </a:r>
          </a:p>
        </p:txBody>
      </p:sp>
      <p:sp>
        <p:nvSpPr>
          <p:cNvPr id="2" name="Slide Number Placeholder 1">
            <a:extLst>
              <a:ext uri="{FF2B5EF4-FFF2-40B4-BE49-F238E27FC236}">
                <a16:creationId xmlns:a16="http://schemas.microsoft.com/office/drawing/2014/main" id="{C217E21D-2942-4CC1-ACB3-8727ED23440A}"/>
              </a:ext>
            </a:extLst>
          </p:cNvPr>
          <p:cNvSpPr>
            <a:spLocks noGrp="1"/>
          </p:cNvSpPr>
          <p:nvPr>
            <p:ph type="sldNum" sz="quarter" idx="12"/>
          </p:nvPr>
        </p:nvSpPr>
        <p:spPr/>
        <p:txBody>
          <a:bodyPr/>
          <a:lstStyle/>
          <a:p>
            <a:pPr>
              <a:defRPr/>
            </a:pPr>
            <a:fld id="{E8261B5B-5B8A-4BA9-BF07-1DD3FB00173D}" type="slidenum">
              <a:rPr lang="en-GB" altLang="en-US" smtClean="0"/>
              <a:pPr>
                <a:defRPr/>
              </a:pPr>
              <a:t>140</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874838" y="231776"/>
            <a:ext cx="8420100" cy="392113"/>
          </a:xfrm>
        </p:spPr>
        <p:txBody>
          <a:bodyPr>
            <a:normAutofit fontScale="90000"/>
          </a:bodyPr>
          <a:lstStyle/>
          <a:p>
            <a:pPr eaLnBrk="1" hangingPunct="1">
              <a:defRPr/>
            </a:pPr>
            <a:r>
              <a:rPr lang="en-US">
                <a:latin typeface="+mn-lt"/>
                <a:ea typeface="+mj-ea"/>
                <a:cs typeface="Arial" charset="0"/>
              </a:rPr>
              <a:t>Dealing with heterogeneity</a:t>
            </a:r>
          </a:p>
        </p:txBody>
      </p:sp>
      <p:sp>
        <p:nvSpPr>
          <p:cNvPr id="109574" name="Text Box 6"/>
          <p:cNvSpPr txBox="1">
            <a:spLocks noChangeArrowheads="1"/>
          </p:cNvSpPr>
          <p:nvPr/>
        </p:nvSpPr>
        <p:spPr bwMode="auto">
          <a:xfrm>
            <a:off x="245327" y="811214"/>
            <a:ext cx="11519210" cy="3545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ＭＳ Ｐゴシック" pitchFamily="96" charset="-128"/>
              </a:defRPr>
            </a:lvl1pPr>
            <a:lvl2pPr marL="742950" indent="-285750" eaLnBrk="0" hangingPunct="0">
              <a:defRPr sz="2400">
                <a:solidFill>
                  <a:schemeClr val="tx1"/>
                </a:solidFill>
                <a:latin typeface="Times New Roman" pitchFamily="18" charset="0"/>
                <a:ea typeface="ＭＳ Ｐゴシック" pitchFamily="96" charset="-128"/>
              </a:defRPr>
            </a:lvl2pPr>
            <a:lvl3pPr marL="1143000" indent="-228600" eaLnBrk="0" hangingPunct="0">
              <a:defRPr sz="2400">
                <a:solidFill>
                  <a:schemeClr val="tx1"/>
                </a:solidFill>
                <a:latin typeface="Times New Roman" pitchFamily="18" charset="0"/>
                <a:ea typeface="ＭＳ Ｐゴシック" pitchFamily="96" charset="-128"/>
              </a:defRPr>
            </a:lvl3pPr>
            <a:lvl4pPr marL="1600200" indent="-228600" eaLnBrk="0" hangingPunct="0">
              <a:defRPr sz="2400">
                <a:solidFill>
                  <a:schemeClr val="tx1"/>
                </a:solidFill>
                <a:latin typeface="Times New Roman" pitchFamily="18" charset="0"/>
                <a:ea typeface="ＭＳ Ｐゴシック" pitchFamily="96" charset="-128"/>
              </a:defRPr>
            </a:lvl4pPr>
            <a:lvl5pPr marL="2057400" indent="-228600" eaLnBrk="0" hangingPunct="0">
              <a:defRPr sz="2400">
                <a:solidFill>
                  <a:schemeClr val="tx1"/>
                </a:solidFill>
                <a:latin typeface="Times New Roman" pitchFamily="18" charset="0"/>
                <a:ea typeface="ＭＳ Ｐゴシック" pitchFamily="96"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Stratification</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Requires estimating separate detection function parameters for each stratum, so often not possible due to lack of data</a:t>
            </a:r>
          </a:p>
          <a:p>
            <a:pPr marL="0" marR="0" lvl="0" indent="0" algn="l" defTabSz="914400" rtl="0" eaLnBrk="0" fontAlgn="base" latinLnBrk="0" hangingPunct="0">
              <a:lnSpc>
                <a:spcPct val="110000"/>
              </a:lnSpc>
              <a:spcBef>
                <a:spcPct val="5000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Model as covariates in detection function</a:t>
            </a:r>
          </a:p>
          <a:p>
            <a:pPr marL="0" marR="0" lvl="0" indent="0" algn="l" defTabSz="914400" rtl="0" eaLnBrk="0" fontAlgn="base" latinLnBrk="0" hangingPunct="0">
              <a:lnSpc>
                <a:spcPct val="110000"/>
              </a:lnSpc>
              <a:spcBef>
                <a:spcPct val="5000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Allows a more parsimonious approach:</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can model effect of numerical covariates</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can </a:t>
            </a:r>
            <a:r>
              <a:rPr kumimoji="0" lang="en-US" alt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a:t>
            </a: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share information</a:t>
            </a:r>
            <a:r>
              <a:rPr kumimoji="0" lang="en-US" alt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a:t>
            </a: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about detection </a:t>
            </a:r>
            <a:b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b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function </a:t>
            </a:r>
            <a:r>
              <a:rPr kumimoji="0" lang="en-US" sz="2000" b="0" i="1"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shape</a:t>
            </a:r>
            <a:r>
              <a:rPr kumimoji="0" lang="en-US" sz="20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between covariate levels</a:t>
            </a:r>
          </a:p>
        </p:txBody>
      </p:sp>
      <p:pic>
        <p:nvPicPr>
          <p:cNvPr id="12" name="Picture 11"/>
          <p:cNvPicPr>
            <a:picLocks noChangeAspect="1"/>
          </p:cNvPicPr>
          <p:nvPr/>
        </p:nvPicPr>
        <p:blipFill>
          <a:blip r:embed="rId3"/>
          <a:stretch>
            <a:fillRect/>
          </a:stretch>
        </p:blipFill>
        <p:spPr>
          <a:xfrm>
            <a:off x="6561741" y="2004431"/>
            <a:ext cx="4723860" cy="4182028"/>
          </a:xfrm>
          <a:prstGeom prst="rect">
            <a:avLst/>
          </a:prstGeom>
        </p:spPr>
      </p:pic>
      <p:sp>
        <p:nvSpPr>
          <p:cNvPr id="13" name="TextBox 12"/>
          <p:cNvSpPr txBox="1"/>
          <p:nvPr/>
        </p:nvSpPr>
        <p:spPr>
          <a:xfrm>
            <a:off x="10294938" y="3232729"/>
            <a:ext cx="652743"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0-99</a:t>
            </a:r>
          </a:p>
        </p:txBody>
      </p:sp>
      <p:sp>
        <p:nvSpPr>
          <p:cNvPr id="14" name="TextBox 13"/>
          <p:cNvSpPr txBox="1"/>
          <p:nvPr/>
        </p:nvSpPr>
        <p:spPr>
          <a:xfrm>
            <a:off x="9359141" y="2553727"/>
            <a:ext cx="1548822"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≥500 animals</a:t>
            </a:r>
          </a:p>
        </p:txBody>
      </p:sp>
      <p:sp>
        <p:nvSpPr>
          <p:cNvPr id="15" name="TextBox 14"/>
          <p:cNvSpPr txBox="1"/>
          <p:nvPr/>
        </p:nvSpPr>
        <p:spPr>
          <a:xfrm>
            <a:off x="9749115" y="2951665"/>
            <a:ext cx="103906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100-499</a:t>
            </a:r>
          </a:p>
        </p:txBody>
      </p:sp>
      <p:cxnSp>
        <p:nvCxnSpPr>
          <p:cNvPr id="16" name="Straight Arrow Connector 15"/>
          <p:cNvCxnSpPr/>
          <p:nvPr/>
        </p:nvCxnSpPr>
        <p:spPr>
          <a:xfrm flipH="1">
            <a:off x="8597075" y="2754756"/>
            <a:ext cx="788548" cy="4906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5" idx="1"/>
          </p:cNvCxnSpPr>
          <p:nvPr/>
        </p:nvCxnSpPr>
        <p:spPr>
          <a:xfrm flipH="1">
            <a:off x="9130553" y="3151720"/>
            <a:ext cx="618562" cy="491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9385623" y="3470332"/>
            <a:ext cx="957594" cy="7222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85417992-3687-439C-802D-B3502CE516F1}"/>
              </a:ext>
            </a:extLst>
          </p:cNvPr>
          <p:cNvSpPr>
            <a:spLocks noGrp="1"/>
          </p:cNvSpPr>
          <p:nvPr>
            <p:ph type="sldNum" sz="quarter" idx="12"/>
          </p:nvPr>
        </p:nvSpPr>
        <p:spPr/>
        <p:txBody>
          <a:bodyPr/>
          <a:lstStyle/>
          <a:p>
            <a:pPr>
              <a:defRPr/>
            </a:pPr>
            <a:fld id="{E8261B5B-5B8A-4BA9-BF07-1DD3FB00173D}" type="slidenum">
              <a:rPr lang="en-GB" altLang="en-US" smtClean="0"/>
              <a:pPr>
                <a:defRPr/>
              </a:pPr>
              <a:t>141</a:t>
            </a:fld>
            <a:endParaRPr lang="en-GB"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70" name="Object 32"/>
          <p:cNvGraphicFramePr>
            <a:graphicFrameLocks noGrp="1" noChangeAspect="1"/>
          </p:cNvGraphicFramePr>
          <p:nvPr>
            <p:ph idx="1"/>
          </p:nvPr>
        </p:nvGraphicFramePr>
        <p:xfrm>
          <a:off x="2957513" y="1945340"/>
          <a:ext cx="4713287" cy="1504950"/>
        </p:xfrm>
        <a:graphic>
          <a:graphicData uri="http://schemas.openxmlformats.org/presentationml/2006/ole">
            <mc:AlternateContent xmlns:mc="http://schemas.openxmlformats.org/markup-compatibility/2006">
              <mc:Choice xmlns:v="urn:schemas-microsoft-com:vml" Requires="v">
                <p:oleObj name="数式" r:id="rId2" imgW="1511280" imgH="482400" progId="Equation.3">
                  <p:embed/>
                </p:oleObj>
              </mc:Choice>
              <mc:Fallback>
                <p:oleObj name="数式" r:id="rId2" imgW="1511280" imgH="482400" progId="Equation.3">
                  <p:embed/>
                  <p:pic>
                    <p:nvPicPr>
                      <p:cNvPr id="11270" name="Object 32"/>
                      <p:cNvPicPr>
                        <a:picLocks noChangeAspect="1" noChangeArrowheads="1"/>
                      </p:cNvPicPr>
                      <p:nvPr/>
                    </p:nvPicPr>
                    <p:blipFill>
                      <a:blip r:embed="rId3"/>
                      <a:srcRect/>
                      <a:stretch>
                        <a:fillRect/>
                      </a:stretch>
                    </p:blipFill>
                    <p:spPr bwMode="auto">
                      <a:xfrm>
                        <a:off x="2957513" y="1945340"/>
                        <a:ext cx="4713287" cy="150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1624" name="Rectangle 8"/>
          <p:cNvSpPr>
            <a:spLocks noChangeArrowheads="1"/>
          </p:cNvSpPr>
          <p:nvPr/>
        </p:nvSpPr>
        <p:spPr bwMode="auto">
          <a:xfrm>
            <a:off x="1143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1629" name="Rectangle 13"/>
          <p:cNvSpPr>
            <a:spLocks noChangeArrowheads="1"/>
          </p:cNvSpPr>
          <p:nvPr/>
        </p:nvSpPr>
        <p:spPr bwMode="auto">
          <a:xfrm>
            <a:off x="1143001" y="193199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1627" name="Text Box 11"/>
          <p:cNvSpPr txBox="1">
            <a:spLocks noChangeArrowheads="1"/>
          </p:cNvSpPr>
          <p:nvPr/>
        </p:nvSpPr>
        <p:spPr bwMode="auto">
          <a:xfrm>
            <a:off x="1968500" y="1370665"/>
            <a:ext cx="83883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32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g</a:t>
            </a:r>
            <a:r>
              <a:rPr kumimoji="0" lang="en-GB" sz="32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GB" sz="3200" b="0" i="1"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x</a:t>
            </a:r>
            <a:r>
              <a:rPr kumimoji="0" lang="en-GB" sz="32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a:t>
            </a: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  =  Pr[animal at distance </a:t>
            </a:r>
            <a:r>
              <a:rPr kumimoji="0" lang="en-GB" sz="2800" b="0" i="1" u="none" strike="noStrike" kern="1200" cap="none" spc="0" normalizeH="0" baseline="0" noProof="0">
                <a:ln>
                  <a:noFill/>
                </a:ln>
                <a:solidFill>
                  <a:prstClr val="black"/>
                </a:solidFill>
                <a:effectLst/>
                <a:uLnTx/>
                <a:uFillTx/>
                <a:latin typeface="Calibri Light" panose="020F0302020204030204"/>
                <a:ea typeface="ＭＳ Ｐゴシック" charset="0"/>
                <a:cs typeface="Times New Roman" charset="0"/>
              </a:rPr>
              <a:t>x</a:t>
            </a:r>
            <a:r>
              <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 is detected]</a:t>
            </a:r>
          </a:p>
        </p:txBody>
      </p:sp>
      <p:sp>
        <p:nvSpPr>
          <p:cNvPr id="111650" name="Text Box 34"/>
          <p:cNvSpPr txBox="1">
            <a:spLocks noChangeArrowheads="1"/>
          </p:cNvSpPr>
          <p:nvPr/>
        </p:nvSpPr>
        <p:spPr bwMode="auto">
          <a:xfrm>
            <a:off x="1946276" y="3396315"/>
            <a:ext cx="1700213" cy="4064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Key function</a:t>
            </a:r>
          </a:p>
        </p:txBody>
      </p:sp>
      <p:sp>
        <p:nvSpPr>
          <p:cNvPr id="111654" name="Text Box 38"/>
          <p:cNvSpPr txBox="1">
            <a:spLocks noChangeArrowheads="1"/>
          </p:cNvSpPr>
          <p:nvPr/>
        </p:nvSpPr>
        <p:spPr bwMode="auto">
          <a:xfrm>
            <a:off x="4060825" y="4091640"/>
            <a:ext cx="2831096" cy="40011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1" u="none" strike="noStrike" kern="1200" cap="none" spc="0" normalizeH="0" baseline="0" noProof="0">
                <a:ln>
                  <a:noFill/>
                </a:ln>
                <a:solidFill>
                  <a:prstClr val="black"/>
                </a:solidFill>
                <a:effectLst/>
                <a:uLnTx/>
                <a:uFillTx/>
                <a:latin typeface="Calibri Light" panose="020F0302020204030204"/>
                <a:ea typeface="ＭＳ Ｐゴシック" charset="0"/>
                <a:cs typeface="Times New Roman" charset="0"/>
              </a:rPr>
              <a:t>j</a:t>
            </a:r>
            <a:r>
              <a:rPr kumimoji="0" lang="en-GB" sz="2000" b="0" i="0" u="none" strike="noStrike" kern="1200" cap="none" spc="0" normalizeH="0" baseline="30000" noProof="0">
                <a:ln>
                  <a:noFill/>
                </a:ln>
                <a:solidFill>
                  <a:prstClr val="black"/>
                </a:solidFill>
                <a:effectLst/>
                <a:uLnTx/>
                <a:uFillTx/>
                <a:latin typeface="Calibri Light" panose="020F0302020204030204"/>
                <a:ea typeface="ＭＳ Ｐゴシック" charset="0"/>
                <a:cs typeface="Arial" charset="0"/>
              </a:rPr>
              <a:t>th</a:t>
            </a:r>
            <a:r>
              <a:rPr kumimoji="0" lang="en-GB" sz="20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rPr>
              <a:t> series adjustment term</a:t>
            </a:r>
          </a:p>
        </p:txBody>
      </p:sp>
      <p:sp>
        <p:nvSpPr>
          <p:cNvPr id="111655" name="Text Box 39"/>
          <p:cNvSpPr txBox="1">
            <a:spLocks noChangeArrowheads="1"/>
          </p:cNvSpPr>
          <p:nvPr/>
        </p:nvSpPr>
        <p:spPr bwMode="auto">
          <a:xfrm>
            <a:off x="8194675" y="3053415"/>
            <a:ext cx="3302232" cy="707886"/>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Scaling constant to ensure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g</a:t>
            </a:r>
            <a:r>
              <a:rPr kumimoji="0" lang="en-GB" sz="2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(0) = 1</a:t>
            </a:r>
          </a:p>
        </p:txBody>
      </p:sp>
      <p:sp>
        <p:nvSpPr>
          <p:cNvPr id="111656" name="Line 40"/>
          <p:cNvSpPr>
            <a:spLocks noChangeShapeType="1"/>
          </p:cNvSpPr>
          <p:nvPr/>
        </p:nvSpPr>
        <p:spPr bwMode="auto">
          <a:xfrm flipV="1">
            <a:off x="2819400" y="2916890"/>
            <a:ext cx="361950" cy="3810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1657" name="Line 41"/>
          <p:cNvSpPr>
            <a:spLocks noChangeShapeType="1"/>
          </p:cNvSpPr>
          <p:nvPr/>
        </p:nvSpPr>
        <p:spPr bwMode="auto">
          <a:xfrm flipV="1">
            <a:off x="5657850" y="3355040"/>
            <a:ext cx="0" cy="64770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1658" name="Line 42"/>
          <p:cNvSpPr>
            <a:spLocks noChangeShapeType="1"/>
          </p:cNvSpPr>
          <p:nvPr/>
        </p:nvSpPr>
        <p:spPr bwMode="auto">
          <a:xfrm flipH="1" flipV="1">
            <a:off x="7715250" y="2859740"/>
            <a:ext cx="457200" cy="51435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1659" name="Text Box 43"/>
          <p:cNvSpPr txBox="1">
            <a:spLocks noChangeArrowheads="1"/>
          </p:cNvSpPr>
          <p:nvPr/>
        </p:nvSpPr>
        <p:spPr bwMode="auto">
          <a:xfrm>
            <a:off x="396502" y="217984"/>
            <a:ext cx="106502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4800" b="0" i="0" u="none" strike="noStrike" kern="1200" cap="none" spc="0" normalizeH="0" baseline="0" noProof="0" dirty="0">
                <a:ln>
                  <a:noFill/>
                </a:ln>
                <a:solidFill>
                  <a:srgbClr val="50B4C8"/>
                </a:solidFill>
                <a:effectLst/>
                <a:uLnTx/>
                <a:uFillTx/>
                <a:latin typeface="Calibri Light" panose="020F0302020204030204"/>
                <a:ea typeface="ＭＳ Ｐゴシック" charset="0"/>
                <a:cs typeface="Arial" charset="0"/>
              </a:rPr>
              <a:t>Multiple covariate models </a:t>
            </a:r>
            <a:r>
              <a:rPr kumimoji="0" lang="en-GB" sz="3600" b="0" i="0" u="none" strike="noStrike" kern="1200" cap="none" spc="0" normalizeH="0" baseline="0" noProof="0" dirty="0">
                <a:ln>
                  <a:noFill/>
                </a:ln>
                <a:solidFill>
                  <a:srgbClr val="50B4C8"/>
                </a:solidFill>
                <a:effectLst/>
                <a:uLnTx/>
                <a:uFillTx/>
                <a:latin typeface="Calibri Light" panose="020F0302020204030204"/>
                <a:ea typeface="MS PGothic" panose="020B0600070205080204" pitchFamily="34" charset="-128"/>
                <a:cs typeface="Times New Roman" panose="02020603050405020304" pitchFamily="18" charset="0"/>
              </a:rPr>
              <a:t>Recap</a:t>
            </a:r>
            <a:r>
              <a:rPr kumimoji="0" lang="en-GB" sz="4400" b="0" i="0" u="none" strike="noStrike" kern="1200" cap="none" spc="0" normalizeH="0" baseline="0" noProof="0" dirty="0">
                <a:ln>
                  <a:noFill/>
                </a:ln>
                <a:solidFill>
                  <a:srgbClr val="50B4C8"/>
                </a:solidFill>
                <a:effectLst/>
                <a:uLnTx/>
                <a:uFillTx/>
                <a:latin typeface="Calibri Light" panose="020F0302020204030204"/>
                <a:ea typeface="MS PGothic" panose="020B0600070205080204" pitchFamily="34" charset="-128"/>
                <a:cs typeface="Times New Roman" panose="02020603050405020304" pitchFamily="18" charset="0"/>
              </a:rPr>
              <a:t> </a:t>
            </a:r>
            <a:r>
              <a:rPr kumimoji="0" lang="en-GB" sz="3600" b="0" i="0" u="none" strike="noStrike" kern="1200" cap="none" spc="0" normalizeH="0" baseline="0" noProof="0" dirty="0">
                <a:ln>
                  <a:noFill/>
                </a:ln>
                <a:solidFill>
                  <a:srgbClr val="50B4C8"/>
                </a:solidFill>
                <a:effectLst/>
                <a:uLnTx/>
                <a:uFillTx/>
                <a:latin typeface="Calibri Light" panose="020F0302020204030204"/>
                <a:ea typeface="MS PGothic" panose="020B0600070205080204" pitchFamily="34" charset="-128"/>
                <a:cs typeface="Times New Roman" panose="02020603050405020304" pitchFamily="18" charset="0"/>
              </a:rPr>
              <a:t>of CDS models</a:t>
            </a:r>
            <a:endParaRPr kumimoji="0" lang="en-GB" sz="4800" b="0" i="0" u="none" strike="noStrike" kern="1200" cap="none" spc="0" normalizeH="0" baseline="0" noProof="0" dirty="0">
              <a:ln>
                <a:noFill/>
              </a:ln>
              <a:solidFill>
                <a:srgbClr val="50B4C8"/>
              </a:solidFill>
              <a:effectLst/>
              <a:uLnTx/>
              <a:uFillTx/>
              <a:latin typeface="Calibri Light" panose="020F0302020204030204"/>
              <a:ea typeface="ＭＳ Ｐゴシック"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70C84C06-657C-4794-8FF3-C663071355A8}"/>
              </a:ext>
            </a:extLst>
          </p:cNvPr>
          <p:cNvSpPr>
            <a:spLocks noGrp="1"/>
          </p:cNvSpPr>
          <p:nvPr>
            <p:ph type="sldNum" sz="quarter" idx="12"/>
          </p:nvPr>
        </p:nvSpPr>
        <p:spPr/>
        <p:txBody>
          <a:bodyPr/>
          <a:lstStyle/>
          <a:p>
            <a:pPr>
              <a:defRPr/>
            </a:pPr>
            <a:fld id="{B59E928D-B85A-4D0A-9391-33FBD2C5AC9A}" type="slidenum">
              <a:rPr lang="en-GB" altLang="en-US" smtClean="0"/>
              <a:pPr>
                <a:defRPr/>
              </a:pPr>
              <a:t>142</a:t>
            </a:fld>
            <a:endParaRPr lang="en-GB" alt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019300" y="285750"/>
            <a:ext cx="8420100" cy="1143000"/>
          </a:xfrm>
        </p:spPr>
        <p:txBody>
          <a:bodyPr/>
          <a:lstStyle/>
          <a:p>
            <a:pPr eaLnBrk="1" hangingPunct="1">
              <a:defRPr/>
            </a:pPr>
            <a:r>
              <a:rPr lang="en-GB">
                <a:latin typeface="+mn-lt"/>
                <a:ea typeface="+mj-ea"/>
                <a:cs typeface="Arial" charset="0"/>
              </a:rPr>
              <a:t>CDS models continued</a:t>
            </a:r>
          </a:p>
        </p:txBody>
      </p:sp>
      <p:graphicFrame>
        <p:nvGraphicFramePr>
          <p:cNvPr id="12293" name="Object 16"/>
          <p:cNvGraphicFramePr>
            <a:graphicFrameLocks noGrp="1" noChangeAspect="1"/>
          </p:cNvGraphicFramePr>
          <p:nvPr>
            <p:ph sz="half" idx="1"/>
          </p:nvPr>
        </p:nvGraphicFramePr>
        <p:xfrm>
          <a:off x="3037465" y="4671107"/>
          <a:ext cx="892175" cy="385762"/>
        </p:xfrm>
        <a:graphic>
          <a:graphicData uri="http://schemas.openxmlformats.org/presentationml/2006/ole">
            <mc:AlternateContent xmlns:mc="http://schemas.openxmlformats.org/markup-compatibility/2006">
              <mc:Choice xmlns:v="urn:schemas-microsoft-com:vml" Requires="v">
                <p:oleObj name="数式" r:id="rId2" imgW="469800" imgH="203040" progId="Equation.3">
                  <p:embed/>
                </p:oleObj>
              </mc:Choice>
              <mc:Fallback>
                <p:oleObj name="数式" r:id="rId2" imgW="469800" imgH="203040" progId="Equation.3">
                  <p:embed/>
                  <p:pic>
                    <p:nvPicPr>
                      <p:cNvPr id="12293" name="Object 16"/>
                      <p:cNvPicPr>
                        <a:picLocks noChangeAspect="1" noChangeArrowheads="1"/>
                      </p:cNvPicPr>
                      <p:nvPr/>
                    </p:nvPicPr>
                    <p:blipFill>
                      <a:blip r:embed="rId3"/>
                      <a:srcRect/>
                      <a:stretch>
                        <a:fillRect/>
                      </a:stretch>
                    </p:blipFill>
                    <p:spPr bwMode="auto">
                      <a:xfrm>
                        <a:off x="3037465" y="4671107"/>
                        <a:ext cx="892175" cy="38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2294" name="Object 18"/>
          <p:cNvGraphicFramePr>
            <a:graphicFrameLocks noGrp="1" noChangeAspect="1"/>
          </p:cNvGraphicFramePr>
          <p:nvPr>
            <p:ph sz="half" idx="2"/>
          </p:nvPr>
        </p:nvGraphicFramePr>
        <p:xfrm>
          <a:off x="2932702" y="3507553"/>
          <a:ext cx="2147094" cy="923900"/>
        </p:xfrm>
        <a:graphic>
          <a:graphicData uri="http://schemas.openxmlformats.org/presentationml/2006/ole">
            <mc:AlternateContent xmlns:mc="http://schemas.openxmlformats.org/markup-compatibility/2006">
              <mc:Choice xmlns:v="urn:schemas-microsoft-com:vml" Requires="v">
                <p:oleObj name="数式" r:id="rId4" imgW="1066680" imgH="482400" progId="Equation.3">
                  <p:embed/>
                </p:oleObj>
              </mc:Choice>
              <mc:Fallback>
                <p:oleObj name="数式" r:id="rId4" imgW="1066680" imgH="482400" progId="Equation.3">
                  <p:embed/>
                  <p:pic>
                    <p:nvPicPr>
                      <p:cNvPr id="12294" name="Object 18"/>
                      <p:cNvPicPr>
                        <a:picLocks noChangeAspect="1" noChangeArrowheads="1"/>
                      </p:cNvPicPr>
                      <p:nvPr/>
                    </p:nvPicPr>
                    <p:blipFill>
                      <a:blip r:embed="rId5"/>
                      <a:srcRect/>
                      <a:stretch>
                        <a:fillRect/>
                      </a:stretch>
                    </p:blipFill>
                    <p:spPr bwMode="auto">
                      <a:xfrm>
                        <a:off x="2932702" y="3507553"/>
                        <a:ext cx="2147094" cy="923900"/>
                      </a:xfrm>
                      <a:prstGeom prst="rect">
                        <a:avLst/>
                      </a:prstGeom>
                      <a:noFill/>
                      <a:ln>
                        <a:noFill/>
                      </a:ln>
                      <a:effectLst/>
                    </p:spPr>
                  </p:pic>
                </p:oleObj>
              </mc:Fallback>
            </mc:AlternateContent>
          </a:graphicData>
        </a:graphic>
      </p:graphicFrame>
      <p:sp>
        <p:nvSpPr>
          <p:cNvPr id="115727" name="Rectangle 15"/>
          <p:cNvSpPr>
            <a:spLocks noGrp="1" noChangeArrowheads="1"/>
          </p:cNvSpPr>
          <p:nvPr>
            <p:ph type="body" sz="half" idx="4294967295"/>
          </p:nvPr>
        </p:nvSpPr>
        <p:spPr>
          <a:xfrm>
            <a:off x="1044960" y="1813571"/>
            <a:ext cx="4133850" cy="4114800"/>
          </a:xfrm>
        </p:spPr>
        <p:txBody>
          <a:bodyPr>
            <a:normAutofit/>
          </a:bodyPr>
          <a:lstStyle/>
          <a:p>
            <a:pPr eaLnBrk="1" hangingPunct="1">
              <a:buFontTx/>
              <a:buNone/>
              <a:defRPr/>
            </a:pPr>
            <a:r>
              <a:rPr lang="en-GB" sz="2400" dirty="0">
                <a:ea typeface="+mn-ea"/>
                <a:cs typeface="Arial" charset="0"/>
              </a:rPr>
              <a:t>Key functions</a:t>
            </a:r>
          </a:p>
          <a:p>
            <a:pPr eaLnBrk="1" hangingPunct="1">
              <a:buFontTx/>
              <a:buNone/>
              <a:defRPr/>
            </a:pPr>
            <a:endParaRPr lang="en-GB" sz="2400" dirty="0">
              <a:ea typeface="+mn-ea"/>
              <a:cs typeface="Arial" charset="0"/>
            </a:endParaRPr>
          </a:p>
          <a:p>
            <a:pPr eaLnBrk="1" hangingPunct="1">
              <a:defRPr/>
            </a:pPr>
            <a:r>
              <a:rPr lang="en-GB" sz="2400" dirty="0">
                <a:ea typeface="+mn-ea"/>
                <a:cs typeface="Arial" charset="0"/>
              </a:rPr>
              <a:t>Hazard rate</a:t>
            </a:r>
          </a:p>
          <a:p>
            <a:pPr eaLnBrk="1" hangingPunct="1">
              <a:defRPr/>
            </a:pPr>
            <a:endParaRPr lang="en-GB" sz="2400" dirty="0">
              <a:ea typeface="+mn-ea"/>
              <a:cs typeface="Arial" charset="0"/>
            </a:endParaRPr>
          </a:p>
          <a:p>
            <a:pPr eaLnBrk="1" hangingPunct="1">
              <a:defRPr/>
            </a:pPr>
            <a:r>
              <a:rPr lang="en-GB" sz="2400" dirty="0">
                <a:ea typeface="+mn-ea"/>
                <a:cs typeface="Arial" charset="0"/>
              </a:rPr>
              <a:t>Half-normal</a:t>
            </a:r>
          </a:p>
          <a:p>
            <a:pPr marL="0" indent="0" eaLnBrk="1" hangingPunct="1">
              <a:buNone/>
              <a:defRPr/>
            </a:pPr>
            <a:endParaRPr lang="en-GB" sz="2400" dirty="0">
              <a:ea typeface="+mn-ea"/>
              <a:cs typeface="Arial" charset="0"/>
            </a:endParaRPr>
          </a:p>
          <a:p>
            <a:pPr eaLnBrk="1" hangingPunct="1">
              <a:defRPr/>
            </a:pPr>
            <a:r>
              <a:rPr lang="en-GB" sz="2400" dirty="0">
                <a:ea typeface="+mn-ea"/>
                <a:cs typeface="Arial" charset="0"/>
              </a:rPr>
              <a:t>Uniform</a:t>
            </a:r>
          </a:p>
          <a:p>
            <a:pPr eaLnBrk="1" hangingPunct="1">
              <a:defRPr/>
            </a:pPr>
            <a:endParaRPr lang="en-GB" sz="2400" dirty="0">
              <a:ea typeface="+mn-ea"/>
              <a:cs typeface="Arial" charset="0"/>
            </a:endParaRPr>
          </a:p>
        </p:txBody>
      </p:sp>
      <p:sp>
        <p:nvSpPr>
          <p:cNvPr id="115734" name="Rectangle 22"/>
          <p:cNvSpPr>
            <a:spLocks noGrp="1" noChangeArrowheads="1"/>
          </p:cNvSpPr>
          <p:nvPr>
            <p:ph type="body" sz="half" idx="4294967295"/>
          </p:nvPr>
        </p:nvSpPr>
        <p:spPr>
          <a:xfrm>
            <a:off x="7127875" y="1695450"/>
            <a:ext cx="5064125" cy="4049713"/>
          </a:xfrm>
        </p:spPr>
        <p:txBody>
          <a:bodyPr/>
          <a:lstStyle/>
          <a:p>
            <a:pPr eaLnBrk="1" hangingPunct="1">
              <a:buFontTx/>
              <a:buNone/>
            </a:pPr>
            <a:r>
              <a:rPr lang="en-GB" altLang="en-US" sz="2400" dirty="0">
                <a:cs typeface="Arial" panose="020B0604020202020204" pitchFamily="34" charset="0"/>
              </a:rPr>
              <a:t>Series adjustments</a:t>
            </a:r>
          </a:p>
          <a:p>
            <a:pPr eaLnBrk="1" hangingPunct="1">
              <a:buFontTx/>
              <a:buNone/>
            </a:pPr>
            <a:endParaRPr lang="en-GB" altLang="en-US" sz="2400" dirty="0">
              <a:cs typeface="Arial" panose="020B0604020202020204" pitchFamily="34" charset="0"/>
            </a:endParaRPr>
          </a:p>
          <a:p>
            <a:pPr eaLnBrk="1" hangingPunct="1"/>
            <a:r>
              <a:rPr lang="en-GB" altLang="en-US" sz="2400" dirty="0">
                <a:cs typeface="Arial" panose="020B0604020202020204" pitchFamily="34" charset="0"/>
              </a:rPr>
              <a:t>Cosine	   </a:t>
            </a:r>
            <a:r>
              <a:rPr lang="en-GB" altLang="en-US" sz="2400" dirty="0">
                <a:cs typeface="Times New Roman" panose="02020603050405020304" pitchFamily="18" charset="0"/>
              </a:rPr>
              <a:t>cos(</a:t>
            </a:r>
            <a:r>
              <a:rPr lang="en-GB" altLang="en-US" sz="2400" i="1" dirty="0">
                <a:cs typeface="Times New Roman" panose="02020603050405020304" pitchFamily="18" charset="0"/>
              </a:rPr>
              <a:t>j</a:t>
            </a:r>
            <a:r>
              <a:rPr lang="el-GR" altLang="en-US" sz="2400" i="1" dirty="0">
                <a:cs typeface="Times New Roman" panose="02020603050405020304" pitchFamily="18" charset="0"/>
              </a:rPr>
              <a:t>π</a:t>
            </a:r>
            <a:r>
              <a:rPr lang="en-GB" altLang="en-US" sz="2400" i="1" dirty="0" err="1">
                <a:cs typeface="Times New Roman" panose="02020603050405020304" pitchFamily="18" charset="0"/>
              </a:rPr>
              <a:t>x</a:t>
            </a:r>
            <a:r>
              <a:rPr lang="en-GB" altLang="en-US" sz="2400" i="1" baseline="-25000" dirty="0" err="1">
                <a:cs typeface="Times New Roman" panose="02020603050405020304" pitchFamily="18" charset="0"/>
              </a:rPr>
              <a:t>s</a:t>
            </a:r>
            <a:r>
              <a:rPr lang="en-GB" altLang="en-US" sz="2400" dirty="0">
                <a:cs typeface="Times New Roman" panose="02020603050405020304" pitchFamily="18" charset="0"/>
              </a:rPr>
              <a:t>)</a:t>
            </a:r>
          </a:p>
          <a:p>
            <a:pPr eaLnBrk="1" hangingPunct="1"/>
            <a:r>
              <a:rPr lang="en-GB" altLang="en-US" sz="2400" dirty="0">
                <a:cs typeface="Arial" panose="020B0604020202020204" pitchFamily="34" charset="0"/>
              </a:rPr>
              <a:t>Polynomial	</a:t>
            </a:r>
            <a:r>
              <a:rPr lang="en-GB" altLang="en-US" sz="2400" i="1" dirty="0" err="1">
                <a:cs typeface="Times New Roman" panose="02020603050405020304" pitchFamily="18" charset="0"/>
              </a:rPr>
              <a:t>x</a:t>
            </a:r>
            <a:r>
              <a:rPr lang="en-GB" altLang="en-US" sz="2400" i="1" baseline="-25000" dirty="0" err="1">
                <a:cs typeface="Times New Roman" panose="02020603050405020304" pitchFamily="18" charset="0"/>
              </a:rPr>
              <a:t>s</a:t>
            </a:r>
            <a:r>
              <a:rPr lang="en-GB" altLang="en-US" sz="2400" i="1" baseline="30000" dirty="0" err="1">
                <a:cs typeface="Times New Roman" panose="02020603050405020304" pitchFamily="18" charset="0"/>
              </a:rPr>
              <a:t>j</a:t>
            </a:r>
            <a:endParaRPr lang="en-GB" altLang="en-US" sz="2400" i="1" dirty="0">
              <a:cs typeface="Times New Roman" panose="02020603050405020304" pitchFamily="18" charset="0"/>
            </a:endParaRPr>
          </a:p>
          <a:p>
            <a:pPr eaLnBrk="1" hangingPunct="1"/>
            <a:r>
              <a:rPr lang="en-GB" altLang="en-US" sz="2400" dirty="0" err="1">
                <a:cs typeface="Arial" panose="020B0604020202020204" pitchFamily="34" charset="0"/>
              </a:rPr>
              <a:t>Hermite</a:t>
            </a:r>
            <a:r>
              <a:rPr lang="en-GB" altLang="en-US" sz="2400" dirty="0">
                <a:cs typeface="Arial" panose="020B0604020202020204" pitchFamily="34" charset="0"/>
              </a:rPr>
              <a:t> poly.   </a:t>
            </a:r>
            <a:r>
              <a:rPr lang="en-GB" altLang="en-US" sz="2400" i="1" dirty="0" err="1">
                <a:cs typeface="Times New Roman" panose="02020603050405020304" pitchFamily="18" charset="0"/>
              </a:rPr>
              <a:t>H</a:t>
            </a:r>
            <a:r>
              <a:rPr lang="en-GB" altLang="en-US" sz="2400" i="1" baseline="-25000" dirty="0" err="1">
                <a:cs typeface="Times New Roman" panose="02020603050405020304" pitchFamily="18" charset="0"/>
              </a:rPr>
              <a:t>j</a:t>
            </a:r>
            <a:r>
              <a:rPr lang="en-GB" altLang="en-US" sz="2400" i="1" dirty="0">
                <a:cs typeface="Times New Roman" panose="02020603050405020304" pitchFamily="18" charset="0"/>
              </a:rPr>
              <a:t>(</a:t>
            </a:r>
            <a:r>
              <a:rPr lang="en-GB" altLang="en-US" sz="2400" i="1" dirty="0" err="1">
                <a:cs typeface="Times New Roman" panose="02020603050405020304" pitchFamily="18" charset="0"/>
              </a:rPr>
              <a:t>x</a:t>
            </a:r>
            <a:r>
              <a:rPr lang="en-GB" altLang="en-US" sz="2400" i="1" baseline="-25000" dirty="0" err="1">
                <a:cs typeface="Times New Roman" panose="02020603050405020304" pitchFamily="18" charset="0"/>
              </a:rPr>
              <a:t>s</a:t>
            </a:r>
            <a:r>
              <a:rPr lang="en-GB" altLang="en-US" sz="2400" i="1" dirty="0">
                <a:cs typeface="Times New Roman" panose="02020603050405020304" pitchFamily="18" charset="0"/>
              </a:rPr>
              <a:t>)</a:t>
            </a:r>
          </a:p>
          <a:p>
            <a:pPr eaLnBrk="1" hangingPunct="1"/>
            <a:endParaRPr lang="en-GB" altLang="en-US" sz="2400" i="1" dirty="0">
              <a:cs typeface="Arial" panose="020B0604020202020204" pitchFamily="34" charset="0"/>
            </a:endParaRPr>
          </a:p>
          <a:p>
            <a:pPr eaLnBrk="1" hangingPunct="1">
              <a:buFontTx/>
              <a:buNone/>
            </a:pPr>
            <a:r>
              <a:rPr lang="en-GB" altLang="en-US" sz="2400" i="1" dirty="0" err="1">
                <a:cs typeface="Times New Roman" panose="02020603050405020304" pitchFamily="18" charset="0"/>
              </a:rPr>
              <a:t>x</a:t>
            </a:r>
            <a:r>
              <a:rPr lang="en-GB" altLang="en-US" sz="2400" i="1" baseline="-25000" dirty="0" err="1">
                <a:cs typeface="Times New Roman" panose="02020603050405020304" pitchFamily="18" charset="0"/>
              </a:rPr>
              <a:t>s</a:t>
            </a:r>
            <a:r>
              <a:rPr lang="en-GB" altLang="en-US" sz="2400" i="1" dirty="0">
                <a:cs typeface="Arial" panose="020B0604020202020204" pitchFamily="34" charset="0"/>
              </a:rPr>
              <a:t> </a:t>
            </a:r>
            <a:r>
              <a:rPr lang="en-GB" altLang="en-US" sz="2400" dirty="0">
                <a:cs typeface="Arial" panose="020B0604020202020204" pitchFamily="34" charset="0"/>
              </a:rPr>
              <a:t>are scaled distances</a:t>
            </a:r>
            <a:endParaRPr lang="en-GB" altLang="en-US" sz="2400" baseline="-25000" dirty="0">
              <a:cs typeface="Arial" panose="020B0604020202020204" pitchFamily="34" charset="0"/>
            </a:endParaRPr>
          </a:p>
        </p:txBody>
      </p:sp>
      <p:graphicFrame>
        <p:nvGraphicFramePr>
          <p:cNvPr id="12296" name="Object 21"/>
          <p:cNvGraphicFramePr>
            <a:graphicFrameLocks noChangeAspect="1"/>
          </p:cNvGraphicFramePr>
          <p:nvPr/>
        </p:nvGraphicFramePr>
        <p:xfrm>
          <a:off x="2978590" y="2477895"/>
          <a:ext cx="2817812" cy="981075"/>
        </p:xfrm>
        <a:graphic>
          <a:graphicData uri="http://schemas.openxmlformats.org/presentationml/2006/ole">
            <mc:AlternateContent xmlns:mc="http://schemas.openxmlformats.org/markup-compatibility/2006">
              <mc:Choice xmlns:v="urn:schemas-microsoft-com:vml" Requires="v">
                <p:oleObj name="数式" r:id="rId6" imgW="1460160" imgH="507960" progId="Equation.3">
                  <p:embed/>
                </p:oleObj>
              </mc:Choice>
              <mc:Fallback>
                <p:oleObj name="数式" r:id="rId6" imgW="1460160" imgH="507960" progId="Equation.3">
                  <p:embed/>
                  <p:pic>
                    <p:nvPicPr>
                      <p:cNvPr id="12296" name="Object 21"/>
                      <p:cNvPicPr>
                        <a:picLocks noChangeAspect="1" noChangeArrowheads="1"/>
                      </p:cNvPicPr>
                      <p:nvPr/>
                    </p:nvPicPr>
                    <p:blipFill>
                      <a:blip r:embed="rId7"/>
                      <a:srcRect/>
                      <a:stretch>
                        <a:fillRect/>
                      </a:stretch>
                    </p:blipFill>
                    <p:spPr bwMode="auto">
                      <a:xfrm>
                        <a:off x="2978590" y="2477895"/>
                        <a:ext cx="2817812"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5735" name="Text Box 23"/>
          <p:cNvSpPr txBox="1">
            <a:spLocks noChangeArrowheads="1"/>
          </p:cNvSpPr>
          <p:nvPr/>
        </p:nvSpPr>
        <p:spPr bwMode="auto">
          <a:xfrm>
            <a:off x="4229485" y="5583239"/>
            <a:ext cx="2184509" cy="46166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srgbClr val="FF0000"/>
                </a:solidFill>
                <a:effectLst/>
                <a:uLnTx/>
                <a:uFillTx/>
                <a:latin typeface="Calibri Light" panose="020F0302020204030204"/>
                <a:ea typeface="ＭＳ Ｐゴシック" charset="0"/>
                <a:cs typeface="Arial" charset="0"/>
              </a:rPr>
              <a:t>Scale parameter</a:t>
            </a:r>
          </a:p>
        </p:txBody>
      </p:sp>
      <p:sp>
        <p:nvSpPr>
          <p:cNvPr id="115737" name="Line 25"/>
          <p:cNvSpPr>
            <a:spLocks noChangeShapeType="1"/>
          </p:cNvSpPr>
          <p:nvPr/>
        </p:nvSpPr>
        <p:spPr bwMode="auto">
          <a:xfrm flipH="1" flipV="1">
            <a:off x="4643520" y="4271785"/>
            <a:ext cx="1202039" cy="129081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5738" name="Line 26"/>
          <p:cNvSpPr>
            <a:spLocks noChangeShapeType="1"/>
          </p:cNvSpPr>
          <p:nvPr/>
        </p:nvSpPr>
        <p:spPr bwMode="auto">
          <a:xfrm flipH="1" flipV="1">
            <a:off x="5178810" y="3281258"/>
            <a:ext cx="819150" cy="230039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5740" name="Text Box 28"/>
          <p:cNvSpPr txBox="1">
            <a:spLocks noChangeArrowheads="1"/>
          </p:cNvSpPr>
          <p:nvPr/>
        </p:nvSpPr>
        <p:spPr bwMode="auto">
          <a:xfrm>
            <a:off x="3600836" y="1582739"/>
            <a:ext cx="2309350" cy="46166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a:ln>
                  <a:noFill/>
                </a:ln>
                <a:solidFill>
                  <a:srgbClr val="A8B97F"/>
                </a:solidFill>
                <a:effectLst/>
                <a:uLnTx/>
                <a:uFillTx/>
                <a:latin typeface="Calibri Light" panose="020F0302020204030204"/>
                <a:ea typeface="ＭＳ Ｐゴシック" charset="0"/>
                <a:cs typeface="Arial" charset="0"/>
              </a:rPr>
              <a:t>Shape parameter</a:t>
            </a:r>
          </a:p>
        </p:txBody>
      </p:sp>
      <p:sp>
        <p:nvSpPr>
          <p:cNvPr id="115741" name="Line 29"/>
          <p:cNvSpPr>
            <a:spLocks noChangeShapeType="1"/>
          </p:cNvSpPr>
          <p:nvPr/>
        </p:nvSpPr>
        <p:spPr bwMode="auto">
          <a:xfrm>
            <a:off x="5231061" y="2068764"/>
            <a:ext cx="268402" cy="50904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2" name="Slide Number Placeholder 1">
            <a:extLst>
              <a:ext uri="{FF2B5EF4-FFF2-40B4-BE49-F238E27FC236}">
                <a16:creationId xmlns:a16="http://schemas.microsoft.com/office/drawing/2014/main" id="{56ECFECE-8FC6-4B13-A612-7335129AF8B3}"/>
              </a:ext>
            </a:extLst>
          </p:cNvPr>
          <p:cNvSpPr>
            <a:spLocks noGrp="1"/>
          </p:cNvSpPr>
          <p:nvPr>
            <p:ph type="sldNum" sz="quarter" idx="12"/>
          </p:nvPr>
        </p:nvSpPr>
        <p:spPr/>
        <p:txBody>
          <a:bodyPr/>
          <a:lstStyle/>
          <a:p>
            <a:pPr>
              <a:defRPr/>
            </a:pPr>
            <a:fld id="{3B61D9F7-C6DC-4A68-B4F3-26466262775B}" type="slidenum">
              <a:rPr lang="en-GB" altLang="en-US" smtClean="0"/>
              <a:pPr>
                <a:defRPr/>
              </a:pPr>
              <a:t>143</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574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573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57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7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573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573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573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573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573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34" grpId="0" build="p"/>
      <p:bldP spid="115735" grpId="0" animBg="1"/>
      <p:bldP spid="115740"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16541" y="312266"/>
            <a:ext cx="12075459" cy="1143000"/>
          </a:xfrm>
        </p:spPr>
        <p:txBody>
          <a:bodyPr>
            <a:normAutofit fontScale="90000"/>
          </a:bodyPr>
          <a:lstStyle/>
          <a:p>
            <a:pPr>
              <a:defRPr/>
            </a:pPr>
            <a:r>
              <a:rPr lang="en-GB" sz="5300" dirty="0">
                <a:solidFill>
                  <a:schemeClr val="accent1"/>
                </a:solidFill>
                <a:latin typeface="+mn-lt"/>
                <a:ea typeface="+mj-ea"/>
                <a:cs typeface="Arial" charset="0"/>
              </a:rPr>
              <a:t>Modelling with covariates </a:t>
            </a:r>
            <a:br>
              <a:rPr lang="en-GB" sz="5300" dirty="0">
                <a:solidFill>
                  <a:schemeClr val="accent1"/>
                </a:solidFill>
                <a:latin typeface="+mn-lt"/>
                <a:ea typeface="+mj-ea"/>
                <a:cs typeface="Arial" charset="0"/>
              </a:rPr>
            </a:br>
            <a:endParaRPr lang="en-GB" sz="3600" dirty="0">
              <a:solidFill>
                <a:schemeClr val="tx1"/>
              </a:solidFill>
              <a:latin typeface="+mn-lt"/>
              <a:ea typeface="+mj-ea"/>
              <a:cs typeface="Arial" charset="0"/>
            </a:endParaRPr>
          </a:p>
        </p:txBody>
      </p:sp>
      <p:graphicFrame>
        <p:nvGraphicFramePr>
          <p:cNvPr id="13315" name="Object 18"/>
          <p:cNvGraphicFramePr>
            <a:graphicFrameLocks noGrp="1" noChangeAspect="1"/>
          </p:cNvGraphicFramePr>
          <p:nvPr>
            <p:ph sz="half" idx="1"/>
          </p:nvPr>
        </p:nvGraphicFramePr>
        <p:xfrm>
          <a:off x="1235075" y="2963863"/>
          <a:ext cx="3124200" cy="920750"/>
        </p:xfrm>
        <a:graphic>
          <a:graphicData uri="http://schemas.openxmlformats.org/presentationml/2006/ole">
            <mc:AlternateContent xmlns:mc="http://schemas.openxmlformats.org/markup-compatibility/2006">
              <mc:Choice xmlns:v="urn:schemas-microsoft-com:vml" Requires="v">
                <p:oleObj name="Equation" r:id="rId2" imgW="1638000" imgH="482400" progId="Equation.3">
                  <p:embed/>
                </p:oleObj>
              </mc:Choice>
              <mc:Fallback>
                <p:oleObj name="Equation" r:id="rId2" imgW="1638000" imgH="482400" progId="Equation.3">
                  <p:embed/>
                  <p:pic>
                    <p:nvPicPr>
                      <p:cNvPr id="13315" name="Object 18"/>
                      <p:cNvPicPr>
                        <a:picLocks noChangeAspect="1" noChangeArrowheads="1"/>
                      </p:cNvPicPr>
                      <p:nvPr/>
                    </p:nvPicPr>
                    <p:blipFill>
                      <a:blip r:embed="rId3"/>
                      <a:srcRect/>
                      <a:stretch>
                        <a:fillRect/>
                      </a:stretch>
                    </p:blipFill>
                    <p:spPr bwMode="auto">
                      <a:xfrm>
                        <a:off x="1235075" y="2963863"/>
                        <a:ext cx="3124200" cy="920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7780" name="Object 20"/>
          <p:cNvGraphicFramePr>
            <a:graphicFrameLocks noGrp="1" noChangeAspect="1"/>
          </p:cNvGraphicFramePr>
          <p:nvPr>
            <p:ph sz="quarter" idx="2"/>
          </p:nvPr>
        </p:nvGraphicFramePr>
        <p:xfrm>
          <a:off x="3946525" y="5180013"/>
          <a:ext cx="3087688" cy="1020762"/>
        </p:xfrm>
        <a:graphic>
          <a:graphicData uri="http://schemas.openxmlformats.org/presentationml/2006/ole">
            <mc:AlternateContent xmlns:mc="http://schemas.openxmlformats.org/markup-compatibility/2006">
              <mc:Choice xmlns:v="urn:schemas-microsoft-com:vml" Requires="v">
                <p:oleObj name="Equation" r:id="rId4" imgW="1460160" imgH="482400" progId="Equation.3">
                  <p:embed/>
                </p:oleObj>
              </mc:Choice>
              <mc:Fallback>
                <p:oleObj name="Equation" r:id="rId4" imgW="1460160" imgH="482400" progId="Equation.3">
                  <p:embed/>
                  <p:pic>
                    <p:nvPicPr>
                      <p:cNvPr id="117780" name="Object 20"/>
                      <p:cNvPicPr>
                        <a:picLocks noChangeAspect="1" noChangeArrowheads="1"/>
                      </p:cNvPicPr>
                      <p:nvPr/>
                    </p:nvPicPr>
                    <p:blipFill>
                      <a:blip r:embed="rId5"/>
                      <a:srcRect/>
                      <a:stretch>
                        <a:fillRect/>
                      </a:stretch>
                    </p:blipFill>
                    <p:spPr bwMode="auto">
                      <a:xfrm>
                        <a:off x="3946525" y="5180013"/>
                        <a:ext cx="3087688" cy="1020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17782" name="Object 22"/>
          <p:cNvGraphicFramePr>
            <a:graphicFrameLocks noGrp="1" noChangeAspect="1"/>
          </p:cNvGraphicFramePr>
          <p:nvPr>
            <p:ph sz="quarter" idx="3"/>
          </p:nvPr>
        </p:nvGraphicFramePr>
        <p:xfrm>
          <a:off x="3944938" y="3987800"/>
          <a:ext cx="3848100" cy="1144588"/>
        </p:xfrm>
        <a:graphic>
          <a:graphicData uri="http://schemas.openxmlformats.org/presentationml/2006/ole">
            <mc:AlternateContent xmlns:mc="http://schemas.openxmlformats.org/markup-compatibility/2006">
              <mc:Choice xmlns:v="urn:schemas-microsoft-com:vml" Requires="v">
                <p:oleObj name="Equation" r:id="rId6" imgW="1879560" imgH="558720" progId="Equation.3">
                  <p:embed/>
                </p:oleObj>
              </mc:Choice>
              <mc:Fallback>
                <p:oleObj name="Equation" r:id="rId6" imgW="1879560" imgH="558720" progId="Equation.3">
                  <p:embed/>
                  <p:pic>
                    <p:nvPicPr>
                      <p:cNvPr id="117782" name="Object 22"/>
                      <p:cNvPicPr>
                        <a:picLocks noChangeAspect="1" noChangeArrowheads="1"/>
                      </p:cNvPicPr>
                      <p:nvPr/>
                    </p:nvPicPr>
                    <p:blipFill>
                      <a:blip r:embed="rId7"/>
                      <a:srcRect/>
                      <a:stretch>
                        <a:fillRect/>
                      </a:stretch>
                    </p:blipFill>
                    <p:spPr bwMode="auto">
                      <a:xfrm>
                        <a:off x="3944938" y="3987800"/>
                        <a:ext cx="3848100" cy="1144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17764" name="Text Box 4"/>
          <p:cNvSpPr txBox="1">
            <a:spLocks noChangeArrowheads="1"/>
          </p:cNvSpPr>
          <p:nvPr/>
        </p:nvSpPr>
        <p:spPr bwMode="auto">
          <a:xfrm>
            <a:off x="524107" y="1668463"/>
            <a:ext cx="1122927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panose="020B0604020202020204" pitchFamily="34" charset="0"/>
              </a:rPr>
              <a:t>g</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panose="020B0604020202020204" pitchFamily="34" charset="0"/>
              </a:rPr>
              <a:t>(</a:t>
            </a:r>
            <a:r>
              <a:rPr kumimoji="0" lang="en-GB" sz="2400" b="0" i="1" u="none" strike="noStrike" kern="1200" cap="none" spc="0" normalizeH="0" baseline="0" noProof="0" dirty="0" err="1">
                <a:ln>
                  <a:noFill/>
                </a:ln>
                <a:solidFill>
                  <a:prstClr val="black"/>
                </a:solidFill>
                <a:effectLst/>
                <a:uLnTx/>
                <a:uFillTx/>
                <a:latin typeface="Calibri Light" panose="020F0302020204030204"/>
                <a:ea typeface="ＭＳ Ｐゴシック" charset="0"/>
                <a:cs typeface="Arial" panose="020B0604020202020204" pitchFamily="34" charset="0"/>
              </a:rPr>
              <a:t>x,</a:t>
            </a:r>
            <a:r>
              <a:rPr kumimoji="0" lang="en-GB" sz="2400" b="1" i="0" u="none" strike="noStrike" kern="1200" cap="none" spc="0" normalizeH="0" baseline="0" noProof="0" dirty="0" err="1">
                <a:ln>
                  <a:noFill/>
                </a:ln>
                <a:solidFill>
                  <a:prstClr val="black"/>
                </a:solidFill>
                <a:effectLst/>
                <a:uLnTx/>
                <a:uFillTx/>
                <a:latin typeface="Calibri Light" panose="020F0302020204030204"/>
                <a:ea typeface="ＭＳ Ｐゴシック" charset="0"/>
                <a:cs typeface="Arial" panose="020B0604020202020204" pitchFamily="34" charset="0"/>
              </a:rPr>
              <a:t>z</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 </a:t>
            </a:r>
            <a:r>
              <a:rPr kumimoji="0" lang="en-GB" sz="2400" b="0" i="0" u="none" strike="noStrike" kern="1200" cap="none" spc="0" normalizeH="0" baseline="0" noProof="0" dirty="0" err="1">
                <a:ln>
                  <a:noFill/>
                </a:ln>
                <a:solidFill>
                  <a:prstClr val="black"/>
                </a:solidFill>
                <a:effectLst/>
                <a:uLnTx/>
                <a:uFillTx/>
                <a:latin typeface="Calibri Light" panose="020F0302020204030204"/>
                <a:ea typeface="ＭＳ Ｐゴシック" charset="0"/>
                <a:cs typeface="Arial" charset="0"/>
              </a:rPr>
              <a:t>Pr</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[animal at distance </a:t>
            </a:r>
            <a:r>
              <a:rPr kumimoji="0" lang="en-GB" sz="2400" b="0"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Times New Roman" charset="0"/>
              </a:rPr>
              <a:t>x</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and covariates </a:t>
            </a:r>
            <a:r>
              <a:rPr kumimoji="0" lang="en-GB" sz="2400" b="1"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Times New Roman" charset="0"/>
              </a:rPr>
              <a:t>z</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is detected]</a:t>
            </a:r>
            <a:endParaRPr kumimoji="0" lang="en-GB" sz="2400" b="0" i="0" u="none" strike="noStrike" kern="1200" cap="none" spc="0" normalizeH="0" baseline="-25000" noProof="0" dirty="0">
              <a:ln>
                <a:noFill/>
              </a:ln>
              <a:solidFill>
                <a:prstClr val="black"/>
              </a:solidFill>
              <a:effectLst/>
              <a:uLnTx/>
              <a:uFillTx/>
              <a:latin typeface="Calibri Light" panose="020F0302020204030204"/>
              <a:ea typeface="ＭＳ Ｐゴシック" charset="0"/>
              <a:cs typeface="Arial" charset="0"/>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Assume the covariates affect the </a:t>
            </a:r>
            <a:r>
              <a:rPr kumimoji="0" lang="en-GB" sz="2400" b="1"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scale</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of the key function, not its </a:t>
            </a:r>
            <a:r>
              <a:rPr kumimoji="0" lang="en-GB" sz="2400" b="1"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shape</a:t>
            </a:r>
            <a:r>
              <a:rPr kumimoji="0" lang="en-GB" sz="2400" b="0" i="1"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So choose key functions with a scale parameter</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Let</a:t>
            </a:r>
          </a:p>
        </p:txBody>
      </p:sp>
      <p:sp>
        <p:nvSpPr>
          <p:cNvPr id="117768" name="Rectangle 8"/>
          <p:cNvSpPr>
            <a:spLocks noChangeArrowheads="1"/>
          </p:cNvSpPr>
          <p:nvPr/>
        </p:nvSpPr>
        <p:spPr bwMode="auto">
          <a:xfrm>
            <a:off x="1143001" y="43110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7770" name="Rectangle 10"/>
          <p:cNvSpPr>
            <a:spLocks noChangeArrowheads="1"/>
          </p:cNvSpPr>
          <p:nvPr/>
        </p:nvSpPr>
        <p:spPr bwMode="auto">
          <a:xfrm>
            <a:off x="1143001" y="284256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7774" name="Rectangle 14"/>
          <p:cNvSpPr>
            <a:spLocks noChangeArrowheads="1"/>
          </p:cNvSpPr>
          <p:nvPr/>
        </p:nvSpPr>
        <p:spPr bwMode="auto">
          <a:xfrm>
            <a:off x="1143001" y="288225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117784" name="Text Box 24"/>
          <p:cNvSpPr txBox="1">
            <a:spLocks noChangeArrowheads="1"/>
          </p:cNvSpPr>
          <p:nvPr/>
        </p:nvSpPr>
        <p:spPr bwMode="auto">
          <a:xfrm>
            <a:off x="1235366" y="4299415"/>
            <a:ext cx="439896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e.g.	Hazard rate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Half normal</a:t>
            </a:r>
          </a:p>
        </p:txBody>
      </p:sp>
      <p:sp>
        <p:nvSpPr>
          <p:cNvPr id="2" name="TextBox 1"/>
          <p:cNvSpPr txBox="1"/>
          <p:nvPr/>
        </p:nvSpPr>
        <p:spPr>
          <a:xfrm>
            <a:off x="4592397" y="6283877"/>
            <a:ext cx="5832088"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1" i="1"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Arial" panose="020B0604020202020204" pitchFamily="34" charset="0"/>
              </a:rPr>
              <a:t>k</a:t>
            </a: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Arial" panose="020B0604020202020204" pitchFamily="34" charset="0"/>
              </a:rPr>
              <a:t> is used here to denote the “key” function</a:t>
            </a:r>
          </a:p>
        </p:txBody>
      </p:sp>
      <p:sp>
        <p:nvSpPr>
          <p:cNvPr id="4" name="Arc 3"/>
          <p:cNvSpPr/>
          <p:nvPr/>
        </p:nvSpPr>
        <p:spPr>
          <a:xfrm rot="11297369">
            <a:off x="3711556" y="5919620"/>
            <a:ext cx="943493" cy="627534"/>
          </a:xfrm>
          <a:prstGeom prst="arc">
            <a:avLst>
              <a:gd name="adj1" fmla="val 12092540"/>
              <a:gd name="adj2" fmla="val 3196142"/>
            </a:avLst>
          </a:prstGeom>
          <a:ln w="57150">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3" name="Slide Number Placeholder 2">
            <a:extLst>
              <a:ext uri="{FF2B5EF4-FFF2-40B4-BE49-F238E27FC236}">
                <a16:creationId xmlns:a16="http://schemas.microsoft.com/office/drawing/2014/main" id="{7A555904-BB3A-45F3-9F55-97A442B1BE72}"/>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DEF8F6F-66B0-42DD-988B-7B015BDB9A45}"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144</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S PGothic" panose="020B0600070205080204" pitchFamily="34"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7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778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778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84" grpId="0"/>
      <p:bldP spid="2" grpId="0"/>
      <p:bldP spid="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282575" y="278606"/>
            <a:ext cx="8420100" cy="876300"/>
          </a:xfrm>
        </p:spPr>
        <p:txBody>
          <a:bodyPr/>
          <a:lstStyle/>
          <a:p>
            <a:pPr eaLnBrk="1" hangingPunct="1">
              <a:defRPr/>
            </a:pPr>
            <a:r>
              <a:rPr lang="en-GB" dirty="0">
                <a:latin typeface="+mn-lt"/>
                <a:ea typeface="+mj-ea"/>
                <a:cs typeface="Arial" charset="0"/>
              </a:rPr>
              <a:t>Modelling with covariates</a:t>
            </a:r>
          </a:p>
        </p:txBody>
      </p:sp>
      <p:sp>
        <p:nvSpPr>
          <p:cNvPr id="118798" name="Text Box 14"/>
          <p:cNvSpPr txBox="1">
            <a:spLocks noChangeArrowheads="1"/>
          </p:cNvSpPr>
          <p:nvPr/>
        </p:nvSpPr>
        <p:spPr bwMode="auto">
          <a:xfrm>
            <a:off x="241629" y="1214438"/>
            <a:ext cx="603885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Example: Dolphin tuna vessel data</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Model: half-normal, with no adjustments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Covariate: cluster size as factor (3 levels), </a:t>
            </a:r>
            <a:r>
              <a:rPr kumimoji="0" lang="en-GB"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charset="0"/>
              </a:rPr>
              <a:t>s</a:t>
            </a:r>
          </a:p>
        </p:txBody>
      </p:sp>
      <p:pic>
        <p:nvPicPr>
          <p:cNvPr id="5" name="Picture 4"/>
          <p:cNvPicPr>
            <a:picLocks noChangeAspect="1"/>
          </p:cNvPicPr>
          <p:nvPr/>
        </p:nvPicPr>
        <p:blipFill>
          <a:blip r:embed="rId2"/>
          <a:stretch>
            <a:fillRect/>
          </a:stretch>
        </p:blipFill>
        <p:spPr>
          <a:xfrm>
            <a:off x="5745781" y="887174"/>
            <a:ext cx="5895238" cy="5219048"/>
          </a:xfrm>
          <a:prstGeom prst="rect">
            <a:avLst/>
          </a:prstGeom>
        </p:spPr>
      </p:pic>
      <p:sp>
        <p:nvSpPr>
          <p:cNvPr id="6" name="TextBox 5"/>
          <p:cNvSpPr txBox="1"/>
          <p:nvPr/>
        </p:nvSpPr>
        <p:spPr>
          <a:xfrm>
            <a:off x="10053998" y="2843630"/>
            <a:ext cx="74892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0-99</a:t>
            </a:r>
          </a:p>
        </p:txBody>
      </p:sp>
      <p:sp>
        <p:nvSpPr>
          <p:cNvPr id="19" name="TextBox 18"/>
          <p:cNvSpPr txBox="1"/>
          <p:nvPr/>
        </p:nvSpPr>
        <p:spPr>
          <a:xfrm>
            <a:off x="9087674" y="1749832"/>
            <a:ext cx="1819729"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≥500 animals</a:t>
            </a:r>
          </a:p>
        </p:txBody>
      </p:sp>
      <p:sp>
        <p:nvSpPr>
          <p:cNvPr id="20" name="TextBox 19"/>
          <p:cNvSpPr txBox="1"/>
          <p:nvPr/>
        </p:nvSpPr>
        <p:spPr>
          <a:xfrm>
            <a:off x="9448704" y="2277016"/>
            <a:ext cx="121058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100-499</a:t>
            </a:r>
          </a:p>
        </p:txBody>
      </p:sp>
      <p:cxnSp>
        <p:nvCxnSpPr>
          <p:cNvPr id="8" name="Straight Arrow Connector 7"/>
          <p:cNvCxnSpPr/>
          <p:nvPr/>
        </p:nvCxnSpPr>
        <p:spPr>
          <a:xfrm flipH="1">
            <a:off x="8299126" y="1958054"/>
            <a:ext cx="788548" cy="4598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8830626" y="2499400"/>
            <a:ext cx="631275" cy="3874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9300755" y="3109241"/>
            <a:ext cx="753243" cy="5838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p:cNvSpPr txBox="1"/>
              <p:nvPr/>
            </p:nvSpPr>
            <p:spPr>
              <a:xfrm>
                <a:off x="282575" y="2843630"/>
                <a:ext cx="3400483" cy="166834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𝑔</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𝑠</m:t>
                          </m:r>
                        </m:e>
                      </m:d>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𝑒𝑥𝑝</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sSup>
                                <m:sSup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e>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p>
                              </m:sSup>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Sup>
                                <m:sSup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p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𝑠</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e>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p>
                              </m:sSup>
                            </m:den>
                          </m:f>
                        </m:e>
                      </m:d>
                    </m:oMath>
                  </m:oMathPara>
                </a14:m>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𝑠</m:t>
                          </m:r>
                        </m:e>
                      </m:d>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𝑒𝑥𝑝</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𝛽</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0</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𝛽</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1</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𝑠</m:t>
                          </m:r>
                        </m:e>
                      </m:d>
                    </m:oMath>
                  </m:oMathPara>
                </a14:m>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82575" y="2843630"/>
                <a:ext cx="3400483" cy="1668342"/>
              </a:xfrm>
              <a:prstGeom prst="rect">
                <a:avLst/>
              </a:prstGeom>
              <a:blipFill>
                <a:blip r:embed="rId3"/>
                <a:stretch>
                  <a:fillRect b="-4380"/>
                </a:stretch>
              </a:blipFill>
            </p:spPr>
            <p:txBody>
              <a:bodyPr/>
              <a:lstStyle/>
              <a:p>
                <a:r>
                  <a:rPr lang="en-GB">
                    <a:noFill/>
                  </a:rPr>
                  <a:t> </a:t>
                </a:r>
              </a:p>
            </p:txBody>
          </p:sp>
        </mc:Fallback>
      </mc:AlternateContent>
      <p:sp>
        <p:nvSpPr>
          <p:cNvPr id="3" name="Slide Number Placeholder 2">
            <a:extLst>
              <a:ext uri="{FF2B5EF4-FFF2-40B4-BE49-F238E27FC236}">
                <a16:creationId xmlns:a16="http://schemas.microsoft.com/office/drawing/2014/main" id="{5959A143-F9E2-4721-9224-842D33EDC61E}"/>
              </a:ext>
            </a:extLst>
          </p:cNvPr>
          <p:cNvSpPr>
            <a:spLocks noGrp="1"/>
          </p:cNvSpPr>
          <p:nvPr>
            <p:ph type="sldNum" sz="quarter" idx="12"/>
          </p:nvPr>
        </p:nvSpPr>
        <p:spPr/>
        <p:txBody>
          <a:bodyPr/>
          <a:lstStyle/>
          <a:p>
            <a:pPr>
              <a:defRPr/>
            </a:pPr>
            <a:fld id="{B59E928D-B85A-4D0A-9391-33FBD2C5AC9A}" type="slidenum">
              <a:rPr lang="en-GB" altLang="en-US" smtClean="0"/>
              <a:pPr>
                <a:defRPr/>
              </a:pPr>
              <a:t>145</a:t>
            </a:fld>
            <a:endParaRPr lang="en-GB" altLang="en-US"/>
          </a:p>
        </p:txBody>
      </p:sp>
    </p:spTree>
    <p:extLst>
      <p:ext uri="{BB962C8B-B14F-4D97-AF65-F5344CB8AC3E}">
        <p14:creationId xmlns:p14="http://schemas.microsoft.com/office/powerpoint/2010/main" val="230429709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322729" y="609600"/>
            <a:ext cx="11339184" cy="1143000"/>
          </a:xfrm>
        </p:spPr>
        <p:txBody>
          <a:bodyPr>
            <a:normAutofit fontScale="90000"/>
          </a:bodyPr>
          <a:lstStyle/>
          <a:p>
            <a:pPr eaLnBrk="1" hangingPunct="1">
              <a:defRPr/>
            </a:pPr>
            <a:r>
              <a:rPr lang="en-GB" dirty="0">
                <a:latin typeface="+mn-lt"/>
                <a:ea typeface="+mj-ea"/>
                <a:cs typeface="Arial" charset="0"/>
              </a:rPr>
              <a:t>Estimating abundance without covariates using Horvitz-Thompson estimator</a:t>
            </a:r>
          </a:p>
        </p:txBody>
      </p:sp>
      <mc:AlternateContent xmlns:mc="http://schemas.openxmlformats.org/markup-compatibility/2006" xmlns:a14="http://schemas.microsoft.com/office/drawing/2010/main">
        <mc:Choice Requires="a14">
          <p:sp>
            <p:nvSpPr>
              <p:cNvPr id="121863" name="Text Box 7"/>
              <p:cNvSpPr txBox="1">
                <a:spLocks noChangeArrowheads="1"/>
              </p:cNvSpPr>
              <p:nvPr/>
            </p:nvSpPr>
            <p:spPr bwMode="auto">
              <a:xfrm>
                <a:off x="1068036" y="3540125"/>
                <a:ext cx="8585415" cy="72372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ＭＳ Ｐゴシック" pitchFamily="96" charset="-128"/>
                  </a:defRPr>
                </a:lvl1pPr>
                <a:lvl2pPr marL="742950" indent="-285750" eaLnBrk="0" hangingPunct="0">
                  <a:defRPr sz="2400">
                    <a:solidFill>
                      <a:schemeClr val="tx1"/>
                    </a:solidFill>
                    <a:latin typeface="Times New Roman" pitchFamily="18" charset="0"/>
                    <a:ea typeface="ＭＳ Ｐゴシック" pitchFamily="96" charset="-128"/>
                  </a:defRPr>
                </a:lvl2pPr>
                <a:lvl3pPr marL="1143000" indent="-228600" eaLnBrk="0" hangingPunct="0">
                  <a:defRPr sz="2400">
                    <a:solidFill>
                      <a:schemeClr val="tx1"/>
                    </a:solidFill>
                    <a:latin typeface="Times New Roman" pitchFamily="18" charset="0"/>
                    <a:ea typeface="ＭＳ Ｐゴシック" pitchFamily="96" charset="-128"/>
                  </a:defRPr>
                </a:lvl3pPr>
                <a:lvl4pPr marL="1600200" indent="-228600" eaLnBrk="0" hangingPunct="0">
                  <a:defRPr sz="2400">
                    <a:solidFill>
                      <a:schemeClr val="tx1"/>
                    </a:solidFill>
                    <a:latin typeface="Times New Roman" pitchFamily="18" charset="0"/>
                    <a:ea typeface="ＭＳ Ｐゴシック" pitchFamily="96" charset="-128"/>
                  </a:defRPr>
                </a:lvl4pPr>
                <a:lvl5pPr marL="2057400" indent="-228600" eaLnBrk="0" hangingPunct="0">
                  <a:defRPr sz="2400">
                    <a:solidFill>
                      <a:schemeClr val="tx1"/>
                    </a:solidFill>
                    <a:latin typeface="Times New Roman" pitchFamily="18" charset="0"/>
                    <a:ea typeface="ＭＳ Ｐゴシック" pitchFamily="96"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96"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Recall that </a:t>
                </a:r>
                <a:r>
                  <a:rPr kumimoji="0" lang="en-GB"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f(x)</a:t>
                </a:r>
                <a:r>
                  <a:rPr kumimoji="0" lang="en-GB" sz="2400" b="0" i="1"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Arial" panose="020B0604020202020204" pitchFamily="34" charset="0"/>
                  </a:rPr>
                  <a:t> </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 pdf of observed </a:t>
                </a:r>
                <a:r>
                  <a:rPr kumimoji="0" lang="en-GB"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mn-cs"/>
                  </a:rPr>
                  <a:t>s </a:t>
                </a:r>
                <a14:m>
                  <m:oMath xmlns:m="http://schemas.openxmlformats.org/officeDocument/2006/math">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f>
                      <m:fPr>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fPr>
                      <m:num>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𝑔</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𝑥</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num>
                      <m:den>
                        <m:nary>
                          <m:naryPr>
                            <m:limLoc m:val="undOvr"/>
                            <m:subHide m:val="on"/>
                            <m:supHide m:val="on"/>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naryPr>
                          <m:sub/>
                          <m:sup/>
                          <m:e>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𝑔</m:t>
                            </m:r>
                            <m:d>
                              <m:dPr>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𝑥</m:t>
                                </m:r>
                              </m:e>
                            </m:d>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𝑑𝑥</m:t>
                            </m:r>
                          </m:e>
                        </m:nary>
                      </m:den>
                    </m:f>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f>
                      <m:fPr>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fPr>
                      <m:num>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𝑔</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𝑥</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num>
                      <m:den>
                        <m:r>
                          <a:rPr kumimoji="0" lang="ja-JP" altLang="en-GB"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𝜇</m:t>
                        </m:r>
                      </m:den>
                    </m:f>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f>
                      <m:fPr>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fPr>
                      <m:num>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𝑔</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𝑥</m:t>
                        </m:r>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num>
                      <m:den>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𝑤</m:t>
                        </m:r>
                        <m:sSub>
                          <m:sSubPr>
                            <m:ctrlP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𝑃</m:t>
                            </m:r>
                          </m:e>
                          <m:sub>
                            <m:r>
                              <a:rPr kumimoji="0" lang="en-GB"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𝑎</m:t>
                            </m:r>
                          </m:sub>
                        </m:sSub>
                      </m:den>
                    </m:f>
                  </m:oMath>
                </a14:m>
                <a:endParaRPr kumimoji="0" lang="el-GR" sz="2400" b="0" i="0" u="none" strike="noStrike" kern="1200" cap="none" spc="0" normalizeH="0" baseline="0" noProof="0" dirty="0">
                  <a:ln>
                    <a:noFill/>
                  </a:ln>
                  <a:solidFill>
                    <a:prstClr val="black"/>
                  </a:solidFill>
                  <a:effectLst/>
                  <a:uLnTx/>
                  <a:uFillTx/>
                  <a:latin typeface="Calibri Light" panose="020F0302020204030204"/>
                  <a:ea typeface="ＭＳ Ｐゴシック" pitchFamily="96" charset="-128"/>
                  <a:cs typeface="Times New Roman" pitchFamily="18" charset="0"/>
                </a:endParaRPr>
              </a:p>
            </p:txBody>
          </p:sp>
        </mc:Choice>
        <mc:Fallback xmlns="">
          <p:sp>
            <p:nvSpPr>
              <p:cNvPr id="121863" name="Text Box 7"/>
              <p:cNvSpPr txBox="1">
                <a:spLocks noRot="1" noChangeAspect="1" noMove="1" noResize="1" noEditPoints="1" noAdjustHandles="1" noChangeArrowheads="1" noChangeShapeType="1" noTextEdit="1"/>
              </p:cNvSpPr>
              <p:nvPr/>
            </p:nvSpPr>
            <p:spPr bwMode="auto">
              <a:xfrm>
                <a:off x="1068036" y="3540125"/>
                <a:ext cx="8585415" cy="723724"/>
              </a:xfrm>
              <a:prstGeom prst="rect">
                <a:avLst/>
              </a:prstGeom>
              <a:blipFill>
                <a:blip r:embed="rId3"/>
                <a:stretch>
                  <a:fillRect l="-106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GB">
                    <a:noFill/>
                  </a:rPr>
                  <a:t> </a:t>
                </a:r>
              </a:p>
            </p:txBody>
          </p:sp>
        </mc:Fallback>
      </mc:AlternateContent>
      <p:sp>
        <p:nvSpPr>
          <p:cNvPr id="121865" name="Text Box 9"/>
          <p:cNvSpPr txBox="1">
            <a:spLocks noChangeArrowheads="1"/>
          </p:cNvSpPr>
          <p:nvPr/>
        </p:nvSpPr>
        <p:spPr bwMode="auto">
          <a:xfrm>
            <a:off x="1068037" y="4565650"/>
            <a:ext cx="92516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eaLnBrk="0" hangingPunct="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eaLnBrk="0" hangingPunct="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eaLnBrk="0" hangingPunct="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Because </a:t>
            </a:r>
            <a:r>
              <a:rPr kumimoji="0" lang="en-GB" altLang="en-US"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g</a:t>
            </a:r>
            <a:r>
              <a:rPr kumimoji="0" lang="en-GB" alt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(0)=1 </a:t>
            </a:r>
            <a: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by assumption, then </a:t>
            </a:r>
            <a:r>
              <a:rPr kumimoji="0" lang="en-GB" altLang="en-US"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f</a:t>
            </a:r>
            <a:r>
              <a:rPr kumimoji="0" lang="en-GB" alt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(0) = g(0)/µ = 1/</a:t>
            </a:r>
            <a:r>
              <a:rPr kumimoji="0" lang="el-GR" alt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μ</a:t>
            </a:r>
            <a:r>
              <a:rPr kumimoji="0" lang="en-GB" alt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 = 1/ </a:t>
            </a:r>
            <a:r>
              <a:rPr kumimoji="0" lang="en-GB" altLang="en-US" sz="2400" b="0" i="1"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wP</a:t>
            </a:r>
            <a:r>
              <a:rPr kumimoji="0" lang="en-GB" altLang="en-US" sz="2400" b="0" i="1" u="none" strike="noStrike" kern="1200" cap="none" spc="0" normalizeH="0" baseline="-25000" noProof="0" dirty="0" err="1">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a</a:t>
            </a:r>
            <a:endParaRPr kumimoji="0" lang="el-GR" altLang="en-US" sz="2400" b="0" i="1" u="none" strike="noStrike" kern="1200" cap="none" spc="0" normalizeH="0" baseline="-2500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1867" name="Text Box 11"/>
              <p:cNvSpPr txBox="1">
                <a:spLocks noChangeArrowheads="1"/>
              </p:cNvSpPr>
              <p:nvPr/>
            </p:nvSpPr>
            <p:spPr bwMode="auto">
              <a:xfrm>
                <a:off x="1068036" y="5261530"/>
                <a:ext cx="8531223" cy="7596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So       </a:t>
                </a:r>
                <a14:m>
                  <m:oMath xmlns:m="http://schemas.openxmlformats.org/officeDocument/2006/math">
                    <m:acc>
                      <m:accPr>
                        <m:chr m:val="̂"/>
                        <m:ctrlP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𝑁</m:t>
                        </m:r>
                      </m:e>
                    </m:acc>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 </m:t>
                    </m:r>
                    <m:f>
                      <m:fPr>
                        <m:ctrlP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𝑛𝐴</m:t>
                        </m:r>
                      </m:num>
                      <m:den>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2</m:t>
                        </m:r>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𝑤𝐿</m:t>
                        </m:r>
                        <m:sSub>
                          <m:sSubPr>
                            <m:ctrlP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sSubPr>
                          <m:e>
                            <m:acc>
                              <m:accPr>
                                <m:chr m:val="̂"/>
                                <m:ctrlP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𝑃</m:t>
                                </m:r>
                              </m:e>
                            </m:acc>
                          </m:e>
                          <m:sub>
                            <m:r>
                              <a:rPr kumimoji="0" lang="en-GB" sz="28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𝑎</m:t>
                            </m:r>
                          </m:sub>
                        </m:sSub>
                      </m:den>
                    </m:f>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m:t>
                    </m:r>
                    <m:f>
                      <m:fPr>
                        <m:ctrlP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𝑛𝐴</m:t>
                        </m:r>
                      </m:num>
                      <m:den>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2</m:t>
                        </m:r>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𝐿</m:t>
                        </m:r>
                      </m:den>
                    </m:f>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m:t>
                    </m:r>
                    <m:acc>
                      <m:accPr>
                        <m:chr m:val="̂"/>
                        <m:ctrlP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𝑓</m:t>
                        </m:r>
                      </m:e>
                    </m:acc>
                    <m:d>
                      <m:dPr>
                        <m:ctrlP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ctrlPr>
                      </m:dPr>
                      <m:e>
                        <m:r>
                          <a:rPr kumimoji="0" lang="en-GB" sz="2800" b="0" i="1" u="none" strike="noStrike" kern="1200" cap="none" spc="0" normalizeH="0" baseline="0" noProof="0">
                            <a:ln>
                              <a:noFill/>
                            </a:ln>
                            <a:solidFill>
                              <a:prstClr val="black"/>
                            </a:solidFill>
                            <a:effectLst/>
                            <a:uLnTx/>
                            <a:uFillTx/>
                            <a:latin typeface="Cambria Math" panose="02040503050406030204" pitchFamily="18" charset="0"/>
                            <a:ea typeface="ＭＳ Ｐゴシック" charset="0"/>
                            <a:cs typeface="Arial" charset="0"/>
                          </a:rPr>
                          <m:t>0</m:t>
                        </m:r>
                      </m:e>
                    </m:d>
                  </m:oMath>
                </a14:m>
                <a:endParaRPr kumimoji="0" lang="en-GB" sz="28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p:txBody>
          </p:sp>
        </mc:Choice>
        <mc:Fallback xmlns="">
          <p:sp>
            <p:nvSpPr>
              <p:cNvPr id="121867" name="Text Box 11"/>
              <p:cNvSpPr txBox="1">
                <a:spLocks noRot="1" noChangeAspect="1" noMove="1" noResize="1" noEditPoints="1" noAdjustHandles="1" noChangeArrowheads="1" noChangeShapeType="1" noTextEdit="1"/>
              </p:cNvSpPr>
              <p:nvPr/>
            </p:nvSpPr>
            <p:spPr bwMode="auto">
              <a:xfrm>
                <a:off x="1068036" y="5261530"/>
                <a:ext cx="8531223" cy="759632"/>
              </a:xfrm>
              <a:prstGeom prst="rect">
                <a:avLst/>
              </a:prstGeom>
              <a:blipFill>
                <a:blip r:embed="rId4"/>
                <a:stretch>
                  <a:fillRect l="-107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773571" y="1885855"/>
                <a:ext cx="9174343" cy="144430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𝑁</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𝑃𝑟</m:t>
                              </m:r>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𝑎𝑛𝑖𝑚𝑎𝑙</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𝑖𝑛𝑐𝑙𝑢𝑑𝑒𝑑</m:t>
                                  </m:r>
                                </m:e>
                              </m:d>
                            </m:den>
                          </m:f>
                        </m:e>
                      </m:nary>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𝑤𝐿</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𝐴</m:t>
                                      </m:r>
                                    </m:den>
                                  </m:f>
                                </m:e>
                              </m:d>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𝑛𝐴</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𝑤𝐿</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den>
                          </m:f>
                        </m:e>
                      </m:nary>
                    </m:oMath>
                  </m:oMathPara>
                </a14:m>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773571" y="1885855"/>
                <a:ext cx="9174343" cy="1444306"/>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9653451" y="3315772"/>
                <a:ext cx="2249590" cy="1015663"/>
              </a:xfrm>
              <a:prstGeom prst="rect">
                <a:avLst/>
              </a:prstGeom>
              <a:noFill/>
              <a:ln>
                <a:solidFill>
                  <a:schemeClr val="tx1"/>
                </a:solidFill>
              </a:ln>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Cambria" panose="02040503050406030204" pitchFamily="18" charset="0"/>
                    <a:cs typeface="+mn-cs"/>
                  </a:rPr>
                  <a:t>Remember: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’s are the distances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and </a:t>
                </a:r>
                <a14:m>
                  <m:oMath xmlns:m="http://schemas.openxmlformats.org/officeDocument/2006/math">
                    <m:sSub>
                      <m:sSubPr>
                        <m:ctrlP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sub>
                        <m: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type m:val="skw"/>
                        <m:ctrlP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𝜇</m:t>
                        </m:r>
                      </m:num>
                      <m:den>
                        <m:r>
                          <a:rPr kumimoji="0" lang="en-GB"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m:t>
                        </m:r>
                      </m:den>
                    </m:f>
                  </m:oMath>
                </a14:m>
                <a:endParaRPr kumimoji="0" lang="en-GB" sz="20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9653451" y="3315772"/>
                <a:ext cx="2249590" cy="1015663"/>
              </a:xfrm>
              <a:prstGeom prst="rect">
                <a:avLst/>
              </a:prstGeom>
              <a:blipFill>
                <a:blip r:embed="rId6"/>
                <a:stretch>
                  <a:fillRect l="-2695" t="-2959" r="-1617" b="-66864"/>
                </a:stretch>
              </a:blipFill>
              <a:ln>
                <a:solidFill>
                  <a:schemeClr val="tx1"/>
                </a:solidFill>
              </a:ln>
            </p:spPr>
            <p:txBody>
              <a:bodyPr/>
              <a:lstStyle/>
              <a:p>
                <a:r>
                  <a:rPr lang="en-GB">
                    <a:noFill/>
                  </a:rPr>
                  <a:t> </a:t>
                </a:r>
              </a:p>
            </p:txBody>
          </p:sp>
        </mc:Fallback>
      </mc:AlternateContent>
      <p:sp>
        <p:nvSpPr>
          <p:cNvPr id="3" name="Slide Number Placeholder 2">
            <a:extLst>
              <a:ext uri="{FF2B5EF4-FFF2-40B4-BE49-F238E27FC236}">
                <a16:creationId xmlns:a16="http://schemas.microsoft.com/office/drawing/2014/main" id="{8F27C8DF-5770-44CD-A765-E728C797AAEC}"/>
              </a:ext>
            </a:extLst>
          </p:cNvPr>
          <p:cNvSpPr>
            <a:spLocks noGrp="1"/>
          </p:cNvSpPr>
          <p:nvPr>
            <p:ph type="sldNum" sz="quarter" idx="12"/>
          </p:nvPr>
        </p:nvSpPr>
        <p:spPr/>
        <p:txBody>
          <a:bodyPr/>
          <a:lstStyle/>
          <a:p>
            <a:pPr>
              <a:defRPr/>
            </a:pPr>
            <a:fld id="{3B61D9F7-C6DC-4A68-B4F3-26466262775B}" type="slidenum">
              <a:rPr lang="en-GB" altLang="en-US" smtClean="0"/>
              <a:pPr>
                <a:defRPr/>
              </a:pPr>
              <a:t>146</a:t>
            </a:fld>
            <a:endParaRPr lang="en-GB" altLang="en-US"/>
          </a:p>
        </p:txBody>
      </p:sp>
    </p:spTree>
    <p:extLst>
      <p:ext uri="{BB962C8B-B14F-4D97-AF65-F5344CB8AC3E}">
        <p14:creationId xmlns:p14="http://schemas.microsoft.com/office/powerpoint/2010/main" val="125549317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310402" y="242887"/>
            <a:ext cx="9163050" cy="1143000"/>
          </a:xfrm>
        </p:spPr>
        <p:txBody>
          <a:bodyPr>
            <a:normAutofit fontScale="90000"/>
          </a:bodyPr>
          <a:lstStyle/>
          <a:p>
            <a:pPr eaLnBrk="1" hangingPunct="1">
              <a:defRPr/>
            </a:pPr>
            <a:r>
              <a:rPr lang="en-GB" dirty="0">
                <a:latin typeface="+mn-lt"/>
                <a:ea typeface="+mj-ea"/>
                <a:cs typeface="Arial" charset="0"/>
              </a:rPr>
              <a:t>Estimating abundance with covariates</a:t>
            </a:r>
          </a:p>
        </p:txBody>
      </p:sp>
      <mc:AlternateContent xmlns:mc="http://schemas.openxmlformats.org/markup-compatibility/2006" xmlns:a14="http://schemas.microsoft.com/office/drawing/2010/main">
        <mc:Choice Requires="a14">
          <p:sp>
            <p:nvSpPr>
              <p:cNvPr id="124936" name="Text Box 8"/>
              <p:cNvSpPr txBox="1">
                <a:spLocks noChangeArrowheads="1"/>
              </p:cNvSpPr>
              <p:nvPr/>
            </p:nvSpPr>
            <p:spPr bwMode="auto">
              <a:xfrm>
                <a:off x="976798" y="4002981"/>
                <a:ext cx="10579097" cy="5775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Because </a:t>
                </a:r>
                <a:r>
                  <a:rPr kumimoji="0" lang="en-GB"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g</a:t>
                </a:r>
                <a:r>
                  <a:rPr kumimoji="0" lang="en-GB"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(0,</a:t>
                </a:r>
                <a:r>
                  <a:rPr kumimoji="0" lang="en-GB"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z</a:t>
                </a:r>
                <a:r>
                  <a:rPr kumimoji="0" lang="en-GB"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)=1 </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by assumption, then </a:t>
                </a:r>
                <a14:m>
                  <m:oMath xmlns:m="http://schemas.openxmlformats.org/officeDocument/2006/math">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𝑓</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0</m:t>
                        </m:r>
                      </m:e>
                      <m:e>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𝒛</m:t>
                        </m:r>
                      </m:e>
                    </m:d>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f>
                      <m:fPr>
                        <m:type m:val="skw"/>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𝑔</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(0,</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𝜇</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m:t>
                        </m:r>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 </m:t>
                    </m:r>
                    <m:f>
                      <m:fPr>
                        <m:type m:val="skw"/>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1</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𝜇</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ctrlPr>
                          </m:dPr>
                          <m:e>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Arial" charset="0"/>
                              </a:rPr>
                              <m:t>𝒛</m:t>
                            </m:r>
                          </m:e>
                        </m:d>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 </m:t>
                    </m:r>
                    <m:f>
                      <m:fPr>
                        <m:type m:val="skw"/>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1</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𝑤</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𝑃</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𝑎</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den>
                    </m:f>
                  </m:oMath>
                </a14:m>
                <a:endPar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p:txBody>
          </p:sp>
        </mc:Choice>
        <mc:Fallback xmlns="">
          <p:sp>
            <p:nvSpPr>
              <p:cNvPr id="124936" name="Text Box 8"/>
              <p:cNvSpPr txBox="1">
                <a:spLocks noRot="1" noChangeAspect="1" noMove="1" noResize="1" noEditPoints="1" noAdjustHandles="1" noChangeArrowheads="1" noChangeShapeType="1" noTextEdit="1"/>
              </p:cNvSpPr>
              <p:nvPr/>
            </p:nvSpPr>
            <p:spPr bwMode="auto">
              <a:xfrm>
                <a:off x="976798" y="4002981"/>
                <a:ext cx="10579097" cy="577530"/>
              </a:xfrm>
              <a:prstGeom prst="rect">
                <a:avLst/>
              </a:prstGeom>
              <a:blipFill>
                <a:blip r:embed="rId2"/>
                <a:stretch>
                  <a:fillRect l="-864" b="-1489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4938" name="Text Box 10"/>
              <p:cNvSpPr txBox="1">
                <a:spLocks noChangeArrowheads="1"/>
              </p:cNvSpPr>
              <p:nvPr/>
            </p:nvSpPr>
            <p:spPr bwMode="auto">
              <a:xfrm>
                <a:off x="976798" y="4627867"/>
                <a:ext cx="6377298" cy="257788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So </a:t>
                </a:r>
              </a:p>
              <a:p>
                <a:pPr marL="0" marR="0" lvl="0" indent="0" algn="l" defTabSz="914400" rtl="0" eaLnBrk="1" fontAlgn="base" latinLnBrk="0" hangingPunct="1">
                  <a:lnSpc>
                    <a:spcPct val="100000"/>
                  </a:lnSpc>
                  <a:spcBef>
                    <a:spcPct val="50000"/>
                  </a:spcBef>
                  <a:spcAft>
                    <a:spcPct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𝑁</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 </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𝐴</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𝑤𝐿</m:t>
                          </m:r>
                        </m:den>
                      </m:f>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1</m:t>
                              </m:r>
                            </m:num>
                            <m:den>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𝑎</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(0|</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sSubPr>
                                <m:e>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𝒛</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𝑖</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 </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𝐴</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𝐿</m:t>
                              </m:r>
                            </m:den>
                          </m:f>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𝑛</m:t>
                              </m:r>
                            </m:sup>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𝑓</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(0|</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ctrlPr>
                                </m:sSubPr>
                                <m:e>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𝒛</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𝑖</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ＭＳ Ｐゴシック" charset="0"/>
                                  <a:cs typeface="Arial" charset="0"/>
                                </a:rPr>
                                <m:t>)</m:t>
                              </m:r>
                            </m:e>
                          </m:nary>
                        </m:e>
                      </m:nary>
                    </m:oMath>
                  </m:oMathPara>
                </a14:m>
                <a:endPar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p:txBody>
          </p:sp>
        </mc:Choice>
        <mc:Fallback xmlns="">
          <p:sp>
            <p:nvSpPr>
              <p:cNvPr id="124938" name="Text Box 10"/>
              <p:cNvSpPr txBox="1">
                <a:spLocks noRot="1" noChangeAspect="1" noMove="1" noResize="1" noEditPoints="1" noAdjustHandles="1" noChangeArrowheads="1" noChangeShapeType="1" noTextEdit="1"/>
              </p:cNvSpPr>
              <p:nvPr/>
            </p:nvSpPr>
            <p:spPr bwMode="auto">
              <a:xfrm>
                <a:off x="976798" y="4627867"/>
                <a:ext cx="6377298" cy="2577885"/>
              </a:xfrm>
              <a:prstGeom prst="rect">
                <a:avLst/>
              </a:prstGeom>
              <a:blipFill>
                <a:blip r:embed="rId3"/>
                <a:stretch>
                  <a:fillRect l="-1434" t="-189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GB">
                    <a:noFill/>
                  </a:rPr>
                  <a:t> </a:t>
                </a:r>
              </a:p>
            </p:txBody>
          </p:sp>
        </mc:Fallback>
      </mc:AlternateContent>
      <p:sp>
        <p:nvSpPr>
          <p:cNvPr id="124941" name="Text Box 13"/>
          <p:cNvSpPr txBox="1">
            <a:spLocks noChangeArrowheads="1"/>
          </p:cNvSpPr>
          <p:nvPr/>
        </p:nvSpPr>
        <p:spPr bwMode="auto">
          <a:xfrm>
            <a:off x="7758457" y="5562567"/>
            <a:ext cx="4115491" cy="46672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Arial" charset="0"/>
              </a:rPr>
              <a:t>Note similarity to CDS estimator</a:t>
            </a:r>
          </a:p>
        </p:txBody>
      </p:sp>
      <p:sp>
        <p:nvSpPr>
          <p:cNvPr id="124942" name="Freeform 14"/>
          <p:cNvSpPr>
            <a:spLocks/>
          </p:cNvSpPr>
          <p:nvPr/>
        </p:nvSpPr>
        <p:spPr bwMode="auto">
          <a:xfrm>
            <a:off x="6800039" y="5472654"/>
            <a:ext cx="958418" cy="362762"/>
          </a:xfrm>
          <a:custGeom>
            <a:avLst/>
            <a:gdLst>
              <a:gd name="T0" fmla="*/ 0 w 413"/>
              <a:gd name="T1" fmla="*/ 8206 h 390"/>
              <a:gd name="T2" fmla="*/ 765471 w 413"/>
              <a:gd name="T3" fmla="*/ 87532 h 390"/>
              <a:gd name="T4" fmla="*/ 966787 w 413"/>
              <a:gd name="T5" fmla="*/ 533400 h 390"/>
              <a:gd name="T6" fmla="*/ 0 60000 65536"/>
              <a:gd name="T7" fmla="*/ 0 60000 65536"/>
              <a:gd name="T8" fmla="*/ 0 60000 65536"/>
            </a:gdLst>
            <a:ahLst/>
            <a:cxnLst>
              <a:cxn ang="T6">
                <a:pos x="T0" y="T1"/>
              </a:cxn>
              <a:cxn ang="T7">
                <a:pos x="T2" y="T3"/>
              </a:cxn>
              <a:cxn ang="T8">
                <a:pos x="T4" y="T5"/>
              </a:cxn>
            </a:cxnLst>
            <a:rect l="0" t="0" r="r" b="b"/>
            <a:pathLst>
              <a:path w="413" h="390">
                <a:moveTo>
                  <a:pt x="0" y="6"/>
                </a:moveTo>
                <a:cubicBezTo>
                  <a:pt x="129" y="3"/>
                  <a:pt x="258" y="0"/>
                  <a:pt x="327" y="64"/>
                </a:cubicBezTo>
                <a:cubicBezTo>
                  <a:pt x="396" y="128"/>
                  <a:pt x="404" y="259"/>
                  <a:pt x="413" y="390"/>
                </a:cubicBezTo>
              </a:path>
            </a:pathLst>
          </a:custGeom>
          <a:noFill/>
          <a:ln w="9525">
            <a:solidFill>
              <a:schemeClr val="accent2"/>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Calibri Light" panose="020F0302020204030204"/>
              <a:ea typeface="ＭＳ Ｐゴシック" pitchFamily="96" charset="-128"/>
              <a:cs typeface="+mn-cs"/>
            </a:endParaRPr>
          </a:p>
        </p:txBody>
      </p:sp>
      <mc:AlternateContent xmlns:mc="http://schemas.openxmlformats.org/markup-compatibility/2006" xmlns:a14="http://schemas.microsoft.com/office/drawing/2010/main">
        <mc:Choice Requires="a14">
          <p:sp>
            <p:nvSpPr>
              <p:cNvPr id="12" name="TextBox 11"/>
              <p:cNvSpPr txBox="1"/>
              <p:nvPr/>
            </p:nvSpPr>
            <p:spPr>
              <a:xfrm>
                <a:off x="1146713" y="1290517"/>
                <a:ext cx="9174343" cy="144430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𝑁</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𝑃𝑟</m:t>
                              </m:r>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𝑎𝑛𝑖𝑚𝑎𝑙</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𝑖𝑛𝑐𝑙𝑢𝑑𝑒𝑑</m:t>
                                  </m:r>
                                </m:e>
                              </m:d>
                            </m:den>
                          </m:f>
                        </m:e>
                      </m:nary>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d>
                                <m:dPr>
                                  <m:begChr m:val="["/>
                                  <m:end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𝑤𝐿</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𝑧</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𝐴</m:t>
                                      </m:r>
                                    </m:den>
                                  </m:f>
                                </m:e>
                              </m:d>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𝐴</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𝑤𝐿</m:t>
                              </m:r>
                            </m:den>
                          </m:f>
                          <m:nary>
                            <m:nary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r>
                                <m:rPr>
                                  <m:brk m:alnAt="23"/>
                                </m:r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m:t>
                              </m:r>
                            </m:sup>
                            <m:e>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𝑧</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𝑖</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den>
                              </m:f>
                            </m:e>
                          </m:nary>
                        </m:e>
                      </m:nary>
                    </m:oMath>
                  </m:oMathPara>
                </a14:m>
                <a:endPar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1146713" y="1290517"/>
                <a:ext cx="9174343" cy="1444306"/>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976798" y="2969521"/>
                <a:ext cx="5553187" cy="72372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anose="020B0600070205080204" pitchFamily="34" charset="-128"/>
                    <a:cs typeface="+mn-cs"/>
                  </a:rPr>
                  <a:t>Now</a:t>
                </a:r>
                <a:r>
                  <a:rPr kumimoji="0" lang="en-GB" sz="2400" b="0"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rPr>
                  <a:t> </a:t>
                </a:r>
                <a14:m>
                  <m:oMath xmlns:m="http://schemas.openxmlformats.org/officeDocument/2006/math">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𝑓</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e>
                      <m:e>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e>
                    </m:d>
                    <m:r>
                      <a:rPr kumimoji="0" lang="en-GB"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𝑔</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um>
                      <m:den>
                        <m:nary>
                          <m:naryPr>
                            <m:limLoc m:val="undOvr"/>
                            <m:subHide m:val="on"/>
                            <m:supHide m:val="on"/>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naryPr>
                          <m:sub/>
                          <m:sup/>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𝑔</m:t>
                            </m:r>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e>
                            </m:d>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𝑑𝑥</m:t>
                            </m:r>
                          </m:e>
                        </m:nary>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𝑔</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𝜇</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den>
                    </m:f>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𝑔</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𝑥</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GB"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𝒛</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den>
                    </m:f>
                  </m:oMath>
                </a14:m>
                <a:endParaRPr kumimoji="0" lang="en-GB" sz="2400" b="1" i="0" u="none" strike="noStrike" kern="1200" cap="none" spc="0" normalizeH="0" baseline="0" noProof="0" dirty="0">
                  <a:ln>
                    <a:noFill/>
                  </a:ln>
                  <a:solidFill>
                    <a:prstClr val="black"/>
                  </a:solidFill>
                  <a:effectLst/>
                  <a:uLnTx/>
                  <a:uFillTx/>
                  <a:latin typeface="Times New Roman" panose="02020603050405020304" pitchFamily="18" charset="0"/>
                  <a:ea typeface="MS PGothic" panose="020B0600070205080204" pitchFamily="34" charset="-128"/>
                  <a:cs typeface="+mn-cs"/>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976798" y="2969521"/>
                <a:ext cx="5553187" cy="723724"/>
              </a:xfrm>
              <a:prstGeom prst="rect">
                <a:avLst/>
              </a:prstGeom>
              <a:blipFill>
                <a:blip r:embed="rId5"/>
                <a:stretch>
                  <a:fillRect l="-1647"/>
                </a:stretch>
              </a:blipFill>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1357F45F-A072-4CB0-8B30-942004D41917}"/>
              </a:ext>
            </a:extLst>
          </p:cNvPr>
          <p:cNvSpPr>
            <a:spLocks noGrp="1"/>
          </p:cNvSpPr>
          <p:nvPr>
            <p:ph type="sldNum" sz="quarter" idx="12"/>
          </p:nvPr>
        </p:nvSpPr>
        <p:spPr/>
        <p:txBody>
          <a:bodyPr/>
          <a:lstStyle/>
          <a:p>
            <a:pPr>
              <a:defRPr/>
            </a:pPr>
            <a:fld id="{B59E928D-B85A-4D0A-9391-33FBD2C5AC9A}" type="slidenum">
              <a:rPr lang="en-GB" altLang="en-US" smtClean="0"/>
              <a:pPr>
                <a:defRPr/>
              </a:pPr>
              <a:t>147</a:t>
            </a:fld>
            <a:endParaRPr lang="en-GB" altLang="en-US"/>
          </a:p>
        </p:txBody>
      </p:sp>
    </p:spTree>
    <p:extLst>
      <p:ext uri="{BB962C8B-B14F-4D97-AF65-F5344CB8AC3E}">
        <p14:creationId xmlns:p14="http://schemas.microsoft.com/office/powerpoint/2010/main" val="195374417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70049" y="269378"/>
            <a:ext cx="8420100" cy="520700"/>
          </a:xfrm>
        </p:spPr>
        <p:txBody>
          <a:bodyPr>
            <a:normAutofit fontScale="90000"/>
          </a:bodyPr>
          <a:lstStyle/>
          <a:p>
            <a:pPr eaLnBrk="1" hangingPunct="1">
              <a:defRPr/>
            </a:pPr>
            <a:r>
              <a:rPr lang="en-GB" sz="4400" dirty="0">
                <a:solidFill>
                  <a:schemeClr val="accent1"/>
                </a:solidFill>
                <a:latin typeface="+mn-lt"/>
                <a:ea typeface="+mj-ea"/>
                <a:cs typeface="Arial" charset="0"/>
              </a:rPr>
              <a:t>MCDS in Distance</a:t>
            </a:r>
          </a:p>
        </p:txBody>
      </p:sp>
      <p:sp>
        <p:nvSpPr>
          <p:cNvPr id="125958" name="Rectangle 6"/>
          <p:cNvSpPr>
            <a:spLocks noChangeArrowheads="1"/>
          </p:cNvSpPr>
          <p:nvPr/>
        </p:nvSpPr>
        <p:spPr bwMode="auto">
          <a:xfrm>
            <a:off x="444137" y="1130962"/>
            <a:ext cx="11312434" cy="570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In </a:t>
            </a: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ds</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command, specify covariates in </a:t>
            </a:r>
            <a:r>
              <a:rPr kumimoji="0" lang="en-GB" sz="24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formula</a:t>
            </a: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 argument</a:t>
            </a:r>
          </a:p>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ds(data, key, formula)</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E.g. </a:t>
            </a: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ds(data=Dolphin, key=“</a:t>
            </a:r>
            <a:r>
              <a:rPr kumimoji="0" lang="en-GB" sz="2800" b="0" i="0" u="none" strike="noStrike" kern="1200" cap="none" spc="0" normalizeH="0" baseline="0" noProof="0" dirty="0" err="1">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hn</a:t>
            </a: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 formula=~</a:t>
            </a:r>
            <a:r>
              <a:rPr kumimoji="0" lang="en-GB" sz="2800" b="0" i="0" u="none" strike="noStrike" kern="1200" cap="none" spc="0" normalizeH="0" baseline="0" noProof="0" dirty="0" err="1">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size.class</a:t>
            </a: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ＭＳ Ｐゴシック" charset="0"/>
                <a:cs typeface="Courier New" panose="02070309020205020404" pitchFamily="49" charset="0"/>
              </a:rPr>
              <a:t>)</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Covariate type:</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Factor covariates classify the data into distinct classes or levels.  Can be numerical or text.  One parameter per factor level.</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Non-factor (i.e., continuous) covariates must be numerical (integer or decimal).  One parameter per covariate + 1 for the intercept.</a:t>
            </a:r>
          </a:p>
        </p:txBody>
      </p:sp>
      <p:sp>
        <p:nvSpPr>
          <p:cNvPr id="125963" name="Oval 11"/>
          <p:cNvSpPr>
            <a:spLocks noChangeArrowheads="1"/>
          </p:cNvSpPr>
          <p:nvPr/>
        </p:nvSpPr>
        <p:spPr bwMode="auto">
          <a:xfrm>
            <a:off x="8429318" y="2377441"/>
            <a:ext cx="2438979" cy="82296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2" name="Slide Number Placeholder 1">
            <a:extLst>
              <a:ext uri="{FF2B5EF4-FFF2-40B4-BE49-F238E27FC236}">
                <a16:creationId xmlns:a16="http://schemas.microsoft.com/office/drawing/2014/main" id="{4F9E785C-C38D-46B2-AF3B-D98B1D3FB43C}"/>
              </a:ext>
            </a:extLst>
          </p:cNvPr>
          <p:cNvSpPr>
            <a:spLocks noGrp="1"/>
          </p:cNvSpPr>
          <p:nvPr>
            <p:ph type="sldNum" sz="quarter" idx="12"/>
          </p:nvPr>
        </p:nvSpPr>
        <p:spPr/>
        <p:txBody>
          <a:bodyPr/>
          <a:lstStyle/>
          <a:p>
            <a:pPr>
              <a:defRPr/>
            </a:pPr>
            <a:fld id="{B59E928D-B85A-4D0A-9391-33FBD2C5AC9A}" type="slidenum">
              <a:rPr lang="en-GB" altLang="en-US" smtClean="0"/>
              <a:pPr>
                <a:defRPr/>
              </a:pPr>
              <a:t>148</a:t>
            </a:fld>
            <a:endParaRPr lang="en-GB" alt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171107-B44F-46A7-AD61-E182DA22467C}"/>
              </a:ext>
            </a:extLst>
          </p:cNvPr>
          <p:cNvSpPr txBox="1"/>
          <p:nvPr/>
        </p:nvSpPr>
        <p:spPr>
          <a:xfrm>
            <a:off x="975359" y="381863"/>
            <a:ext cx="3627121" cy="369332"/>
          </a:xfrm>
          <a:prstGeom prst="rect">
            <a:avLst/>
          </a:prstGeom>
          <a:solidFill>
            <a:schemeClr val="accent5">
              <a:lumMod val="60000"/>
              <a:lumOff val="40000"/>
            </a:schemeClr>
          </a:solidFill>
        </p:spPr>
        <p:txBody>
          <a:bodyPr wrap="square" rtlCol="0">
            <a:spAutoFit/>
          </a:bodyPr>
          <a:lstStyle/>
          <a:p>
            <a:pPr algn="ctr"/>
            <a:r>
              <a:rPr lang="en-US" dirty="0"/>
              <a:t>Conventional Distance Sampling</a:t>
            </a:r>
          </a:p>
        </p:txBody>
      </p:sp>
      <p:sp>
        <p:nvSpPr>
          <p:cNvPr id="5" name="TextBox 4">
            <a:extLst>
              <a:ext uri="{FF2B5EF4-FFF2-40B4-BE49-F238E27FC236}">
                <a16:creationId xmlns:a16="http://schemas.microsoft.com/office/drawing/2014/main" id="{3F22FE28-958A-4B1A-B944-A6A367FC1BA6}"/>
              </a:ext>
            </a:extLst>
          </p:cNvPr>
          <p:cNvSpPr txBox="1"/>
          <p:nvPr/>
        </p:nvSpPr>
        <p:spPr>
          <a:xfrm>
            <a:off x="6604002" y="381863"/>
            <a:ext cx="4043680" cy="369332"/>
          </a:xfrm>
          <a:prstGeom prst="rect">
            <a:avLst/>
          </a:prstGeom>
          <a:solidFill>
            <a:schemeClr val="accent6">
              <a:lumMod val="20000"/>
              <a:lumOff val="80000"/>
            </a:schemeClr>
          </a:solidFill>
        </p:spPr>
        <p:txBody>
          <a:bodyPr wrap="square" rtlCol="0">
            <a:spAutoFit/>
          </a:bodyPr>
          <a:lstStyle/>
          <a:p>
            <a:pPr algn="ctr"/>
            <a:r>
              <a:rPr lang="en-US" dirty="0"/>
              <a:t>Multiple Covariate Distance Sampling</a:t>
            </a:r>
          </a:p>
        </p:txBody>
      </p:sp>
      <p:sp>
        <p:nvSpPr>
          <p:cNvPr id="6" name="TextBox 5">
            <a:extLst>
              <a:ext uri="{FF2B5EF4-FFF2-40B4-BE49-F238E27FC236}">
                <a16:creationId xmlns:a16="http://schemas.microsoft.com/office/drawing/2014/main" id="{E400D2BC-BE34-48D1-B3D7-4B30F2699E06}"/>
              </a:ext>
            </a:extLst>
          </p:cNvPr>
          <p:cNvSpPr txBox="1"/>
          <p:nvPr/>
        </p:nvSpPr>
        <p:spPr>
          <a:xfrm>
            <a:off x="975359" y="1143893"/>
            <a:ext cx="3627121" cy="369332"/>
          </a:xfrm>
          <a:prstGeom prst="rect">
            <a:avLst/>
          </a:prstGeom>
          <a:solidFill>
            <a:schemeClr val="accent3">
              <a:lumMod val="40000"/>
              <a:lumOff val="60000"/>
            </a:schemeClr>
          </a:solidFill>
        </p:spPr>
        <p:txBody>
          <a:bodyPr wrap="square" rtlCol="0">
            <a:spAutoFit/>
          </a:bodyPr>
          <a:lstStyle/>
          <a:p>
            <a:pPr algn="ctr"/>
            <a:r>
              <a:rPr lang="en-US" dirty="0"/>
              <a:t>Distance 4 Windows</a:t>
            </a:r>
          </a:p>
        </p:txBody>
      </p:sp>
      <p:sp>
        <p:nvSpPr>
          <p:cNvPr id="7" name="TextBox 6">
            <a:extLst>
              <a:ext uri="{FF2B5EF4-FFF2-40B4-BE49-F238E27FC236}">
                <a16:creationId xmlns:a16="http://schemas.microsoft.com/office/drawing/2014/main" id="{D9CE29E2-5914-4059-B517-A911BDB2F400}"/>
              </a:ext>
            </a:extLst>
          </p:cNvPr>
          <p:cNvSpPr txBox="1"/>
          <p:nvPr/>
        </p:nvSpPr>
        <p:spPr>
          <a:xfrm>
            <a:off x="975359" y="3805934"/>
            <a:ext cx="3627121" cy="369332"/>
          </a:xfrm>
          <a:prstGeom prst="rect">
            <a:avLst/>
          </a:prstGeom>
          <a:solidFill>
            <a:schemeClr val="accent4">
              <a:lumMod val="40000"/>
              <a:lumOff val="60000"/>
            </a:schemeClr>
          </a:solidFill>
        </p:spPr>
        <p:txBody>
          <a:bodyPr wrap="square" rtlCol="0">
            <a:spAutoFit/>
          </a:bodyPr>
          <a:lstStyle/>
          <a:p>
            <a:pPr algn="ctr"/>
            <a:r>
              <a:rPr lang="en-US" dirty="0"/>
              <a:t>Distance R package</a:t>
            </a:r>
          </a:p>
        </p:txBody>
      </p:sp>
      <p:sp>
        <p:nvSpPr>
          <p:cNvPr id="8" name="TextBox 7">
            <a:extLst>
              <a:ext uri="{FF2B5EF4-FFF2-40B4-BE49-F238E27FC236}">
                <a16:creationId xmlns:a16="http://schemas.microsoft.com/office/drawing/2014/main" id="{769F3493-0FEE-4F1F-93DB-A0BAD996EBB0}"/>
              </a:ext>
            </a:extLst>
          </p:cNvPr>
          <p:cNvSpPr txBox="1"/>
          <p:nvPr/>
        </p:nvSpPr>
        <p:spPr>
          <a:xfrm>
            <a:off x="6604002" y="2496908"/>
            <a:ext cx="4043680" cy="369332"/>
          </a:xfrm>
          <a:prstGeom prst="rect">
            <a:avLst/>
          </a:prstGeom>
          <a:solidFill>
            <a:schemeClr val="accent5">
              <a:lumMod val="20000"/>
              <a:lumOff val="80000"/>
            </a:schemeClr>
          </a:solidFill>
        </p:spPr>
        <p:txBody>
          <a:bodyPr wrap="square" rtlCol="0">
            <a:spAutoFit/>
          </a:bodyPr>
          <a:lstStyle/>
          <a:p>
            <a:pPr algn="ctr"/>
            <a:r>
              <a:rPr lang="en-US" dirty="0"/>
              <a:t>Mark Recapture Distance Sampling</a:t>
            </a:r>
          </a:p>
        </p:txBody>
      </p:sp>
      <p:sp>
        <p:nvSpPr>
          <p:cNvPr id="9" name="TextBox 8">
            <a:extLst>
              <a:ext uri="{FF2B5EF4-FFF2-40B4-BE49-F238E27FC236}">
                <a16:creationId xmlns:a16="http://schemas.microsoft.com/office/drawing/2014/main" id="{1659D575-A03A-48F3-BDD6-1AF3BF1139A2}"/>
              </a:ext>
            </a:extLst>
          </p:cNvPr>
          <p:cNvSpPr txBox="1"/>
          <p:nvPr/>
        </p:nvSpPr>
        <p:spPr>
          <a:xfrm>
            <a:off x="6604002" y="4611953"/>
            <a:ext cx="4043680" cy="369332"/>
          </a:xfrm>
          <a:prstGeom prst="rect">
            <a:avLst/>
          </a:prstGeom>
          <a:solidFill>
            <a:schemeClr val="accent3"/>
          </a:solidFill>
        </p:spPr>
        <p:txBody>
          <a:bodyPr wrap="square" rtlCol="0">
            <a:spAutoFit/>
          </a:bodyPr>
          <a:lstStyle/>
          <a:p>
            <a:pPr algn="ctr"/>
            <a:r>
              <a:rPr lang="en-US" dirty="0"/>
              <a:t>Spatial Density Models</a:t>
            </a:r>
          </a:p>
        </p:txBody>
      </p:sp>
      <p:pic>
        <p:nvPicPr>
          <p:cNvPr id="10" name="Picture 9">
            <a:extLst>
              <a:ext uri="{FF2B5EF4-FFF2-40B4-BE49-F238E27FC236}">
                <a16:creationId xmlns:a16="http://schemas.microsoft.com/office/drawing/2014/main" id="{4CB03E03-A435-4D54-A9F6-EABDB0C84383}"/>
              </a:ext>
            </a:extLst>
          </p:cNvPr>
          <p:cNvPicPr>
            <a:picLocks noChangeAspect="1"/>
          </p:cNvPicPr>
          <p:nvPr/>
        </p:nvPicPr>
        <p:blipFill>
          <a:blip r:embed="rId2"/>
          <a:stretch>
            <a:fillRect/>
          </a:stretch>
        </p:blipFill>
        <p:spPr>
          <a:xfrm>
            <a:off x="975359" y="1599738"/>
            <a:ext cx="3627120" cy="1964690"/>
          </a:xfrm>
          <a:prstGeom prst="rect">
            <a:avLst/>
          </a:prstGeom>
        </p:spPr>
      </p:pic>
      <p:pic>
        <p:nvPicPr>
          <p:cNvPr id="11" name="Picture 10">
            <a:extLst>
              <a:ext uri="{FF2B5EF4-FFF2-40B4-BE49-F238E27FC236}">
                <a16:creationId xmlns:a16="http://schemas.microsoft.com/office/drawing/2014/main" id="{762EF4C3-9B5F-4AD5-BF01-02E8EABBC762}"/>
              </a:ext>
            </a:extLst>
          </p:cNvPr>
          <p:cNvPicPr>
            <a:picLocks noChangeAspect="1"/>
          </p:cNvPicPr>
          <p:nvPr/>
        </p:nvPicPr>
        <p:blipFill>
          <a:blip r:embed="rId3"/>
          <a:stretch>
            <a:fillRect/>
          </a:stretch>
        </p:blipFill>
        <p:spPr>
          <a:xfrm>
            <a:off x="975358" y="4416771"/>
            <a:ext cx="3646583" cy="2051203"/>
          </a:xfrm>
          <a:prstGeom prst="rect">
            <a:avLst/>
          </a:prstGeom>
        </p:spPr>
      </p:pic>
      <p:pic>
        <p:nvPicPr>
          <p:cNvPr id="12" name="Picture 11">
            <a:extLst>
              <a:ext uri="{FF2B5EF4-FFF2-40B4-BE49-F238E27FC236}">
                <a16:creationId xmlns:a16="http://schemas.microsoft.com/office/drawing/2014/main" id="{0E50CEBB-7FD8-46D4-AFC4-42C064E1E09B}"/>
              </a:ext>
            </a:extLst>
          </p:cNvPr>
          <p:cNvPicPr>
            <a:picLocks noChangeAspect="1"/>
          </p:cNvPicPr>
          <p:nvPr/>
        </p:nvPicPr>
        <p:blipFill>
          <a:blip r:embed="rId4"/>
          <a:stretch>
            <a:fillRect/>
          </a:stretch>
        </p:blipFill>
        <p:spPr>
          <a:xfrm>
            <a:off x="6661377" y="883241"/>
            <a:ext cx="3928929" cy="1613667"/>
          </a:xfrm>
          <a:prstGeom prst="rect">
            <a:avLst/>
          </a:prstGeom>
        </p:spPr>
      </p:pic>
      <p:pic>
        <p:nvPicPr>
          <p:cNvPr id="13" name="Picture 12">
            <a:extLst>
              <a:ext uri="{FF2B5EF4-FFF2-40B4-BE49-F238E27FC236}">
                <a16:creationId xmlns:a16="http://schemas.microsoft.com/office/drawing/2014/main" id="{3FF678AB-D770-48D5-975E-F54999CDCFCD}"/>
              </a:ext>
            </a:extLst>
          </p:cNvPr>
          <p:cNvPicPr>
            <a:picLocks noChangeAspect="1"/>
          </p:cNvPicPr>
          <p:nvPr/>
        </p:nvPicPr>
        <p:blipFill>
          <a:blip r:embed="rId5"/>
          <a:stretch>
            <a:fillRect/>
          </a:stretch>
        </p:blipFill>
        <p:spPr>
          <a:xfrm>
            <a:off x="7616667" y="2896334"/>
            <a:ext cx="2018348" cy="1583573"/>
          </a:xfrm>
          <a:prstGeom prst="rect">
            <a:avLst/>
          </a:prstGeom>
        </p:spPr>
      </p:pic>
      <p:pic>
        <p:nvPicPr>
          <p:cNvPr id="14" name="Picture 13">
            <a:extLst>
              <a:ext uri="{FF2B5EF4-FFF2-40B4-BE49-F238E27FC236}">
                <a16:creationId xmlns:a16="http://schemas.microsoft.com/office/drawing/2014/main" id="{377BC3EE-8992-4258-B7F0-1847C74B4701}"/>
              </a:ext>
            </a:extLst>
          </p:cNvPr>
          <p:cNvPicPr>
            <a:picLocks noChangeAspect="1"/>
          </p:cNvPicPr>
          <p:nvPr/>
        </p:nvPicPr>
        <p:blipFill>
          <a:blip r:embed="rId6"/>
          <a:stretch>
            <a:fillRect/>
          </a:stretch>
        </p:blipFill>
        <p:spPr>
          <a:xfrm>
            <a:off x="6827520" y="5083619"/>
            <a:ext cx="3383280" cy="1555082"/>
          </a:xfrm>
          <a:prstGeom prst="rect">
            <a:avLst/>
          </a:prstGeom>
        </p:spPr>
      </p:pic>
      <p:sp>
        <p:nvSpPr>
          <p:cNvPr id="2" name="TextBox 1">
            <a:extLst>
              <a:ext uri="{FF2B5EF4-FFF2-40B4-BE49-F238E27FC236}">
                <a16:creationId xmlns:a16="http://schemas.microsoft.com/office/drawing/2014/main" id="{E6F9421F-7461-450A-96D4-47E35BDEAD18}"/>
              </a:ext>
            </a:extLst>
          </p:cNvPr>
          <p:cNvSpPr txBox="1"/>
          <p:nvPr/>
        </p:nvSpPr>
        <p:spPr>
          <a:xfrm>
            <a:off x="5234249" y="2208904"/>
            <a:ext cx="2270449" cy="1569660"/>
          </a:xfrm>
          <a:prstGeom prst="rect">
            <a:avLst/>
          </a:prstGeom>
          <a:noFill/>
        </p:spPr>
        <p:txBody>
          <a:bodyPr wrap="square" rtlCol="0">
            <a:spAutoFit/>
          </a:bodyPr>
          <a:lstStyle/>
          <a:p>
            <a:r>
              <a:rPr lang="en-US" sz="9600" dirty="0">
                <a:solidFill>
                  <a:srgbClr val="FF0000"/>
                </a:solidFill>
              </a:rPr>
              <a:t>?</a:t>
            </a:r>
          </a:p>
        </p:txBody>
      </p:sp>
      <p:sp>
        <p:nvSpPr>
          <p:cNvPr id="3" name="Slide Number Placeholder 2">
            <a:extLst>
              <a:ext uri="{FF2B5EF4-FFF2-40B4-BE49-F238E27FC236}">
                <a16:creationId xmlns:a16="http://schemas.microsoft.com/office/drawing/2014/main" id="{CACB2D95-0A25-4640-8F26-73970E4B1385}"/>
              </a:ext>
            </a:extLst>
          </p:cNvPr>
          <p:cNvSpPr>
            <a:spLocks noGrp="1"/>
          </p:cNvSpPr>
          <p:nvPr>
            <p:ph type="sldNum" sz="quarter" idx="12"/>
          </p:nvPr>
        </p:nvSpPr>
        <p:spPr/>
        <p:txBody>
          <a:bodyPr/>
          <a:lstStyle/>
          <a:p>
            <a:pPr>
              <a:defRPr/>
            </a:pPr>
            <a:fld id="{B59E928D-B85A-4D0A-9391-33FBD2C5AC9A}" type="slidenum">
              <a:rPr lang="en-GB" altLang="en-US" smtClean="0"/>
              <a:pPr>
                <a:defRPr/>
              </a:pPr>
              <a:t>149</a:t>
            </a:fld>
            <a:endParaRPr lang="en-GB" altLang="en-US"/>
          </a:p>
        </p:txBody>
      </p:sp>
    </p:spTree>
    <p:extLst>
      <p:ext uri="{BB962C8B-B14F-4D97-AF65-F5344CB8AC3E}">
        <p14:creationId xmlns:p14="http://schemas.microsoft.com/office/powerpoint/2010/main" val="584983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402064-541D-4053-83E2-45725DEB3B0E}"/>
              </a:ext>
            </a:extLst>
          </p:cNvPr>
          <p:cNvSpPr txBox="1"/>
          <p:nvPr/>
        </p:nvSpPr>
        <p:spPr>
          <a:xfrm>
            <a:off x="325120" y="6360160"/>
            <a:ext cx="5428409" cy="369332"/>
          </a:xfrm>
          <a:prstGeom prst="rect">
            <a:avLst/>
          </a:prstGeom>
          <a:noFill/>
        </p:spPr>
        <p:txBody>
          <a:bodyPr wrap="none" rtlCol="0">
            <a:spAutoFit/>
          </a:bodyPr>
          <a:lstStyle/>
          <a:p>
            <a:r>
              <a:rPr lang="en-US" dirty="0">
                <a:hlinkClick r:id="rId2"/>
              </a:rPr>
              <a:t>https://workshops.distancesampling.org/online-course/</a:t>
            </a:r>
            <a:endParaRPr lang="en-US" dirty="0"/>
          </a:p>
        </p:txBody>
      </p:sp>
      <p:pic>
        <p:nvPicPr>
          <p:cNvPr id="6" name="Picture 5">
            <a:extLst>
              <a:ext uri="{FF2B5EF4-FFF2-40B4-BE49-F238E27FC236}">
                <a16:creationId xmlns:a16="http://schemas.microsoft.com/office/drawing/2014/main" id="{3407B4AA-2C3D-42B9-8527-5F5CAF3D990D}"/>
              </a:ext>
            </a:extLst>
          </p:cNvPr>
          <p:cNvPicPr>
            <a:picLocks noChangeAspect="1"/>
          </p:cNvPicPr>
          <p:nvPr/>
        </p:nvPicPr>
        <p:blipFill>
          <a:blip r:embed="rId3"/>
          <a:stretch>
            <a:fillRect/>
          </a:stretch>
        </p:blipFill>
        <p:spPr>
          <a:xfrm>
            <a:off x="0" y="691954"/>
            <a:ext cx="12192000" cy="5474091"/>
          </a:xfrm>
          <a:prstGeom prst="rect">
            <a:avLst/>
          </a:prstGeom>
        </p:spPr>
      </p:pic>
      <p:sp>
        <p:nvSpPr>
          <p:cNvPr id="2" name="Slide Number Placeholder 1">
            <a:extLst>
              <a:ext uri="{FF2B5EF4-FFF2-40B4-BE49-F238E27FC236}">
                <a16:creationId xmlns:a16="http://schemas.microsoft.com/office/drawing/2014/main" id="{B25D82E2-D8B4-4BD6-9C0C-7AD79F5337AB}"/>
              </a:ext>
            </a:extLst>
          </p:cNvPr>
          <p:cNvSpPr>
            <a:spLocks noGrp="1"/>
          </p:cNvSpPr>
          <p:nvPr>
            <p:ph type="sldNum" sz="quarter" idx="12"/>
          </p:nvPr>
        </p:nvSpPr>
        <p:spPr/>
        <p:txBody>
          <a:bodyPr/>
          <a:lstStyle/>
          <a:p>
            <a:fld id="{60B73985-754F-4BE9-9EB9-A7C0CDE6651C}" type="slidenum">
              <a:rPr lang="en-US" smtClean="0"/>
              <a:t>15</a:t>
            </a:fld>
            <a:endParaRPr lang="en-US"/>
          </a:p>
        </p:txBody>
      </p:sp>
    </p:spTree>
    <p:extLst>
      <p:ext uri="{BB962C8B-B14F-4D97-AF65-F5344CB8AC3E}">
        <p14:creationId xmlns:p14="http://schemas.microsoft.com/office/powerpoint/2010/main" val="427889786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39729-4D78-4B79-94F8-03A9569185FD}"/>
              </a:ext>
            </a:extLst>
          </p:cNvPr>
          <p:cNvPicPr>
            <a:picLocks noChangeAspect="1"/>
          </p:cNvPicPr>
          <p:nvPr/>
        </p:nvPicPr>
        <p:blipFill>
          <a:blip r:embed="rId2"/>
          <a:stretch>
            <a:fillRect/>
          </a:stretch>
        </p:blipFill>
        <p:spPr>
          <a:xfrm>
            <a:off x="245272" y="487680"/>
            <a:ext cx="7489490" cy="5455920"/>
          </a:xfrm>
          <a:prstGeom prst="rect">
            <a:avLst/>
          </a:prstGeom>
        </p:spPr>
      </p:pic>
      <p:pic>
        <p:nvPicPr>
          <p:cNvPr id="5" name="Picture 4">
            <a:extLst>
              <a:ext uri="{FF2B5EF4-FFF2-40B4-BE49-F238E27FC236}">
                <a16:creationId xmlns:a16="http://schemas.microsoft.com/office/drawing/2014/main" id="{7748D3F5-39A5-4F5A-B5B1-94AA35699661}"/>
              </a:ext>
            </a:extLst>
          </p:cNvPr>
          <p:cNvPicPr>
            <a:picLocks noChangeAspect="1"/>
          </p:cNvPicPr>
          <p:nvPr/>
        </p:nvPicPr>
        <p:blipFill>
          <a:blip r:embed="rId3"/>
          <a:stretch>
            <a:fillRect/>
          </a:stretch>
        </p:blipFill>
        <p:spPr>
          <a:xfrm>
            <a:off x="7900353" y="1592839"/>
            <a:ext cx="4291647" cy="3472807"/>
          </a:xfrm>
          <a:prstGeom prst="rect">
            <a:avLst/>
          </a:prstGeom>
        </p:spPr>
      </p:pic>
      <p:sp>
        <p:nvSpPr>
          <p:cNvPr id="7" name="Rectangle 6">
            <a:extLst>
              <a:ext uri="{FF2B5EF4-FFF2-40B4-BE49-F238E27FC236}">
                <a16:creationId xmlns:a16="http://schemas.microsoft.com/office/drawing/2014/main" id="{FF217C71-E486-46C4-81AE-0292BF25CF8A}"/>
              </a:ext>
            </a:extLst>
          </p:cNvPr>
          <p:cNvSpPr/>
          <p:nvPr/>
        </p:nvSpPr>
        <p:spPr>
          <a:xfrm>
            <a:off x="245272" y="6334780"/>
            <a:ext cx="11726988" cy="523220"/>
          </a:xfrm>
          <a:prstGeom prst="rect">
            <a:avLst/>
          </a:prstGeom>
        </p:spPr>
        <p:txBody>
          <a:bodyPr wrap="square">
            <a:spAutoFit/>
          </a:bodyPr>
          <a:lstStyle/>
          <a:p>
            <a:r>
              <a:rPr lang="en-US" sz="1400" dirty="0"/>
              <a:t>Thomas, L.; Buckland, S. T.; Rexstad, E. A.; Laake, J. L.; Strindberg, S.; Hedley, S. L.; Bishop, J. R.; Marques, T. A. &amp; Burnham, K. P. 2010  Distance software: design and analysis of distance sampling surveys for estimating population size  </a:t>
            </a:r>
            <a:r>
              <a:rPr lang="en-US" sz="1400" i="1" dirty="0"/>
              <a:t>Journal of Applied Ecology</a:t>
            </a:r>
            <a:r>
              <a:rPr lang="en-US" sz="1400" dirty="0"/>
              <a:t>  </a:t>
            </a:r>
            <a:r>
              <a:rPr lang="en-US" sz="1400" b="1" dirty="0"/>
              <a:t>47</a:t>
            </a:r>
            <a:r>
              <a:rPr lang="en-US" sz="1400" dirty="0"/>
              <a:t>: 5-14</a:t>
            </a:r>
          </a:p>
        </p:txBody>
      </p:sp>
      <p:sp>
        <p:nvSpPr>
          <p:cNvPr id="2" name="Slide Number Placeholder 1">
            <a:extLst>
              <a:ext uri="{FF2B5EF4-FFF2-40B4-BE49-F238E27FC236}">
                <a16:creationId xmlns:a16="http://schemas.microsoft.com/office/drawing/2014/main" id="{2DE17CAF-E1C6-4F95-AB42-1E627791CDD0}"/>
              </a:ext>
            </a:extLst>
          </p:cNvPr>
          <p:cNvSpPr>
            <a:spLocks noGrp="1"/>
          </p:cNvSpPr>
          <p:nvPr>
            <p:ph type="sldNum" sz="quarter" idx="12"/>
          </p:nvPr>
        </p:nvSpPr>
        <p:spPr/>
        <p:txBody>
          <a:bodyPr/>
          <a:lstStyle/>
          <a:p>
            <a:pPr>
              <a:defRPr/>
            </a:pPr>
            <a:fld id="{B59E928D-B85A-4D0A-9391-33FBD2C5AC9A}" type="slidenum">
              <a:rPr lang="en-GB" altLang="en-US" smtClean="0"/>
              <a:pPr>
                <a:defRPr/>
              </a:pPr>
              <a:t>150</a:t>
            </a:fld>
            <a:endParaRPr lang="en-GB" altLang="en-US"/>
          </a:p>
        </p:txBody>
      </p:sp>
    </p:spTree>
    <p:extLst>
      <p:ext uri="{BB962C8B-B14F-4D97-AF65-F5344CB8AC3E}">
        <p14:creationId xmlns:p14="http://schemas.microsoft.com/office/powerpoint/2010/main" val="29650537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EFCAA1-8C0C-4115-B7BA-076061654779}"/>
              </a:ext>
            </a:extLst>
          </p:cNvPr>
          <p:cNvPicPr>
            <a:picLocks noChangeAspect="1"/>
          </p:cNvPicPr>
          <p:nvPr/>
        </p:nvPicPr>
        <p:blipFill>
          <a:blip r:embed="rId2"/>
          <a:stretch>
            <a:fillRect/>
          </a:stretch>
        </p:blipFill>
        <p:spPr>
          <a:xfrm>
            <a:off x="403407" y="511492"/>
            <a:ext cx="5692593" cy="5655628"/>
          </a:xfrm>
          <a:prstGeom prst="rect">
            <a:avLst/>
          </a:prstGeom>
        </p:spPr>
      </p:pic>
      <p:pic>
        <p:nvPicPr>
          <p:cNvPr id="5" name="Picture 4">
            <a:extLst>
              <a:ext uri="{FF2B5EF4-FFF2-40B4-BE49-F238E27FC236}">
                <a16:creationId xmlns:a16="http://schemas.microsoft.com/office/drawing/2014/main" id="{81CFA1A7-912F-4D74-B392-71B097C485AB}"/>
              </a:ext>
            </a:extLst>
          </p:cNvPr>
          <p:cNvPicPr>
            <a:picLocks noChangeAspect="1"/>
          </p:cNvPicPr>
          <p:nvPr/>
        </p:nvPicPr>
        <p:blipFill>
          <a:blip r:embed="rId3"/>
          <a:stretch>
            <a:fillRect/>
          </a:stretch>
        </p:blipFill>
        <p:spPr>
          <a:xfrm>
            <a:off x="7101001" y="663892"/>
            <a:ext cx="4488474" cy="2917508"/>
          </a:xfrm>
          <a:prstGeom prst="rect">
            <a:avLst/>
          </a:prstGeom>
        </p:spPr>
      </p:pic>
      <p:sp>
        <p:nvSpPr>
          <p:cNvPr id="7" name="TextBox 6">
            <a:extLst>
              <a:ext uri="{FF2B5EF4-FFF2-40B4-BE49-F238E27FC236}">
                <a16:creationId xmlns:a16="http://schemas.microsoft.com/office/drawing/2014/main" id="{7A628801-0380-4203-91E6-DF359C7719FC}"/>
              </a:ext>
            </a:extLst>
          </p:cNvPr>
          <p:cNvSpPr txBox="1"/>
          <p:nvPr/>
        </p:nvSpPr>
        <p:spPr>
          <a:xfrm>
            <a:off x="2890063" y="6457890"/>
            <a:ext cx="11573422" cy="400110"/>
          </a:xfrm>
          <a:prstGeom prst="rect">
            <a:avLst/>
          </a:prstGeom>
          <a:noFill/>
        </p:spPr>
        <p:txBody>
          <a:bodyPr wrap="square" rtlCol="0">
            <a:spAutoFit/>
          </a:bodyPr>
          <a:lstStyle/>
          <a:p>
            <a:r>
              <a:rPr lang="en-US" sz="1000" dirty="0"/>
              <a:t>Miller et al 2019 Distance Sampling in R Journal of Statistical Software 89 DOI: 10.18637/jss.v089.i01</a:t>
            </a:r>
          </a:p>
          <a:p>
            <a:endParaRPr lang="en-US" sz="1000" dirty="0"/>
          </a:p>
        </p:txBody>
      </p:sp>
      <p:sp>
        <p:nvSpPr>
          <p:cNvPr id="2" name="Slide Number Placeholder 1">
            <a:extLst>
              <a:ext uri="{FF2B5EF4-FFF2-40B4-BE49-F238E27FC236}">
                <a16:creationId xmlns:a16="http://schemas.microsoft.com/office/drawing/2014/main" id="{CEB52B87-19C5-4199-B43D-F0B3341F0A6C}"/>
              </a:ext>
            </a:extLst>
          </p:cNvPr>
          <p:cNvSpPr>
            <a:spLocks noGrp="1"/>
          </p:cNvSpPr>
          <p:nvPr>
            <p:ph type="sldNum" sz="quarter" idx="12"/>
          </p:nvPr>
        </p:nvSpPr>
        <p:spPr/>
        <p:txBody>
          <a:bodyPr/>
          <a:lstStyle/>
          <a:p>
            <a:pPr>
              <a:defRPr/>
            </a:pPr>
            <a:fld id="{B59E928D-B85A-4D0A-9391-33FBD2C5AC9A}" type="slidenum">
              <a:rPr lang="en-GB" altLang="en-US" smtClean="0"/>
              <a:pPr>
                <a:defRPr/>
              </a:pPr>
              <a:t>151</a:t>
            </a:fld>
            <a:endParaRPr lang="en-GB" altLang="en-US"/>
          </a:p>
        </p:txBody>
      </p:sp>
    </p:spTree>
    <p:extLst>
      <p:ext uri="{BB962C8B-B14F-4D97-AF65-F5344CB8AC3E}">
        <p14:creationId xmlns:p14="http://schemas.microsoft.com/office/powerpoint/2010/main" val="789984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56159C-B53D-43E5-AF44-1F13B35586DF}"/>
              </a:ext>
            </a:extLst>
          </p:cNvPr>
          <p:cNvPicPr>
            <a:picLocks noChangeAspect="1"/>
          </p:cNvPicPr>
          <p:nvPr/>
        </p:nvPicPr>
        <p:blipFill>
          <a:blip r:embed="rId2"/>
          <a:stretch>
            <a:fillRect/>
          </a:stretch>
        </p:blipFill>
        <p:spPr>
          <a:xfrm>
            <a:off x="5745029" y="2201374"/>
            <a:ext cx="6281420" cy="2579869"/>
          </a:xfrm>
          <a:prstGeom prst="rect">
            <a:avLst/>
          </a:prstGeom>
        </p:spPr>
      </p:pic>
      <p:sp>
        <p:nvSpPr>
          <p:cNvPr id="7" name="Rectangle 6">
            <a:extLst>
              <a:ext uri="{FF2B5EF4-FFF2-40B4-BE49-F238E27FC236}">
                <a16:creationId xmlns:a16="http://schemas.microsoft.com/office/drawing/2014/main" id="{3A11237A-71B9-44A6-A635-AE34B4AC37FF}"/>
              </a:ext>
            </a:extLst>
          </p:cNvPr>
          <p:cNvSpPr/>
          <p:nvPr/>
        </p:nvSpPr>
        <p:spPr>
          <a:xfrm>
            <a:off x="2774499" y="6549902"/>
            <a:ext cx="12222480" cy="246221"/>
          </a:xfrm>
          <a:prstGeom prst="rect">
            <a:avLst/>
          </a:prstGeom>
        </p:spPr>
        <p:txBody>
          <a:bodyPr wrap="square">
            <a:spAutoFit/>
          </a:bodyPr>
          <a:lstStyle/>
          <a:p>
            <a:r>
              <a:rPr lang="en-US" sz="1000" dirty="0"/>
              <a:t>Marques et al. 2007 Improving estimates of bird density using multiple covariate distance sampling The Auk 124 , 1229-1243</a:t>
            </a:r>
          </a:p>
        </p:txBody>
      </p:sp>
      <p:pic>
        <p:nvPicPr>
          <p:cNvPr id="8" name="Picture 7">
            <a:extLst>
              <a:ext uri="{FF2B5EF4-FFF2-40B4-BE49-F238E27FC236}">
                <a16:creationId xmlns:a16="http://schemas.microsoft.com/office/drawing/2014/main" id="{24DE855B-6F7B-465D-9873-EC518292CD10}"/>
              </a:ext>
            </a:extLst>
          </p:cNvPr>
          <p:cNvPicPr>
            <a:picLocks noChangeAspect="1"/>
          </p:cNvPicPr>
          <p:nvPr/>
        </p:nvPicPr>
        <p:blipFill>
          <a:blip r:embed="rId3"/>
          <a:stretch>
            <a:fillRect/>
          </a:stretch>
        </p:blipFill>
        <p:spPr>
          <a:xfrm>
            <a:off x="305133" y="1184201"/>
            <a:ext cx="5439896" cy="4489598"/>
          </a:xfrm>
          <a:prstGeom prst="rect">
            <a:avLst/>
          </a:prstGeom>
        </p:spPr>
      </p:pic>
      <p:sp>
        <p:nvSpPr>
          <p:cNvPr id="2" name="Slide Number Placeholder 1">
            <a:extLst>
              <a:ext uri="{FF2B5EF4-FFF2-40B4-BE49-F238E27FC236}">
                <a16:creationId xmlns:a16="http://schemas.microsoft.com/office/drawing/2014/main" id="{8D83E7CB-A054-4A3E-A673-56C8E4B0BEB6}"/>
              </a:ext>
            </a:extLst>
          </p:cNvPr>
          <p:cNvSpPr>
            <a:spLocks noGrp="1"/>
          </p:cNvSpPr>
          <p:nvPr>
            <p:ph type="sldNum" sz="quarter" idx="12"/>
          </p:nvPr>
        </p:nvSpPr>
        <p:spPr/>
        <p:txBody>
          <a:bodyPr/>
          <a:lstStyle/>
          <a:p>
            <a:pPr>
              <a:defRPr/>
            </a:pPr>
            <a:fld id="{B59E928D-B85A-4D0A-9391-33FBD2C5AC9A}" type="slidenum">
              <a:rPr lang="en-GB" altLang="en-US" smtClean="0"/>
              <a:pPr>
                <a:defRPr/>
              </a:pPr>
              <a:t>152</a:t>
            </a:fld>
            <a:endParaRPr lang="en-GB" altLang="en-US"/>
          </a:p>
        </p:txBody>
      </p:sp>
    </p:spTree>
    <p:extLst>
      <p:ext uri="{BB962C8B-B14F-4D97-AF65-F5344CB8AC3E}">
        <p14:creationId xmlns:p14="http://schemas.microsoft.com/office/powerpoint/2010/main" val="11851629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88003" y="746222"/>
            <a:ext cx="11302003" cy="1620462"/>
          </a:xfrm>
        </p:spPr>
        <p:txBody>
          <a:bodyPr/>
          <a:lstStyle/>
          <a:p>
            <a:pPr eaLnBrk="1" hangingPunct="1">
              <a:defRPr/>
            </a:pPr>
            <a:r>
              <a:rPr lang="en-US" sz="6000" dirty="0"/>
              <a:t>Mark Recapture Distance Sampling </a:t>
            </a:r>
            <a:r>
              <a:rPr lang="en-GB" sz="6000" dirty="0">
                <a:latin typeface="+mn-lt"/>
                <a:ea typeface="+mj-ea"/>
                <a:cs typeface="Arial" charset="0"/>
              </a:rPr>
              <a:t>(MRDS)</a:t>
            </a:r>
          </a:p>
        </p:txBody>
      </p:sp>
      <p:sp>
        <p:nvSpPr>
          <p:cNvPr id="2053" name="Text Box 5"/>
          <p:cNvSpPr txBox="1">
            <a:spLocks noChangeArrowheads="1"/>
          </p:cNvSpPr>
          <p:nvPr/>
        </p:nvSpPr>
        <p:spPr bwMode="auto">
          <a:xfrm>
            <a:off x="2359025" y="5348289"/>
            <a:ext cx="76390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5" name="Rectangle 7"/>
          <p:cNvSpPr txBox="1">
            <a:spLocks noChangeArrowheads="1"/>
          </p:cNvSpPr>
          <p:nvPr/>
        </p:nvSpPr>
        <p:spPr>
          <a:xfrm>
            <a:off x="726141" y="2711029"/>
            <a:ext cx="10468856" cy="3382533"/>
          </a:xfrm>
          <a:prstGeom prst="rect">
            <a:avLst/>
          </a:prstGeom>
        </p:spPr>
        <p:txBody>
          <a:bodyPr vert="horz" lIns="91440" tIns="45720" rIns="91440" bIns="45720" rtlCol="0">
            <a:normAutofit fontScale="92500"/>
          </a:bodyPr>
          <a:lstStyle>
            <a:lvl1pPr marL="0" indent="0" algn="l" defTabSz="914400" rtl="0" eaLnBrk="1" latinLnBrk="0" hangingPunct="1">
              <a:lnSpc>
                <a:spcPct val="85000"/>
              </a:lnSpc>
              <a:spcBef>
                <a:spcPts val="1300"/>
              </a:spcBef>
              <a:buFont typeface="Arial" pitchFamily="34" charset="0"/>
              <a:buNone/>
              <a:defRPr sz="3200" kern="1200">
                <a:solidFill>
                  <a:schemeClr val="bg1"/>
                </a:solidFill>
                <a:latin typeface="+mj-lt"/>
                <a:ea typeface="+mn-ea"/>
                <a:cs typeface="+mn-cs"/>
              </a:defRPr>
            </a:lvl1pPr>
            <a:lvl2pPr marL="457200" indent="0" algn="ctr" defTabSz="914400" rtl="0" eaLnBrk="1" latinLnBrk="0" hangingPunct="1">
              <a:lnSpc>
                <a:spcPct val="85000"/>
              </a:lnSpc>
              <a:spcBef>
                <a:spcPts val="600"/>
              </a:spcBef>
              <a:buFont typeface="Arial" pitchFamily="34" charset="0"/>
              <a:buNone/>
              <a:defRPr sz="2800" kern="1200">
                <a:solidFill>
                  <a:schemeClr val="tx1">
                    <a:lumMod val="85000"/>
                    <a:lumOff val="15000"/>
                  </a:schemeClr>
                </a:solidFill>
                <a:latin typeface="+mn-lt"/>
                <a:ea typeface="+mn-ea"/>
                <a:cs typeface="+mn-cs"/>
              </a:defRPr>
            </a:lvl2pPr>
            <a:lvl3pPr marL="914400" indent="0" algn="ctr" defTabSz="914400" rtl="0" eaLnBrk="1" latinLnBrk="0" hangingPunct="1">
              <a:lnSpc>
                <a:spcPct val="85000"/>
              </a:lnSpc>
              <a:spcBef>
                <a:spcPts val="600"/>
              </a:spcBef>
              <a:buFont typeface="Arial" pitchFamily="34" charset="0"/>
              <a:buNone/>
              <a:defRPr sz="2400" i="1" kern="1200">
                <a:solidFill>
                  <a:schemeClr val="tx1">
                    <a:lumMod val="85000"/>
                    <a:lumOff val="15000"/>
                  </a:schemeClr>
                </a:solidFill>
                <a:latin typeface="+mn-lt"/>
                <a:ea typeface="+mn-ea"/>
                <a:cs typeface="+mn-cs"/>
              </a:defRPr>
            </a:lvl3pPr>
            <a:lvl4pPr marL="1371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4pPr>
            <a:lvl5pPr marL="18288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5pPr>
            <a:lvl6pPr marL="22860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6pPr>
            <a:lvl7pPr marL="27432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7pPr>
            <a:lvl8pPr marL="32004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8pPr>
            <a:lvl9pPr marL="3657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9pPr>
          </a:lstStyle>
          <a:p>
            <a:pPr marL="457200" marR="0" lvl="0" indent="-457200" algn="l" defTabSz="914400" rtl="0" eaLnBrk="1" fontAlgn="auto" latinLnBrk="0" hangingPunct="1">
              <a:lnSpc>
                <a:spcPct val="12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Aim:  account for missed detections at 0 distance </a:t>
            </a:r>
          </a:p>
          <a:p>
            <a:pPr marL="457200" marR="0" lvl="0" indent="-457200" algn="l" defTabSz="914400" rtl="0" eaLnBrk="1" fontAlgn="auto" latinLnBrk="0" hangingPunct="1">
              <a:lnSpc>
                <a:spcPct val="12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References:</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Laake &amp; Borchers and (2004) </a:t>
            </a:r>
            <a:r>
              <a:rPr kumimoji="0" lang="en-US"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Methods for incomplete detection at distance zero</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Chapter 6 in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(eds). Advanced Distance Sampling.</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Burt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(2007) </a:t>
            </a:r>
            <a:r>
              <a:rPr kumimoji="0" lang="en-US"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Using mark-recapture distance sampling methods on line transect surveys Methods in Ecology and Evolution 5: 1180-1191</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Section 5.4 of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(2015) Distance Sampling: Methods and Applications</a:t>
            </a:r>
          </a:p>
          <a:p>
            <a:pPr marL="0" marR="0" lvl="0" indent="0" algn="l" defTabSz="914400" rtl="0" eaLnBrk="1" fontAlgn="auto" latinLnBrk="0" hangingPunct="1">
              <a:lnSpc>
                <a:spcPct val="90000"/>
              </a:lnSpc>
              <a:spcBef>
                <a:spcPts val="1300"/>
              </a:spcBef>
              <a:spcAft>
                <a:spcPts val="0"/>
              </a:spcAft>
              <a:buClrTx/>
              <a:buSzTx/>
              <a:buFont typeface="Arial" pitchFamily="34" charset="0"/>
              <a:buNone/>
              <a:tabLst/>
              <a:defRPr/>
            </a:pPr>
            <a:endPar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endParaRPr>
          </a:p>
        </p:txBody>
      </p:sp>
      <p:sp>
        <p:nvSpPr>
          <p:cNvPr id="2" name="Slide Number Placeholder 1">
            <a:extLst>
              <a:ext uri="{FF2B5EF4-FFF2-40B4-BE49-F238E27FC236}">
                <a16:creationId xmlns:a16="http://schemas.microsoft.com/office/drawing/2014/main" id="{F3E103FE-00B4-476C-B5A0-E24F05AC73AC}"/>
              </a:ext>
            </a:extLst>
          </p:cNvPr>
          <p:cNvSpPr>
            <a:spLocks noGrp="1"/>
          </p:cNvSpPr>
          <p:nvPr>
            <p:ph type="sldNum" sz="quarter" idx="12"/>
          </p:nvPr>
        </p:nvSpPr>
        <p:spPr/>
        <p:txBody>
          <a:bodyPr/>
          <a:lstStyle/>
          <a:p>
            <a:pPr>
              <a:defRPr/>
            </a:pPr>
            <a:fld id="{28361AF3-49ED-4813-A7DC-310415CF221F}" type="slidenum">
              <a:rPr lang="en-GB" altLang="en-US" smtClean="0"/>
              <a:pPr>
                <a:defRPr/>
              </a:pPr>
              <a:t>153</a:t>
            </a:fld>
            <a:endParaRPr lang="en-GB" altLang="en-US"/>
          </a:p>
        </p:txBody>
      </p:sp>
    </p:spTree>
    <p:extLst>
      <p:ext uri="{BB962C8B-B14F-4D97-AF65-F5344CB8AC3E}">
        <p14:creationId xmlns:p14="http://schemas.microsoft.com/office/powerpoint/2010/main" val="273272787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06A3E-3044-41A6-9CE9-26F7496B4C5B}"/>
              </a:ext>
            </a:extLst>
          </p:cNvPr>
          <p:cNvSpPr>
            <a:spLocks noGrp="1"/>
          </p:cNvSpPr>
          <p:nvPr>
            <p:ph type="title"/>
          </p:nvPr>
        </p:nvSpPr>
        <p:spPr>
          <a:xfrm>
            <a:off x="838200" y="710565"/>
            <a:ext cx="10515600" cy="1727835"/>
          </a:xfrm>
        </p:spPr>
        <p:txBody>
          <a:bodyPr>
            <a:noAutofit/>
          </a:bodyPr>
          <a:lstStyle/>
          <a:p>
            <a:r>
              <a:rPr lang="en-US" dirty="0"/>
              <a:t>Mark Recapture Distance Sampling</a:t>
            </a:r>
            <a:br>
              <a:rPr lang="en-US" dirty="0"/>
            </a:br>
            <a:br>
              <a:rPr lang="en-US" dirty="0"/>
            </a:br>
            <a:endParaRPr lang="en-US" dirty="0"/>
          </a:p>
        </p:txBody>
      </p:sp>
      <p:sp>
        <p:nvSpPr>
          <p:cNvPr id="4" name="TextBox 3">
            <a:extLst>
              <a:ext uri="{FF2B5EF4-FFF2-40B4-BE49-F238E27FC236}">
                <a16:creationId xmlns:a16="http://schemas.microsoft.com/office/drawing/2014/main" id="{0595F698-3332-43DF-8A3F-64F40D18D936}"/>
              </a:ext>
            </a:extLst>
          </p:cNvPr>
          <p:cNvSpPr txBox="1"/>
          <p:nvPr/>
        </p:nvSpPr>
        <p:spPr>
          <a:xfrm>
            <a:off x="2240280" y="4445001"/>
            <a:ext cx="7711440" cy="646331"/>
          </a:xfrm>
          <a:prstGeom prst="rect">
            <a:avLst/>
          </a:prstGeom>
          <a:noFill/>
        </p:spPr>
        <p:txBody>
          <a:bodyPr wrap="square" rtlCol="0">
            <a:spAutoFit/>
          </a:bodyPr>
          <a:lstStyle/>
          <a:p>
            <a:r>
              <a:rPr lang="en-US" sz="3600" dirty="0"/>
              <a:t>Capture-recapture ideas come to help!</a:t>
            </a:r>
          </a:p>
        </p:txBody>
      </p:sp>
      <p:sp>
        <p:nvSpPr>
          <p:cNvPr id="5" name="Rectangle 4">
            <a:extLst>
              <a:ext uri="{FF2B5EF4-FFF2-40B4-BE49-F238E27FC236}">
                <a16:creationId xmlns:a16="http://schemas.microsoft.com/office/drawing/2014/main" id="{3B13A6DC-A825-47E1-976D-7FF88092A7EB}"/>
              </a:ext>
            </a:extLst>
          </p:cNvPr>
          <p:cNvSpPr/>
          <p:nvPr/>
        </p:nvSpPr>
        <p:spPr>
          <a:xfrm>
            <a:off x="2600860" y="2544048"/>
            <a:ext cx="6749412" cy="584775"/>
          </a:xfrm>
          <a:prstGeom prst="rect">
            <a:avLst/>
          </a:prstGeom>
        </p:spPr>
        <p:txBody>
          <a:bodyPr wrap="none">
            <a:spAutoFit/>
          </a:bodyPr>
          <a:lstStyle/>
          <a:p>
            <a:r>
              <a:rPr lang="en-US" sz="3200" dirty="0"/>
              <a:t>What if we miss detections on the line?</a:t>
            </a:r>
          </a:p>
        </p:txBody>
      </p:sp>
      <p:sp>
        <p:nvSpPr>
          <p:cNvPr id="6" name="Arrow: Down 5">
            <a:extLst>
              <a:ext uri="{FF2B5EF4-FFF2-40B4-BE49-F238E27FC236}">
                <a16:creationId xmlns:a16="http://schemas.microsoft.com/office/drawing/2014/main" id="{3FDDDAEA-1852-441F-AA5F-6449D96B5A07}"/>
              </a:ext>
            </a:extLst>
          </p:cNvPr>
          <p:cNvSpPr/>
          <p:nvPr/>
        </p:nvSpPr>
        <p:spPr>
          <a:xfrm>
            <a:off x="5567680" y="3234471"/>
            <a:ext cx="528320" cy="10733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A0D149F-7D5F-483B-BA07-17FC62315E95}"/>
              </a:ext>
            </a:extLst>
          </p:cNvPr>
          <p:cNvSpPr>
            <a:spLocks noGrp="1"/>
          </p:cNvSpPr>
          <p:nvPr>
            <p:ph type="sldNum" sz="quarter" idx="12"/>
          </p:nvPr>
        </p:nvSpPr>
        <p:spPr/>
        <p:txBody>
          <a:bodyPr/>
          <a:lstStyle/>
          <a:p>
            <a:pPr>
              <a:defRPr/>
            </a:pPr>
            <a:fld id="{B59E928D-B85A-4D0A-9391-33FBD2C5AC9A}" type="slidenum">
              <a:rPr lang="en-GB" altLang="en-US" smtClean="0"/>
              <a:pPr>
                <a:defRPr/>
              </a:pPr>
              <a:t>154</a:t>
            </a:fld>
            <a:endParaRPr lang="en-GB" altLang="en-US"/>
          </a:p>
        </p:txBody>
      </p:sp>
    </p:spTree>
    <p:extLst>
      <p:ext uri="{BB962C8B-B14F-4D97-AF65-F5344CB8AC3E}">
        <p14:creationId xmlns:p14="http://schemas.microsoft.com/office/powerpoint/2010/main" val="9471725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A3FD6A-426D-4007-84BC-471404577281}"/>
              </a:ext>
            </a:extLst>
          </p:cNvPr>
          <p:cNvPicPr>
            <a:picLocks noChangeAspect="1"/>
          </p:cNvPicPr>
          <p:nvPr/>
        </p:nvPicPr>
        <p:blipFill>
          <a:blip r:embed="rId2"/>
          <a:stretch>
            <a:fillRect/>
          </a:stretch>
        </p:blipFill>
        <p:spPr>
          <a:xfrm>
            <a:off x="164201" y="172720"/>
            <a:ext cx="7044108" cy="6248400"/>
          </a:xfrm>
          <a:prstGeom prst="rect">
            <a:avLst/>
          </a:prstGeom>
        </p:spPr>
      </p:pic>
      <p:pic>
        <p:nvPicPr>
          <p:cNvPr id="5" name="Picture 4">
            <a:extLst>
              <a:ext uri="{FF2B5EF4-FFF2-40B4-BE49-F238E27FC236}">
                <a16:creationId xmlns:a16="http://schemas.microsoft.com/office/drawing/2014/main" id="{532A3ACD-E92F-4D51-AE9E-A513CEC4166A}"/>
              </a:ext>
            </a:extLst>
          </p:cNvPr>
          <p:cNvPicPr>
            <a:picLocks noChangeAspect="1"/>
          </p:cNvPicPr>
          <p:nvPr/>
        </p:nvPicPr>
        <p:blipFill>
          <a:blip r:embed="rId3"/>
          <a:stretch>
            <a:fillRect/>
          </a:stretch>
        </p:blipFill>
        <p:spPr>
          <a:xfrm>
            <a:off x="7451556" y="695996"/>
            <a:ext cx="4279752" cy="3357844"/>
          </a:xfrm>
          <a:prstGeom prst="rect">
            <a:avLst/>
          </a:prstGeom>
        </p:spPr>
      </p:pic>
      <p:sp>
        <p:nvSpPr>
          <p:cNvPr id="6" name="Rectangle 5">
            <a:extLst>
              <a:ext uri="{FF2B5EF4-FFF2-40B4-BE49-F238E27FC236}">
                <a16:creationId xmlns:a16="http://schemas.microsoft.com/office/drawing/2014/main" id="{F6491C3D-6B6A-4F3B-84FA-DCFE39116C61}"/>
              </a:ext>
            </a:extLst>
          </p:cNvPr>
          <p:cNvSpPr/>
          <p:nvPr/>
        </p:nvSpPr>
        <p:spPr>
          <a:xfrm>
            <a:off x="2077815" y="6611779"/>
            <a:ext cx="8036370" cy="246221"/>
          </a:xfrm>
          <a:prstGeom prst="rect">
            <a:avLst/>
          </a:prstGeom>
        </p:spPr>
        <p:txBody>
          <a:bodyPr wrap="square">
            <a:spAutoFit/>
          </a:bodyPr>
          <a:lstStyle/>
          <a:p>
            <a:r>
              <a:rPr lang="en-US" sz="1000" dirty="0"/>
              <a:t>Burt, L.; Borchers, D. L.; Jenkins, K. J. &amp; Marques, T. A. 2014 Using mark-recapture distance sampling methods on line transect surveys </a:t>
            </a:r>
            <a:r>
              <a:rPr lang="en-US" sz="1000" i="1" dirty="0"/>
              <a:t>MEE </a:t>
            </a:r>
            <a:r>
              <a:rPr lang="en-US" sz="1000" b="1" dirty="0"/>
              <a:t>5</a:t>
            </a:r>
            <a:r>
              <a:rPr lang="en-US" sz="1000" dirty="0"/>
              <a:t>:1180-1191</a:t>
            </a:r>
          </a:p>
        </p:txBody>
      </p:sp>
      <p:sp>
        <p:nvSpPr>
          <p:cNvPr id="2" name="Slide Number Placeholder 1">
            <a:extLst>
              <a:ext uri="{FF2B5EF4-FFF2-40B4-BE49-F238E27FC236}">
                <a16:creationId xmlns:a16="http://schemas.microsoft.com/office/drawing/2014/main" id="{3CFAEEC4-47EE-4D2C-A13F-0CEDBFC7EF33}"/>
              </a:ext>
            </a:extLst>
          </p:cNvPr>
          <p:cNvSpPr>
            <a:spLocks noGrp="1"/>
          </p:cNvSpPr>
          <p:nvPr>
            <p:ph type="sldNum" sz="quarter" idx="12"/>
          </p:nvPr>
        </p:nvSpPr>
        <p:spPr/>
        <p:txBody>
          <a:bodyPr/>
          <a:lstStyle/>
          <a:p>
            <a:pPr>
              <a:defRPr/>
            </a:pPr>
            <a:fld id="{B59E928D-B85A-4D0A-9391-33FBD2C5AC9A}" type="slidenum">
              <a:rPr lang="en-GB" altLang="en-US" smtClean="0"/>
              <a:pPr>
                <a:defRPr/>
              </a:pPr>
              <a:t>155</a:t>
            </a:fld>
            <a:endParaRPr lang="en-GB" altLang="en-US"/>
          </a:p>
        </p:txBody>
      </p:sp>
    </p:spTree>
    <p:extLst>
      <p:ext uri="{BB962C8B-B14F-4D97-AF65-F5344CB8AC3E}">
        <p14:creationId xmlns:p14="http://schemas.microsoft.com/office/powerpoint/2010/main" val="367889933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C0C6D0E-B987-43AB-8239-8714DD6E8461}"/>
              </a:ext>
            </a:extLst>
          </p:cNvPr>
          <p:cNvSpPr txBox="1"/>
          <p:nvPr/>
        </p:nvSpPr>
        <p:spPr>
          <a:xfrm>
            <a:off x="955040" y="851113"/>
            <a:ext cx="10007600" cy="523220"/>
          </a:xfrm>
          <a:prstGeom prst="rect">
            <a:avLst/>
          </a:prstGeom>
          <a:noFill/>
        </p:spPr>
        <p:txBody>
          <a:bodyPr wrap="square" rtlCol="0">
            <a:spAutoFit/>
          </a:bodyPr>
          <a:lstStyle/>
          <a:p>
            <a:r>
              <a:rPr lang="en-US" sz="2800" dirty="0"/>
              <a:t>Consider multiple platforms, operating independently</a:t>
            </a:r>
          </a:p>
        </p:txBody>
      </p:sp>
      <p:sp>
        <p:nvSpPr>
          <p:cNvPr id="5" name="TextBox 4">
            <a:extLst>
              <a:ext uri="{FF2B5EF4-FFF2-40B4-BE49-F238E27FC236}">
                <a16:creationId xmlns:a16="http://schemas.microsoft.com/office/drawing/2014/main" id="{D2BDC7F9-F8BA-416A-8E7D-E7D62746E5B4}"/>
              </a:ext>
            </a:extLst>
          </p:cNvPr>
          <p:cNvSpPr txBox="1"/>
          <p:nvPr/>
        </p:nvSpPr>
        <p:spPr>
          <a:xfrm>
            <a:off x="584201" y="1677422"/>
            <a:ext cx="2433320" cy="1477328"/>
          </a:xfrm>
          <a:prstGeom prst="rect">
            <a:avLst/>
          </a:prstGeom>
          <a:noFill/>
        </p:spPr>
        <p:txBody>
          <a:bodyPr wrap="square" rtlCol="0">
            <a:spAutoFit/>
          </a:bodyPr>
          <a:lstStyle/>
          <a:p>
            <a:endParaRPr lang="en-US" dirty="0"/>
          </a:p>
          <a:p>
            <a:endParaRPr lang="en-US" dirty="0"/>
          </a:p>
          <a:p>
            <a:r>
              <a:rPr lang="en-US" dirty="0"/>
              <a:t>Provides information about animals missed by both, on the line</a:t>
            </a:r>
          </a:p>
        </p:txBody>
      </p:sp>
      <p:graphicFrame>
        <p:nvGraphicFramePr>
          <p:cNvPr id="8" name="Table 7">
            <a:extLst>
              <a:ext uri="{FF2B5EF4-FFF2-40B4-BE49-F238E27FC236}">
                <a16:creationId xmlns:a16="http://schemas.microsoft.com/office/drawing/2014/main" id="{C36E31DC-3F74-4A93-9A13-6EE4F0E12371}"/>
              </a:ext>
            </a:extLst>
          </p:cNvPr>
          <p:cNvGraphicFramePr>
            <a:graphicFrameLocks noGrp="1"/>
          </p:cNvGraphicFramePr>
          <p:nvPr/>
        </p:nvGraphicFramePr>
        <p:xfrm>
          <a:off x="3017522" y="2880360"/>
          <a:ext cx="8971278" cy="2494280"/>
        </p:xfrm>
        <a:graphic>
          <a:graphicData uri="http://schemas.openxmlformats.org/drawingml/2006/table">
            <a:tbl>
              <a:tblPr firstRow="1" bandRow="1">
                <a:tableStyleId>{5C22544A-7EE6-4342-B048-85BDC9FD1C3A}</a:tableStyleId>
              </a:tblPr>
              <a:tblGrid>
                <a:gridCol w="2990426">
                  <a:extLst>
                    <a:ext uri="{9D8B030D-6E8A-4147-A177-3AD203B41FA5}">
                      <a16:colId xmlns:a16="http://schemas.microsoft.com/office/drawing/2014/main" val="3398548945"/>
                    </a:ext>
                  </a:extLst>
                </a:gridCol>
                <a:gridCol w="2990426">
                  <a:extLst>
                    <a:ext uri="{9D8B030D-6E8A-4147-A177-3AD203B41FA5}">
                      <a16:colId xmlns:a16="http://schemas.microsoft.com/office/drawing/2014/main" val="3591600684"/>
                    </a:ext>
                  </a:extLst>
                </a:gridCol>
                <a:gridCol w="2990426">
                  <a:extLst>
                    <a:ext uri="{9D8B030D-6E8A-4147-A177-3AD203B41FA5}">
                      <a16:colId xmlns:a16="http://schemas.microsoft.com/office/drawing/2014/main" val="840900500"/>
                    </a:ext>
                  </a:extLst>
                </a:gridCol>
              </a:tblGrid>
              <a:tr h="370840">
                <a:tc>
                  <a:txBody>
                    <a:bodyPr/>
                    <a:lstStyle/>
                    <a:p>
                      <a:pPr algn="ctr"/>
                      <a:endParaRPr lang="en-US" dirty="0"/>
                    </a:p>
                  </a:txBody>
                  <a:tcPr/>
                </a:tc>
                <a:tc>
                  <a:txBody>
                    <a:bodyPr/>
                    <a:lstStyle/>
                    <a:p>
                      <a:pPr algn="ctr"/>
                      <a:r>
                        <a:rPr lang="en-US" dirty="0"/>
                        <a:t>Example 1</a:t>
                      </a:r>
                    </a:p>
                  </a:txBody>
                  <a:tcPr/>
                </a:tc>
                <a:tc>
                  <a:txBody>
                    <a:bodyPr/>
                    <a:lstStyle/>
                    <a:p>
                      <a:pPr algn="ctr"/>
                      <a:r>
                        <a:rPr lang="en-US" dirty="0"/>
                        <a:t>Example 2</a:t>
                      </a:r>
                    </a:p>
                  </a:txBody>
                  <a:tcPr/>
                </a:tc>
                <a:extLst>
                  <a:ext uri="{0D108BD9-81ED-4DB2-BD59-A6C34878D82A}">
                    <a16:rowId xmlns:a16="http://schemas.microsoft.com/office/drawing/2014/main" val="223110933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Animals seen by platform 1</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439719781"/>
                  </a:ext>
                </a:extLst>
              </a:tr>
              <a:tr h="370840">
                <a:tc>
                  <a:txBody>
                    <a:bodyPr/>
                    <a:lstStyle/>
                    <a:p>
                      <a:pPr algn="ctr"/>
                      <a:r>
                        <a:rPr lang="en-US" dirty="0"/>
                        <a:t>Animals seen by platform 2</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98297543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Animals seen by both</a:t>
                      </a:r>
                    </a:p>
                    <a:p>
                      <a:pPr algn="ctr"/>
                      <a:endParaRPr lang="en-US" dirty="0"/>
                    </a:p>
                  </a:txBody>
                  <a:tcPr/>
                </a:tc>
                <a:tc>
                  <a:txBody>
                    <a:bodyPr/>
                    <a:lstStyle/>
                    <a:p>
                      <a:pPr algn="ctr"/>
                      <a:r>
                        <a:rPr lang="en-US" dirty="0"/>
                        <a:t>3</a:t>
                      </a:r>
                    </a:p>
                  </a:txBody>
                  <a:tcPr/>
                </a:tc>
                <a:tc>
                  <a:txBody>
                    <a:bodyPr/>
                    <a:lstStyle/>
                    <a:p>
                      <a:pPr algn="ctr"/>
                      <a:r>
                        <a:rPr lang="en-US" dirty="0"/>
                        <a:t>99</a:t>
                      </a:r>
                    </a:p>
                  </a:txBody>
                  <a:tcPr/>
                </a:tc>
                <a:extLst>
                  <a:ext uri="{0D108BD9-81ED-4DB2-BD59-A6C34878D82A}">
                    <a16:rowId xmlns:a16="http://schemas.microsoft.com/office/drawing/2014/main" val="1548291899"/>
                  </a:ext>
                </a:extLst>
              </a:tr>
              <a:tr h="370840">
                <a:tc>
                  <a:txBody>
                    <a:bodyPr/>
                    <a:lstStyle/>
                    <a:p>
                      <a:pPr algn="ctr"/>
                      <a:r>
                        <a:rPr lang="en-US" dirty="0"/>
                        <a:t>g(0)</a:t>
                      </a:r>
                    </a:p>
                  </a:txBody>
                  <a:tcPr/>
                </a:tc>
                <a:tc>
                  <a:txBody>
                    <a:bodyPr/>
                    <a:lstStyle/>
                    <a:p>
                      <a:pPr algn="ctr"/>
                      <a:r>
                        <a:rPr lang="en-US" dirty="0"/>
                        <a:t>near 0</a:t>
                      </a:r>
                    </a:p>
                  </a:txBody>
                  <a:tcPr/>
                </a:tc>
                <a:tc>
                  <a:txBody>
                    <a:bodyPr/>
                    <a:lstStyle/>
                    <a:p>
                      <a:pPr algn="ctr"/>
                      <a:r>
                        <a:rPr lang="en-US" dirty="0"/>
                        <a:t>Near 1</a:t>
                      </a:r>
                    </a:p>
                  </a:txBody>
                  <a:tcPr/>
                </a:tc>
                <a:extLst>
                  <a:ext uri="{0D108BD9-81ED-4DB2-BD59-A6C34878D82A}">
                    <a16:rowId xmlns:a16="http://schemas.microsoft.com/office/drawing/2014/main" val="3588605234"/>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104410307"/>
                  </a:ext>
                </a:extLst>
              </a:tr>
            </a:tbl>
          </a:graphicData>
        </a:graphic>
      </p:graphicFrame>
      <p:sp>
        <p:nvSpPr>
          <p:cNvPr id="9" name="Arrow: Bent-Up 8">
            <a:extLst>
              <a:ext uri="{FF2B5EF4-FFF2-40B4-BE49-F238E27FC236}">
                <a16:creationId xmlns:a16="http://schemas.microsoft.com/office/drawing/2014/main" id="{E14B52AF-6BF8-4694-A2E9-4B619B294257}"/>
              </a:ext>
            </a:extLst>
          </p:cNvPr>
          <p:cNvSpPr/>
          <p:nvPr/>
        </p:nvSpPr>
        <p:spPr>
          <a:xfrm rot="5400000">
            <a:off x="1741425" y="3297144"/>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294A84A-1236-4F42-9A57-4EB93F1B6B72}"/>
              </a:ext>
            </a:extLst>
          </p:cNvPr>
          <p:cNvSpPr>
            <a:spLocks noGrp="1"/>
          </p:cNvSpPr>
          <p:nvPr>
            <p:ph type="sldNum" sz="quarter" idx="12"/>
          </p:nvPr>
        </p:nvSpPr>
        <p:spPr/>
        <p:txBody>
          <a:bodyPr/>
          <a:lstStyle/>
          <a:p>
            <a:pPr>
              <a:defRPr/>
            </a:pPr>
            <a:fld id="{B59E928D-B85A-4D0A-9391-33FBD2C5AC9A}" type="slidenum">
              <a:rPr lang="en-GB" altLang="en-US" smtClean="0"/>
              <a:pPr>
                <a:defRPr/>
              </a:pPr>
              <a:t>156</a:t>
            </a:fld>
            <a:endParaRPr lang="en-GB" altLang="en-US"/>
          </a:p>
        </p:txBody>
      </p:sp>
    </p:spTree>
    <p:extLst>
      <p:ext uri="{BB962C8B-B14F-4D97-AF65-F5344CB8AC3E}">
        <p14:creationId xmlns:p14="http://schemas.microsoft.com/office/powerpoint/2010/main" val="64770502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57292DD-0671-4395-B98F-AE225EBD4DF4}"/>
              </a:ext>
            </a:extLst>
          </p:cNvPr>
          <p:cNvCxnSpPr/>
          <p:nvPr/>
        </p:nvCxnSpPr>
        <p:spPr>
          <a:xfrm>
            <a:off x="1005840" y="2783840"/>
            <a:ext cx="0" cy="2590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B68A1EF-613D-4039-8325-95B0410F9FBE}"/>
              </a:ext>
            </a:extLst>
          </p:cNvPr>
          <p:cNvCxnSpPr/>
          <p:nvPr/>
        </p:nvCxnSpPr>
        <p:spPr>
          <a:xfrm>
            <a:off x="629920" y="5140960"/>
            <a:ext cx="491744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Freeform: Shape 7">
            <a:extLst>
              <a:ext uri="{FF2B5EF4-FFF2-40B4-BE49-F238E27FC236}">
                <a16:creationId xmlns:a16="http://schemas.microsoft.com/office/drawing/2014/main" id="{9EEEDB7A-1952-4ABE-894F-8F1176D5D5AE}"/>
              </a:ext>
            </a:extLst>
          </p:cNvPr>
          <p:cNvSpPr/>
          <p:nvPr/>
        </p:nvSpPr>
        <p:spPr>
          <a:xfrm>
            <a:off x="975360" y="3285805"/>
            <a:ext cx="4033520" cy="1621475"/>
          </a:xfrm>
          <a:custGeom>
            <a:avLst/>
            <a:gdLst>
              <a:gd name="connsiteX0" fmla="*/ 0 w 4033520"/>
              <a:gd name="connsiteY0" fmla="*/ 16195 h 1621475"/>
              <a:gd name="connsiteX1" fmla="*/ 650240 w 4033520"/>
              <a:gd name="connsiteY1" fmla="*/ 6035 h 1621475"/>
              <a:gd name="connsiteX2" fmla="*/ 1036320 w 4033520"/>
              <a:gd name="connsiteY2" fmla="*/ 97475 h 1621475"/>
              <a:gd name="connsiteX3" fmla="*/ 1351280 w 4033520"/>
              <a:gd name="connsiteY3" fmla="*/ 392115 h 1621475"/>
              <a:gd name="connsiteX4" fmla="*/ 2164080 w 4033520"/>
              <a:gd name="connsiteY4" fmla="*/ 1204915 h 1621475"/>
              <a:gd name="connsiteX5" fmla="*/ 3068320 w 4033520"/>
              <a:gd name="connsiteY5" fmla="*/ 1550355 h 1621475"/>
              <a:gd name="connsiteX6" fmla="*/ 4033520 w 4033520"/>
              <a:gd name="connsiteY6" fmla="*/ 1621475 h 16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3520" h="1621475">
                <a:moveTo>
                  <a:pt x="0" y="16195"/>
                </a:moveTo>
                <a:cubicBezTo>
                  <a:pt x="238760" y="4341"/>
                  <a:pt x="477520" y="-7512"/>
                  <a:pt x="650240" y="6035"/>
                </a:cubicBezTo>
                <a:cubicBezTo>
                  <a:pt x="822960" y="19582"/>
                  <a:pt x="919480" y="33128"/>
                  <a:pt x="1036320" y="97475"/>
                </a:cubicBezTo>
                <a:cubicBezTo>
                  <a:pt x="1153160" y="161822"/>
                  <a:pt x="1163320" y="207542"/>
                  <a:pt x="1351280" y="392115"/>
                </a:cubicBezTo>
                <a:cubicBezTo>
                  <a:pt x="1539240" y="576688"/>
                  <a:pt x="1877907" y="1011875"/>
                  <a:pt x="2164080" y="1204915"/>
                </a:cubicBezTo>
                <a:cubicBezTo>
                  <a:pt x="2450253" y="1397955"/>
                  <a:pt x="2756747" y="1480928"/>
                  <a:pt x="3068320" y="1550355"/>
                </a:cubicBezTo>
                <a:cubicBezTo>
                  <a:pt x="3379893" y="1619782"/>
                  <a:pt x="3706706" y="1620628"/>
                  <a:pt x="4033520" y="16214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0C188F27-8D62-4F1D-80E2-00F4F2AFCF29}"/>
              </a:ext>
            </a:extLst>
          </p:cNvPr>
          <p:cNvCxnSpPr>
            <a:cxnSpLocks/>
          </p:cNvCxnSpPr>
          <p:nvPr/>
        </p:nvCxnSpPr>
        <p:spPr>
          <a:xfrm>
            <a:off x="5008879" y="2773680"/>
            <a:ext cx="1" cy="2561275"/>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EDABB42-4084-40C9-829D-06D9AB7E0ED7}"/>
              </a:ext>
            </a:extLst>
          </p:cNvPr>
          <p:cNvSpPr txBox="1"/>
          <p:nvPr/>
        </p:nvSpPr>
        <p:spPr>
          <a:xfrm>
            <a:off x="904240" y="5577840"/>
            <a:ext cx="386077" cy="369332"/>
          </a:xfrm>
          <a:prstGeom prst="rect">
            <a:avLst/>
          </a:prstGeom>
          <a:noFill/>
        </p:spPr>
        <p:txBody>
          <a:bodyPr wrap="square" rtlCol="0">
            <a:spAutoFit/>
          </a:bodyPr>
          <a:lstStyle/>
          <a:p>
            <a:r>
              <a:rPr lang="en-US" dirty="0"/>
              <a:t>0</a:t>
            </a:r>
          </a:p>
        </p:txBody>
      </p:sp>
      <p:sp>
        <p:nvSpPr>
          <p:cNvPr id="12" name="TextBox 11">
            <a:extLst>
              <a:ext uri="{FF2B5EF4-FFF2-40B4-BE49-F238E27FC236}">
                <a16:creationId xmlns:a16="http://schemas.microsoft.com/office/drawing/2014/main" id="{5CE6E7E8-0F52-4455-9F6D-4876CEEE0857}"/>
              </a:ext>
            </a:extLst>
          </p:cNvPr>
          <p:cNvSpPr txBox="1"/>
          <p:nvPr/>
        </p:nvSpPr>
        <p:spPr>
          <a:xfrm>
            <a:off x="4856484" y="5568635"/>
            <a:ext cx="304789" cy="369332"/>
          </a:xfrm>
          <a:prstGeom prst="rect">
            <a:avLst/>
          </a:prstGeom>
          <a:noFill/>
        </p:spPr>
        <p:txBody>
          <a:bodyPr wrap="square" rtlCol="0">
            <a:spAutoFit/>
          </a:bodyPr>
          <a:lstStyle/>
          <a:p>
            <a:r>
              <a:rPr lang="en-US" dirty="0"/>
              <a:t>w</a:t>
            </a:r>
          </a:p>
        </p:txBody>
      </p:sp>
      <p:cxnSp>
        <p:nvCxnSpPr>
          <p:cNvPr id="15" name="Straight Connector 14">
            <a:extLst>
              <a:ext uri="{FF2B5EF4-FFF2-40B4-BE49-F238E27FC236}">
                <a16:creationId xmlns:a16="http://schemas.microsoft.com/office/drawing/2014/main" id="{167BCE78-180B-4D9C-862D-44237CD6B6A3}"/>
              </a:ext>
            </a:extLst>
          </p:cNvPr>
          <p:cNvCxnSpPr>
            <a:cxnSpLocks/>
          </p:cNvCxnSpPr>
          <p:nvPr/>
        </p:nvCxnSpPr>
        <p:spPr>
          <a:xfrm>
            <a:off x="782320" y="3285805"/>
            <a:ext cx="4378953"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7522A18-CA55-4308-9D89-975AC37351DC}"/>
              </a:ext>
            </a:extLst>
          </p:cNvPr>
          <p:cNvSpPr txBox="1"/>
          <p:nvPr/>
        </p:nvSpPr>
        <p:spPr>
          <a:xfrm>
            <a:off x="193040" y="2907145"/>
            <a:ext cx="1564640" cy="369332"/>
          </a:xfrm>
          <a:prstGeom prst="rect">
            <a:avLst/>
          </a:prstGeom>
          <a:noFill/>
        </p:spPr>
        <p:txBody>
          <a:bodyPr wrap="square" rtlCol="0">
            <a:spAutoFit/>
          </a:bodyPr>
          <a:lstStyle/>
          <a:p>
            <a:r>
              <a:rPr lang="en-US" dirty="0"/>
              <a:t>g(0)=1</a:t>
            </a:r>
          </a:p>
        </p:txBody>
      </p:sp>
      <p:sp>
        <p:nvSpPr>
          <p:cNvPr id="18" name="TextBox 17">
            <a:extLst>
              <a:ext uri="{FF2B5EF4-FFF2-40B4-BE49-F238E27FC236}">
                <a16:creationId xmlns:a16="http://schemas.microsoft.com/office/drawing/2014/main" id="{BE142A1B-3CB8-49CD-9960-4DA988D84B6E}"/>
              </a:ext>
            </a:extLst>
          </p:cNvPr>
          <p:cNvSpPr txBox="1"/>
          <p:nvPr/>
        </p:nvSpPr>
        <p:spPr>
          <a:xfrm>
            <a:off x="2352039" y="1770041"/>
            <a:ext cx="2880359" cy="369332"/>
          </a:xfrm>
          <a:prstGeom prst="rect">
            <a:avLst/>
          </a:prstGeom>
          <a:noFill/>
        </p:spPr>
        <p:txBody>
          <a:bodyPr wrap="square" rtlCol="0">
            <a:spAutoFit/>
          </a:bodyPr>
          <a:lstStyle/>
          <a:p>
            <a:r>
              <a:rPr lang="en-US" dirty="0"/>
              <a:t>An (untestable!) assumption</a:t>
            </a:r>
          </a:p>
        </p:txBody>
      </p:sp>
      <p:cxnSp>
        <p:nvCxnSpPr>
          <p:cNvPr id="20" name="Straight Arrow Connector 19">
            <a:extLst>
              <a:ext uri="{FF2B5EF4-FFF2-40B4-BE49-F238E27FC236}">
                <a16:creationId xmlns:a16="http://schemas.microsoft.com/office/drawing/2014/main" id="{9A53EE4D-19F6-463E-89E5-09A516B55188}"/>
              </a:ext>
            </a:extLst>
          </p:cNvPr>
          <p:cNvCxnSpPr/>
          <p:nvPr/>
        </p:nvCxnSpPr>
        <p:spPr>
          <a:xfrm flipH="1">
            <a:off x="629920" y="2133600"/>
            <a:ext cx="2133600" cy="7735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4552E32-B737-4594-B9D3-03478F845F03}"/>
              </a:ext>
            </a:extLst>
          </p:cNvPr>
          <p:cNvSpPr txBox="1"/>
          <p:nvPr/>
        </p:nvSpPr>
        <p:spPr>
          <a:xfrm>
            <a:off x="833120" y="537585"/>
            <a:ext cx="5709920" cy="461665"/>
          </a:xfrm>
          <a:prstGeom prst="rect">
            <a:avLst/>
          </a:prstGeom>
          <a:noFill/>
        </p:spPr>
        <p:txBody>
          <a:bodyPr wrap="square" rtlCol="0">
            <a:spAutoFit/>
          </a:bodyPr>
          <a:lstStyle/>
          <a:p>
            <a:r>
              <a:rPr lang="en-US" sz="2400" dirty="0"/>
              <a:t>Conventional Distance Sampling</a:t>
            </a:r>
          </a:p>
        </p:txBody>
      </p:sp>
      <p:cxnSp>
        <p:nvCxnSpPr>
          <p:cNvPr id="22" name="Straight Connector 21">
            <a:extLst>
              <a:ext uri="{FF2B5EF4-FFF2-40B4-BE49-F238E27FC236}">
                <a16:creationId xmlns:a16="http://schemas.microsoft.com/office/drawing/2014/main" id="{DE443CB4-BD21-4CFE-A1CA-4C2000124AAD}"/>
              </a:ext>
            </a:extLst>
          </p:cNvPr>
          <p:cNvCxnSpPr/>
          <p:nvPr/>
        </p:nvCxnSpPr>
        <p:spPr>
          <a:xfrm>
            <a:off x="7315200" y="2814320"/>
            <a:ext cx="0" cy="2590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A19A861-ADAA-414C-BD8F-DF3B84D67B62}"/>
              </a:ext>
            </a:extLst>
          </p:cNvPr>
          <p:cNvCxnSpPr/>
          <p:nvPr/>
        </p:nvCxnSpPr>
        <p:spPr>
          <a:xfrm>
            <a:off x="6939280" y="5171440"/>
            <a:ext cx="491744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Freeform: Shape 23">
            <a:extLst>
              <a:ext uri="{FF2B5EF4-FFF2-40B4-BE49-F238E27FC236}">
                <a16:creationId xmlns:a16="http://schemas.microsoft.com/office/drawing/2014/main" id="{EE3C8E04-DD05-4D1D-A6BA-73AEE8A6DAFF}"/>
              </a:ext>
            </a:extLst>
          </p:cNvPr>
          <p:cNvSpPr/>
          <p:nvPr/>
        </p:nvSpPr>
        <p:spPr>
          <a:xfrm>
            <a:off x="7284720" y="3941264"/>
            <a:ext cx="4033520" cy="996496"/>
          </a:xfrm>
          <a:custGeom>
            <a:avLst/>
            <a:gdLst>
              <a:gd name="connsiteX0" fmla="*/ 0 w 4033520"/>
              <a:gd name="connsiteY0" fmla="*/ 16195 h 1621475"/>
              <a:gd name="connsiteX1" fmla="*/ 650240 w 4033520"/>
              <a:gd name="connsiteY1" fmla="*/ 6035 h 1621475"/>
              <a:gd name="connsiteX2" fmla="*/ 1036320 w 4033520"/>
              <a:gd name="connsiteY2" fmla="*/ 97475 h 1621475"/>
              <a:gd name="connsiteX3" fmla="*/ 1351280 w 4033520"/>
              <a:gd name="connsiteY3" fmla="*/ 392115 h 1621475"/>
              <a:gd name="connsiteX4" fmla="*/ 2164080 w 4033520"/>
              <a:gd name="connsiteY4" fmla="*/ 1204915 h 1621475"/>
              <a:gd name="connsiteX5" fmla="*/ 3068320 w 4033520"/>
              <a:gd name="connsiteY5" fmla="*/ 1550355 h 1621475"/>
              <a:gd name="connsiteX6" fmla="*/ 4033520 w 4033520"/>
              <a:gd name="connsiteY6" fmla="*/ 1621475 h 16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3520" h="1621475">
                <a:moveTo>
                  <a:pt x="0" y="16195"/>
                </a:moveTo>
                <a:cubicBezTo>
                  <a:pt x="238760" y="4341"/>
                  <a:pt x="477520" y="-7512"/>
                  <a:pt x="650240" y="6035"/>
                </a:cubicBezTo>
                <a:cubicBezTo>
                  <a:pt x="822960" y="19582"/>
                  <a:pt x="919480" y="33128"/>
                  <a:pt x="1036320" y="97475"/>
                </a:cubicBezTo>
                <a:cubicBezTo>
                  <a:pt x="1153160" y="161822"/>
                  <a:pt x="1163320" y="207542"/>
                  <a:pt x="1351280" y="392115"/>
                </a:cubicBezTo>
                <a:cubicBezTo>
                  <a:pt x="1539240" y="576688"/>
                  <a:pt x="1877907" y="1011875"/>
                  <a:pt x="2164080" y="1204915"/>
                </a:cubicBezTo>
                <a:cubicBezTo>
                  <a:pt x="2450253" y="1397955"/>
                  <a:pt x="2756747" y="1480928"/>
                  <a:pt x="3068320" y="1550355"/>
                </a:cubicBezTo>
                <a:cubicBezTo>
                  <a:pt x="3379893" y="1619782"/>
                  <a:pt x="3706706" y="1620628"/>
                  <a:pt x="4033520" y="16214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8D50DA1D-650F-4EF3-93A2-320C0003F4C0}"/>
              </a:ext>
            </a:extLst>
          </p:cNvPr>
          <p:cNvCxnSpPr>
            <a:cxnSpLocks/>
          </p:cNvCxnSpPr>
          <p:nvPr/>
        </p:nvCxnSpPr>
        <p:spPr>
          <a:xfrm>
            <a:off x="11318239" y="2804160"/>
            <a:ext cx="1" cy="2561275"/>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60742D8-4117-4950-B9EE-9364D574348C}"/>
              </a:ext>
            </a:extLst>
          </p:cNvPr>
          <p:cNvSpPr txBox="1"/>
          <p:nvPr/>
        </p:nvSpPr>
        <p:spPr>
          <a:xfrm>
            <a:off x="7213600" y="5608320"/>
            <a:ext cx="386077" cy="369332"/>
          </a:xfrm>
          <a:prstGeom prst="rect">
            <a:avLst/>
          </a:prstGeom>
          <a:noFill/>
        </p:spPr>
        <p:txBody>
          <a:bodyPr wrap="square" rtlCol="0">
            <a:spAutoFit/>
          </a:bodyPr>
          <a:lstStyle/>
          <a:p>
            <a:r>
              <a:rPr lang="en-US" dirty="0"/>
              <a:t>0</a:t>
            </a:r>
          </a:p>
        </p:txBody>
      </p:sp>
      <p:sp>
        <p:nvSpPr>
          <p:cNvPr id="27" name="TextBox 26">
            <a:extLst>
              <a:ext uri="{FF2B5EF4-FFF2-40B4-BE49-F238E27FC236}">
                <a16:creationId xmlns:a16="http://schemas.microsoft.com/office/drawing/2014/main" id="{3DE68CA6-E51F-4C05-A3CC-51EB065E17EF}"/>
              </a:ext>
            </a:extLst>
          </p:cNvPr>
          <p:cNvSpPr txBox="1"/>
          <p:nvPr/>
        </p:nvSpPr>
        <p:spPr>
          <a:xfrm>
            <a:off x="11165844" y="5599115"/>
            <a:ext cx="304789" cy="369332"/>
          </a:xfrm>
          <a:prstGeom prst="rect">
            <a:avLst/>
          </a:prstGeom>
          <a:noFill/>
        </p:spPr>
        <p:txBody>
          <a:bodyPr wrap="square" rtlCol="0">
            <a:spAutoFit/>
          </a:bodyPr>
          <a:lstStyle/>
          <a:p>
            <a:r>
              <a:rPr lang="en-US" dirty="0"/>
              <a:t>w</a:t>
            </a:r>
          </a:p>
        </p:txBody>
      </p:sp>
      <p:cxnSp>
        <p:nvCxnSpPr>
          <p:cNvPr id="28" name="Straight Connector 27">
            <a:extLst>
              <a:ext uri="{FF2B5EF4-FFF2-40B4-BE49-F238E27FC236}">
                <a16:creationId xmlns:a16="http://schemas.microsoft.com/office/drawing/2014/main" id="{9C22D5F9-8B4D-4758-B402-310B1966E242}"/>
              </a:ext>
            </a:extLst>
          </p:cNvPr>
          <p:cNvCxnSpPr>
            <a:cxnSpLocks/>
          </p:cNvCxnSpPr>
          <p:nvPr/>
        </p:nvCxnSpPr>
        <p:spPr>
          <a:xfrm>
            <a:off x="7091680" y="3316285"/>
            <a:ext cx="4378953"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A04081C-2825-4939-B441-21869DA634F9}"/>
              </a:ext>
            </a:extLst>
          </p:cNvPr>
          <p:cNvSpPr txBox="1"/>
          <p:nvPr/>
        </p:nvSpPr>
        <p:spPr>
          <a:xfrm>
            <a:off x="6695439" y="3772654"/>
            <a:ext cx="1564640" cy="369332"/>
          </a:xfrm>
          <a:prstGeom prst="rect">
            <a:avLst/>
          </a:prstGeom>
          <a:noFill/>
        </p:spPr>
        <p:txBody>
          <a:bodyPr wrap="square" rtlCol="0">
            <a:spAutoFit/>
          </a:bodyPr>
          <a:lstStyle/>
          <a:p>
            <a:r>
              <a:rPr lang="en-US" dirty="0"/>
              <a:t>g(0)</a:t>
            </a:r>
          </a:p>
        </p:txBody>
      </p:sp>
      <p:sp>
        <p:nvSpPr>
          <p:cNvPr id="30" name="TextBox 29">
            <a:extLst>
              <a:ext uri="{FF2B5EF4-FFF2-40B4-BE49-F238E27FC236}">
                <a16:creationId xmlns:a16="http://schemas.microsoft.com/office/drawing/2014/main" id="{FEB75853-4C1F-4EC7-B4E9-5702E0E6E65B}"/>
              </a:ext>
            </a:extLst>
          </p:cNvPr>
          <p:cNvSpPr txBox="1"/>
          <p:nvPr/>
        </p:nvSpPr>
        <p:spPr>
          <a:xfrm>
            <a:off x="8661399" y="1800521"/>
            <a:ext cx="2880359" cy="369332"/>
          </a:xfrm>
          <a:prstGeom prst="rect">
            <a:avLst/>
          </a:prstGeom>
          <a:noFill/>
        </p:spPr>
        <p:txBody>
          <a:bodyPr wrap="square" rtlCol="0">
            <a:spAutoFit/>
          </a:bodyPr>
          <a:lstStyle/>
          <a:p>
            <a:r>
              <a:rPr lang="en-US" dirty="0"/>
              <a:t>We can estimate g(0)</a:t>
            </a:r>
          </a:p>
        </p:txBody>
      </p:sp>
      <p:cxnSp>
        <p:nvCxnSpPr>
          <p:cNvPr id="31" name="Straight Arrow Connector 30">
            <a:extLst>
              <a:ext uri="{FF2B5EF4-FFF2-40B4-BE49-F238E27FC236}">
                <a16:creationId xmlns:a16="http://schemas.microsoft.com/office/drawing/2014/main" id="{9C9B0D28-A9B9-4EBE-84B4-F4F55B577A01}"/>
              </a:ext>
            </a:extLst>
          </p:cNvPr>
          <p:cNvCxnSpPr>
            <a:cxnSpLocks/>
          </p:cNvCxnSpPr>
          <p:nvPr/>
        </p:nvCxnSpPr>
        <p:spPr>
          <a:xfrm flipH="1">
            <a:off x="7152640" y="2164080"/>
            <a:ext cx="1920240" cy="1554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458988C-D2E2-43EB-BE02-09C6B88F3029}"/>
              </a:ext>
            </a:extLst>
          </p:cNvPr>
          <p:cNvSpPr txBox="1"/>
          <p:nvPr/>
        </p:nvSpPr>
        <p:spPr>
          <a:xfrm>
            <a:off x="7142480" y="568065"/>
            <a:ext cx="5709920" cy="461665"/>
          </a:xfrm>
          <a:prstGeom prst="rect">
            <a:avLst/>
          </a:prstGeom>
          <a:noFill/>
        </p:spPr>
        <p:txBody>
          <a:bodyPr wrap="square" rtlCol="0">
            <a:spAutoFit/>
          </a:bodyPr>
          <a:lstStyle/>
          <a:p>
            <a:r>
              <a:rPr lang="en-US" sz="2400" dirty="0"/>
              <a:t>Mark Recapture Distance Sampling</a:t>
            </a:r>
          </a:p>
        </p:txBody>
      </p:sp>
      <p:sp>
        <p:nvSpPr>
          <p:cNvPr id="35" name="TextBox 34">
            <a:extLst>
              <a:ext uri="{FF2B5EF4-FFF2-40B4-BE49-F238E27FC236}">
                <a16:creationId xmlns:a16="http://schemas.microsoft.com/office/drawing/2014/main" id="{80197B01-595F-4E0D-BD9B-0ED0A0BAA45D}"/>
              </a:ext>
            </a:extLst>
          </p:cNvPr>
          <p:cNvSpPr txBox="1"/>
          <p:nvPr/>
        </p:nvSpPr>
        <p:spPr>
          <a:xfrm>
            <a:off x="6817357" y="3106757"/>
            <a:ext cx="1564640" cy="369332"/>
          </a:xfrm>
          <a:prstGeom prst="rect">
            <a:avLst/>
          </a:prstGeom>
          <a:noFill/>
        </p:spPr>
        <p:txBody>
          <a:bodyPr wrap="square" rtlCol="0">
            <a:spAutoFit/>
          </a:bodyPr>
          <a:lstStyle/>
          <a:p>
            <a:r>
              <a:rPr lang="en-US" dirty="0"/>
              <a:t>1</a:t>
            </a:r>
          </a:p>
        </p:txBody>
      </p:sp>
      <p:sp>
        <p:nvSpPr>
          <p:cNvPr id="36" name="TextBox 35">
            <a:extLst>
              <a:ext uri="{FF2B5EF4-FFF2-40B4-BE49-F238E27FC236}">
                <a16:creationId xmlns:a16="http://schemas.microsoft.com/office/drawing/2014/main" id="{0680C64A-6EA9-4701-9103-3551F3DA914F}"/>
              </a:ext>
            </a:extLst>
          </p:cNvPr>
          <p:cNvSpPr txBox="1"/>
          <p:nvPr/>
        </p:nvSpPr>
        <p:spPr>
          <a:xfrm>
            <a:off x="4348480" y="6302494"/>
            <a:ext cx="5648960" cy="369332"/>
          </a:xfrm>
          <a:prstGeom prst="rect">
            <a:avLst/>
          </a:prstGeom>
          <a:noFill/>
        </p:spPr>
        <p:txBody>
          <a:bodyPr wrap="square" rtlCol="0">
            <a:spAutoFit/>
          </a:bodyPr>
          <a:lstStyle/>
          <a:p>
            <a:pPr algn="r"/>
            <a:r>
              <a:rPr lang="en-US" dirty="0"/>
              <a:t>In R: library(</a:t>
            </a:r>
            <a:r>
              <a:rPr lang="en-US" dirty="0" err="1"/>
              <a:t>mrds</a:t>
            </a:r>
            <a:r>
              <a:rPr lang="en-US" dirty="0"/>
              <a:t>)</a:t>
            </a:r>
          </a:p>
        </p:txBody>
      </p:sp>
      <p:sp>
        <p:nvSpPr>
          <p:cNvPr id="2" name="Slide Number Placeholder 1">
            <a:extLst>
              <a:ext uri="{FF2B5EF4-FFF2-40B4-BE49-F238E27FC236}">
                <a16:creationId xmlns:a16="http://schemas.microsoft.com/office/drawing/2014/main" id="{11170C0B-F8B8-4BCE-8C12-79DD2CC2C72B}"/>
              </a:ext>
            </a:extLst>
          </p:cNvPr>
          <p:cNvSpPr>
            <a:spLocks noGrp="1"/>
          </p:cNvSpPr>
          <p:nvPr>
            <p:ph type="sldNum" sz="quarter" idx="12"/>
          </p:nvPr>
        </p:nvSpPr>
        <p:spPr/>
        <p:txBody>
          <a:bodyPr/>
          <a:lstStyle/>
          <a:p>
            <a:pPr>
              <a:defRPr/>
            </a:pPr>
            <a:fld id="{B59E928D-B85A-4D0A-9391-33FBD2C5AC9A}" type="slidenum">
              <a:rPr lang="en-GB" altLang="en-US" smtClean="0"/>
              <a:pPr>
                <a:defRPr/>
              </a:pPr>
              <a:t>157</a:t>
            </a:fld>
            <a:endParaRPr lang="en-GB" altLang="en-US"/>
          </a:p>
        </p:txBody>
      </p:sp>
    </p:spTree>
    <p:extLst>
      <p:ext uri="{BB962C8B-B14F-4D97-AF65-F5344CB8AC3E}">
        <p14:creationId xmlns:p14="http://schemas.microsoft.com/office/powerpoint/2010/main" val="365697138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9567" y="484965"/>
            <a:ext cx="11302003" cy="1620462"/>
          </a:xfrm>
        </p:spPr>
        <p:txBody>
          <a:bodyPr/>
          <a:lstStyle/>
          <a:p>
            <a:pPr eaLnBrk="1" hangingPunct="1">
              <a:defRPr/>
            </a:pPr>
            <a:r>
              <a:rPr lang="en-US" sz="6000" dirty="0"/>
              <a:t>Spatial Density Models</a:t>
            </a:r>
            <a:r>
              <a:rPr lang="en-GB" sz="6000" dirty="0">
                <a:latin typeface="+mn-lt"/>
                <a:ea typeface="+mj-ea"/>
                <a:cs typeface="Arial" charset="0"/>
              </a:rPr>
              <a:t>(SDM)</a:t>
            </a:r>
          </a:p>
        </p:txBody>
      </p:sp>
      <p:sp>
        <p:nvSpPr>
          <p:cNvPr id="2053" name="Text Box 5"/>
          <p:cNvSpPr txBox="1">
            <a:spLocks noChangeArrowheads="1"/>
          </p:cNvSpPr>
          <p:nvPr/>
        </p:nvSpPr>
        <p:spPr bwMode="auto">
          <a:xfrm>
            <a:off x="2359025" y="5348289"/>
            <a:ext cx="76390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ＭＳ Ｐゴシック" charset="0"/>
              <a:cs typeface="Arial" charset="0"/>
            </a:endParaRPr>
          </a:p>
        </p:txBody>
      </p:sp>
      <p:sp>
        <p:nvSpPr>
          <p:cNvPr id="5" name="Rectangle 7"/>
          <p:cNvSpPr txBox="1">
            <a:spLocks noChangeArrowheads="1"/>
          </p:cNvSpPr>
          <p:nvPr/>
        </p:nvSpPr>
        <p:spPr>
          <a:xfrm>
            <a:off x="726141" y="2711029"/>
            <a:ext cx="10468856" cy="338253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85000"/>
              </a:lnSpc>
              <a:spcBef>
                <a:spcPts val="1300"/>
              </a:spcBef>
              <a:buFont typeface="Arial" pitchFamily="34" charset="0"/>
              <a:buNone/>
              <a:defRPr sz="3200" kern="1200">
                <a:solidFill>
                  <a:schemeClr val="bg1"/>
                </a:solidFill>
                <a:latin typeface="+mj-lt"/>
                <a:ea typeface="+mn-ea"/>
                <a:cs typeface="+mn-cs"/>
              </a:defRPr>
            </a:lvl1pPr>
            <a:lvl2pPr marL="457200" indent="0" algn="ctr" defTabSz="914400" rtl="0" eaLnBrk="1" latinLnBrk="0" hangingPunct="1">
              <a:lnSpc>
                <a:spcPct val="85000"/>
              </a:lnSpc>
              <a:spcBef>
                <a:spcPts val="600"/>
              </a:spcBef>
              <a:buFont typeface="Arial" pitchFamily="34" charset="0"/>
              <a:buNone/>
              <a:defRPr sz="2800" kern="1200">
                <a:solidFill>
                  <a:schemeClr val="tx1">
                    <a:lumMod val="85000"/>
                    <a:lumOff val="15000"/>
                  </a:schemeClr>
                </a:solidFill>
                <a:latin typeface="+mn-lt"/>
                <a:ea typeface="+mn-ea"/>
                <a:cs typeface="+mn-cs"/>
              </a:defRPr>
            </a:lvl2pPr>
            <a:lvl3pPr marL="914400" indent="0" algn="ctr" defTabSz="914400" rtl="0" eaLnBrk="1" latinLnBrk="0" hangingPunct="1">
              <a:lnSpc>
                <a:spcPct val="85000"/>
              </a:lnSpc>
              <a:spcBef>
                <a:spcPts val="600"/>
              </a:spcBef>
              <a:buFont typeface="Arial" pitchFamily="34" charset="0"/>
              <a:buNone/>
              <a:defRPr sz="2400" i="1" kern="1200">
                <a:solidFill>
                  <a:schemeClr val="tx1">
                    <a:lumMod val="85000"/>
                    <a:lumOff val="15000"/>
                  </a:schemeClr>
                </a:solidFill>
                <a:latin typeface="+mn-lt"/>
                <a:ea typeface="+mn-ea"/>
                <a:cs typeface="+mn-cs"/>
              </a:defRPr>
            </a:lvl3pPr>
            <a:lvl4pPr marL="1371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4pPr>
            <a:lvl5pPr marL="18288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5pPr>
            <a:lvl6pPr marL="22860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6pPr>
            <a:lvl7pPr marL="27432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7pPr>
            <a:lvl8pPr marL="32004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8pPr>
            <a:lvl9pPr marL="3657600" indent="0" algn="ctr" defTabSz="914400" rtl="0" eaLnBrk="1" latinLnBrk="0" hangingPunct="1">
              <a:lnSpc>
                <a:spcPct val="85000"/>
              </a:lnSpc>
              <a:spcBef>
                <a:spcPts val="600"/>
              </a:spcBef>
              <a:buFont typeface="Arial" pitchFamily="34" charset="0"/>
              <a:buNone/>
              <a:defRPr sz="2000" kern="1200">
                <a:solidFill>
                  <a:schemeClr val="tx1">
                    <a:lumMod val="85000"/>
                    <a:lumOff val="15000"/>
                  </a:schemeClr>
                </a:solidFill>
                <a:latin typeface="+mn-lt"/>
                <a:ea typeface="+mn-ea"/>
                <a:cs typeface="+mn-cs"/>
              </a:defRPr>
            </a:lvl9pPr>
          </a:lstStyle>
          <a:p>
            <a:pPr marL="457200" marR="0" lvl="0" indent="-457200" algn="l" defTabSz="914400" rtl="0" eaLnBrk="1" fontAlgn="auto" latinLnBrk="0" hangingPunct="1">
              <a:lnSpc>
                <a:spcPct val="12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Aim:  model density over space as a function of relevant covariates</a:t>
            </a:r>
          </a:p>
          <a:p>
            <a:pPr marL="457200" marR="0" lvl="0" indent="-457200" algn="l" defTabSz="914400" rtl="0" eaLnBrk="1" fontAlgn="auto" latinLnBrk="0" hangingPunct="1">
              <a:lnSpc>
                <a:spcPct val="120000"/>
              </a:lnSpc>
              <a:spcBef>
                <a:spcPts val="13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References:</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Hedley et al (2004) </a:t>
            </a:r>
            <a:r>
              <a:rPr kumimoji="0" lang="en-US"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Spatial distance sampling models</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Chapter 4 in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(eds). Advanced Distance Sampling.</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Miller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(2013) </a:t>
            </a:r>
            <a:r>
              <a:rPr kumimoji="0" lang="en-US"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Spatial models for distance sampling data: recent developments and future directions Methods in Ecology and Evolution 4, 1001-1010</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a:t>
            </a:r>
          </a:p>
          <a:p>
            <a:pPr marL="457200" marR="0" lvl="0" indent="-457200" algn="l" defTabSz="914400" rtl="0" eaLnBrk="1" fontAlgn="auto" latinLnBrk="0" hangingPunct="1">
              <a:lnSpc>
                <a:spcPct val="90000"/>
              </a:lnSpc>
              <a:spcBef>
                <a:spcPts val="13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Chapters 7 </a:t>
            </a:r>
            <a:r>
              <a:rPr lang="en-GB" sz="2400" dirty="0">
                <a:solidFill>
                  <a:prstClr val="white"/>
                </a:solidFill>
                <a:latin typeface="Calibri Light" panose="020F0302020204030204"/>
                <a:cs typeface="Arial" charset="0"/>
              </a:rPr>
              <a:t>and  8 </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of Buckland </a:t>
            </a:r>
            <a:r>
              <a:rPr kumimoji="0" lang="en-GB" sz="2400" b="0" i="1" u="none" strike="noStrike" kern="1200" cap="none" spc="0" normalizeH="0" baseline="0" noProof="0" dirty="0">
                <a:ln>
                  <a:noFill/>
                </a:ln>
                <a:solidFill>
                  <a:prstClr val="white"/>
                </a:solidFill>
                <a:effectLst/>
                <a:uLnTx/>
                <a:uFillTx/>
                <a:latin typeface="Calibri Light" panose="020F0302020204030204"/>
                <a:ea typeface="+mn-ea"/>
                <a:cs typeface="Arial" charset="0"/>
              </a:rPr>
              <a:t>et al</a:t>
            </a:r>
            <a:r>
              <a:rPr kumimoji="0" lang="en-GB" sz="2400" b="0" i="0" u="none" strike="noStrike" kern="1200" cap="none" spc="0" normalizeH="0" baseline="0" noProof="0" dirty="0">
                <a:ln>
                  <a:noFill/>
                </a:ln>
                <a:solidFill>
                  <a:prstClr val="white"/>
                </a:solidFill>
                <a:effectLst/>
                <a:uLnTx/>
                <a:uFillTx/>
                <a:latin typeface="Calibri Light" panose="020F0302020204030204"/>
                <a:ea typeface="+mn-ea"/>
                <a:cs typeface="Arial" charset="0"/>
              </a:rPr>
              <a:t>. (2015) Distance Sampling: Methods and Applications</a:t>
            </a:r>
          </a:p>
          <a:p>
            <a:pPr marL="0" marR="0" lvl="0" indent="0" algn="l" defTabSz="914400" rtl="0" eaLnBrk="1" fontAlgn="auto" latinLnBrk="0" hangingPunct="1">
              <a:lnSpc>
                <a:spcPct val="90000"/>
              </a:lnSpc>
              <a:spcBef>
                <a:spcPts val="1300"/>
              </a:spcBef>
              <a:spcAft>
                <a:spcPts val="0"/>
              </a:spcAft>
              <a:buClrTx/>
              <a:buSzTx/>
              <a:buFont typeface="Arial" pitchFamily="34" charset="0"/>
              <a:buNone/>
              <a:tabLst/>
              <a:defRPr/>
            </a:pPr>
            <a:endParaRPr kumimoji="0" lang="en-GB" sz="2800" b="0" i="0" u="none" strike="noStrike" kern="1200" cap="none" spc="0" normalizeH="0" baseline="0" noProof="0" dirty="0">
              <a:ln>
                <a:noFill/>
              </a:ln>
              <a:solidFill>
                <a:prstClr val="white"/>
              </a:solidFill>
              <a:effectLst/>
              <a:uLnTx/>
              <a:uFillTx/>
              <a:latin typeface="Calibri Light" panose="020F0302020204030204"/>
              <a:ea typeface="+mn-ea"/>
              <a:cs typeface="Arial" charset="0"/>
            </a:endParaRPr>
          </a:p>
        </p:txBody>
      </p:sp>
      <p:sp>
        <p:nvSpPr>
          <p:cNvPr id="2" name="Slide Number Placeholder 1">
            <a:extLst>
              <a:ext uri="{FF2B5EF4-FFF2-40B4-BE49-F238E27FC236}">
                <a16:creationId xmlns:a16="http://schemas.microsoft.com/office/drawing/2014/main" id="{F3E103FE-00B4-476C-B5A0-E24F05AC73AC}"/>
              </a:ext>
            </a:extLst>
          </p:cNvPr>
          <p:cNvSpPr>
            <a:spLocks noGrp="1"/>
          </p:cNvSpPr>
          <p:nvPr>
            <p:ph type="sldNum" sz="quarter" idx="12"/>
          </p:nvPr>
        </p:nvSpPr>
        <p:spPr/>
        <p:txBody>
          <a:bodyPr/>
          <a:lstStyle/>
          <a:p>
            <a:pPr>
              <a:defRPr/>
            </a:pPr>
            <a:fld id="{28361AF3-49ED-4813-A7DC-310415CF221F}" type="slidenum">
              <a:rPr lang="en-GB" altLang="en-US" smtClean="0"/>
              <a:pPr>
                <a:defRPr/>
              </a:pPr>
              <a:t>158</a:t>
            </a:fld>
            <a:endParaRPr lang="en-GB" altLang="en-US"/>
          </a:p>
        </p:txBody>
      </p:sp>
    </p:spTree>
    <p:extLst>
      <p:ext uri="{BB962C8B-B14F-4D97-AF65-F5344CB8AC3E}">
        <p14:creationId xmlns:p14="http://schemas.microsoft.com/office/powerpoint/2010/main" val="306515406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4E187-B91A-4DEE-A4ED-282DBF459549}"/>
              </a:ext>
            </a:extLst>
          </p:cNvPr>
          <p:cNvSpPr>
            <a:spLocks noGrp="1"/>
          </p:cNvSpPr>
          <p:nvPr>
            <p:ph type="title"/>
          </p:nvPr>
        </p:nvSpPr>
        <p:spPr/>
        <p:txBody>
          <a:bodyPr/>
          <a:lstStyle/>
          <a:p>
            <a:r>
              <a:rPr lang="en-US" dirty="0"/>
              <a:t>Spatial Density Models</a:t>
            </a:r>
          </a:p>
        </p:txBody>
      </p:sp>
      <p:sp>
        <p:nvSpPr>
          <p:cNvPr id="3" name="Slide Number Placeholder 2">
            <a:extLst>
              <a:ext uri="{FF2B5EF4-FFF2-40B4-BE49-F238E27FC236}">
                <a16:creationId xmlns:a16="http://schemas.microsoft.com/office/drawing/2014/main" id="{BA0225DC-1FD7-4CB2-8D17-24F18FAEF10A}"/>
              </a:ext>
            </a:extLst>
          </p:cNvPr>
          <p:cNvSpPr>
            <a:spLocks noGrp="1"/>
          </p:cNvSpPr>
          <p:nvPr>
            <p:ph type="sldNum" sz="quarter" idx="12"/>
          </p:nvPr>
        </p:nvSpPr>
        <p:spPr/>
        <p:txBody>
          <a:bodyPr/>
          <a:lstStyle/>
          <a:p>
            <a:pPr>
              <a:defRPr/>
            </a:pPr>
            <a:fld id="{B59E928D-B85A-4D0A-9391-33FBD2C5AC9A}" type="slidenum">
              <a:rPr lang="en-GB" altLang="en-US" smtClean="0"/>
              <a:pPr>
                <a:defRPr/>
              </a:pPr>
              <a:t>159</a:t>
            </a:fld>
            <a:endParaRPr lang="en-GB" altLang="en-US"/>
          </a:p>
        </p:txBody>
      </p:sp>
      <p:pic>
        <p:nvPicPr>
          <p:cNvPr id="5" name="Picture 4">
            <a:extLst>
              <a:ext uri="{FF2B5EF4-FFF2-40B4-BE49-F238E27FC236}">
                <a16:creationId xmlns:a16="http://schemas.microsoft.com/office/drawing/2014/main" id="{3B845056-ED2A-4E42-9024-6DF046E0BD31}"/>
              </a:ext>
            </a:extLst>
          </p:cNvPr>
          <p:cNvPicPr>
            <a:picLocks noChangeAspect="1"/>
          </p:cNvPicPr>
          <p:nvPr/>
        </p:nvPicPr>
        <p:blipFill>
          <a:blip r:embed="rId2"/>
          <a:stretch>
            <a:fillRect/>
          </a:stretch>
        </p:blipFill>
        <p:spPr>
          <a:xfrm>
            <a:off x="3258457" y="1770895"/>
            <a:ext cx="5849030" cy="4272944"/>
          </a:xfrm>
          <a:prstGeom prst="rect">
            <a:avLst/>
          </a:prstGeom>
        </p:spPr>
      </p:pic>
      <p:sp>
        <p:nvSpPr>
          <p:cNvPr id="8" name="TextBox 7">
            <a:extLst>
              <a:ext uri="{FF2B5EF4-FFF2-40B4-BE49-F238E27FC236}">
                <a16:creationId xmlns:a16="http://schemas.microsoft.com/office/drawing/2014/main" id="{6AAB180E-1A66-4C0B-B1E2-0DBAA284144C}"/>
              </a:ext>
            </a:extLst>
          </p:cNvPr>
          <p:cNvSpPr txBox="1"/>
          <p:nvPr/>
        </p:nvSpPr>
        <p:spPr>
          <a:xfrm>
            <a:off x="3893343" y="6158412"/>
            <a:ext cx="4579257" cy="400110"/>
          </a:xfrm>
          <a:prstGeom prst="rect">
            <a:avLst/>
          </a:prstGeom>
          <a:noFill/>
        </p:spPr>
        <p:txBody>
          <a:bodyPr wrap="square">
            <a:spAutoFit/>
          </a:bodyPr>
          <a:lstStyle/>
          <a:p>
            <a:r>
              <a:rPr lang="en-US" sz="1000" dirty="0">
                <a:latin typeface="sans-serif"/>
              </a:rPr>
              <a:t>Figure from Roberts et al 2016 Habitat-based cetacean density models for the U.S. Atlantic and Gulf of Mexico </a:t>
            </a:r>
            <a:r>
              <a:rPr lang="en-US" sz="1000" i="1" dirty="0">
                <a:latin typeface="sans-serif"/>
              </a:rPr>
              <a:t>Scientific Reports 6</a:t>
            </a:r>
            <a:r>
              <a:rPr lang="en-US" sz="1000" dirty="0">
                <a:latin typeface="sans-serif"/>
              </a:rPr>
              <a:t>: 22615 </a:t>
            </a:r>
          </a:p>
        </p:txBody>
      </p:sp>
      <p:sp>
        <p:nvSpPr>
          <p:cNvPr id="9" name="TextBox 8">
            <a:extLst>
              <a:ext uri="{FF2B5EF4-FFF2-40B4-BE49-F238E27FC236}">
                <a16:creationId xmlns:a16="http://schemas.microsoft.com/office/drawing/2014/main" id="{D0FB1AFB-BCF0-4062-9C14-65EA344B7F63}"/>
              </a:ext>
            </a:extLst>
          </p:cNvPr>
          <p:cNvSpPr txBox="1"/>
          <p:nvPr/>
        </p:nvSpPr>
        <p:spPr>
          <a:xfrm>
            <a:off x="9158287" y="2733764"/>
            <a:ext cx="2779486" cy="1754326"/>
          </a:xfrm>
          <a:prstGeom prst="rect">
            <a:avLst/>
          </a:prstGeom>
          <a:noFill/>
        </p:spPr>
        <p:txBody>
          <a:bodyPr wrap="square" rtlCol="0">
            <a:spAutoFit/>
          </a:bodyPr>
          <a:lstStyle/>
          <a:p>
            <a:r>
              <a:rPr lang="en-US" dirty="0"/>
              <a:t>Much more information using these</a:t>
            </a:r>
          </a:p>
          <a:p>
            <a:endParaRPr lang="en-US" dirty="0"/>
          </a:p>
          <a:p>
            <a:r>
              <a:rPr lang="en-US" dirty="0"/>
              <a:t>Much more helpful for conservation and management</a:t>
            </a:r>
          </a:p>
        </p:txBody>
      </p:sp>
    </p:spTree>
    <p:extLst>
      <p:ext uri="{BB962C8B-B14F-4D97-AF65-F5344CB8AC3E}">
        <p14:creationId xmlns:p14="http://schemas.microsoft.com/office/powerpoint/2010/main" val="305174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03A876-B9F0-4A18-9343-019192020363}"/>
              </a:ext>
            </a:extLst>
          </p:cNvPr>
          <p:cNvPicPr>
            <a:picLocks noChangeAspect="1"/>
          </p:cNvPicPr>
          <p:nvPr/>
        </p:nvPicPr>
        <p:blipFill>
          <a:blip r:embed="rId2"/>
          <a:stretch>
            <a:fillRect/>
          </a:stretch>
        </p:blipFill>
        <p:spPr>
          <a:xfrm>
            <a:off x="0" y="652305"/>
            <a:ext cx="12192000" cy="5553389"/>
          </a:xfrm>
          <a:prstGeom prst="rect">
            <a:avLst/>
          </a:prstGeom>
        </p:spPr>
      </p:pic>
      <p:sp>
        <p:nvSpPr>
          <p:cNvPr id="5" name="Rectangle 4">
            <a:extLst>
              <a:ext uri="{FF2B5EF4-FFF2-40B4-BE49-F238E27FC236}">
                <a16:creationId xmlns:a16="http://schemas.microsoft.com/office/drawing/2014/main" id="{A9A3B29C-60AE-4FFB-9872-55AC70601DD4}"/>
              </a:ext>
            </a:extLst>
          </p:cNvPr>
          <p:cNvSpPr/>
          <p:nvPr/>
        </p:nvSpPr>
        <p:spPr>
          <a:xfrm>
            <a:off x="8302168" y="6343134"/>
            <a:ext cx="3817263" cy="369332"/>
          </a:xfrm>
          <a:prstGeom prst="rect">
            <a:avLst/>
          </a:prstGeom>
        </p:spPr>
        <p:txBody>
          <a:bodyPr wrap="none">
            <a:spAutoFit/>
          </a:bodyPr>
          <a:lstStyle/>
          <a:p>
            <a:r>
              <a:rPr lang="en-US" dirty="0">
                <a:hlinkClick r:id="rId3"/>
              </a:rPr>
              <a:t>http://distancesampling.org/dbib.html</a:t>
            </a:r>
            <a:endParaRPr lang="en-US" dirty="0"/>
          </a:p>
        </p:txBody>
      </p:sp>
      <p:sp>
        <p:nvSpPr>
          <p:cNvPr id="2" name="Slide Number Placeholder 1">
            <a:extLst>
              <a:ext uri="{FF2B5EF4-FFF2-40B4-BE49-F238E27FC236}">
                <a16:creationId xmlns:a16="http://schemas.microsoft.com/office/drawing/2014/main" id="{9048A1DE-DA5C-4731-A85C-9FCCC460E41A}"/>
              </a:ext>
            </a:extLst>
          </p:cNvPr>
          <p:cNvSpPr>
            <a:spLocks noGrp="1"/>
          </p:cNvSpPr>
          <p:nvPr>
            <p:ph type="sldNum" sz="quarter" idx="12"/>
          </p:nvPr>
        </p:nvSpPr>
        <p:spPr/>
        <p:txBody>
          <a:bodyPr/>
          <a:lstStyle/>
          <a:p>
            <a:fld id="{60B73985-754F-4BE9-9EB9-A7C0CDE6651C}" type="slidenum">
              <a:rPr lang="en-US" smtClean="0"/>
              <a:t>16</a:t>
            </a:fld>
            <a:endParaRPr lang="en-US"/>
          </a:p>
        </p:txBody>
      </p:sp>
    </p:spTree>
    <p:extLst>
      <p:ext uri="{BB962C8B-B14F-4D97-AF65-F5344CB8AC3E}">
        <p14:creationId xmlns:p14="http://schemas.microsoft.com/office/powerpoint/2010/main" val="204460360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848C36-A3AF-444F-B7CB-34A653E19321}"/>
              </a:ext>
            </a:extLst>
          </p:cNvPr>
          <p:cNvPicPr>
            <a:picLocks noChangeAspect="1"/>
          </p:cNvPicPr>
          <p:nvPr/>
        </p:nvPicPr>
        <p:blipFill>
          <a:blip r:embed="rId2"/>
          <a:stretch>
            <a:fillRect/>
          </a:stretch>
        </p:blipFill>
        <p:spPr>
          <a:xfrm>
            <a:off x="138223" y="185790"/>
            <a:ext cx="6857812" cy="5694015"/>
          </a:xfrm>
          <a:prstGeom prst="rect">
            <a:avLst/>
          </a:prstGeom>
        </p:spPr>
      </p:pic>
      <p:pic>
        <p:nvPicPr>
          <p:cNvPr id="5" name="Picture 4">
            <a:extLst>
              <a:ext uri="{FF2B5EF4-FFF2-40B4-BE49-F238E27FC236}">
                <a16:creationId xmlns:a16="http://schemas.microsoft.com/office/drawing/2014/main" id="{F9507207-B2C3-41CD-9CD5-8ACDCDAF194B}"/>
              </a:ext>
            </a:extLst>
          </p:cNvPr>
          <p:cNvPicPr>
            <a:picLocks noChangeAspect="1"/>
          </p:cNvPicPr>
          <p:nvPr/>
        </p:nvPicPr>
        <p:blipFill>
          <a:blip r:embed="rId3"/>
          <a:stretch>
            <a:fillRect/>
          </a:stretch>
        </p:blipFill>
        <p:spPr>
          <a:xfrm>
            <a:off x="6826102" y="1355703"/>
            <a:ext cx="5365898" cy="2466368"/>
          </a:xfrm>
          <a:prstGeom prst="rect">
            <a:avLst/>
          </a:prstGeom>
        </p:spPr>
      </p:pic>
      <p:sp>
        <p:nvSpPr>
          <p:cNvPr id="6" name="Rectangle 5">
            <a:extLst>
              <a:ext uri="{FF2B5EF4-FFF2-40B4-BE49-F238E27FC236}">
                <a16:creationId xmlns:a16="http://schemas.microsoft.com/office/drawing/2014/main" id="{256FFCFD-64AE-4A20-9257-406CE46E7F8D}"/>
              </a:ext>
            </a:extLst>
          </p:cNvPr>
          <p:cNvSpPr/>
          <p:nvPr/>
        </p:nvSpPr>
        <p:spPr>
          <a:xfrm>
            <a:off x="138223" y="6447006"/>
            <a:ext cx="12053777" cy="307777"/>
          </a:xfrm>
          <a:prstGeom prst="rect">
            <a:avLst/>
          </a:prstGeom>
        </p:spPr>
        <p:txBody>
          <a:bodyPr wrap="square">
            <a:spAutoFit/>
          </a:bodyPr>
          <a:lstStyle/>
          <a:p>
            <a:r>
              <a:rPr lang="en-US" sz="1400" dirty="0"/>
              <a:t>Miller, D. L.; Burt, M. L.; Rexstad, E. A. &amp; Thomas, L. 2013 Spatial models for distance sampling data: recent developments and future directions </a:t>
            </a:r>
            <a:r>
              <a:rPr lang="en-US" sz="1400" i="1" dirty="0"/>
              <a:t>MEE</a:t>
            </a:r>
            <a:r>
              <a:rPr lang="en-US" sz="1400" dirty="0"/>
              <a:t> </a:t>
            </a:r>
            <a:r>
              <a:rPr lang="en-US" sz="1400" b="1" dirty="0"/>
              <a:t>4</a:t>
            </a:r>
            <a:r>
              <a:rPr lang="en-US" sz="1400" dirty="0"/>
              <a:t>: 1001-1010</a:t>
            </a:r>
          </a:p>
        </p:txBody>
      </p:sp>
      <p:sp>
        <p:nvSpPr>
          <p:cNvPr id="2" name="Slide Number Placeholder 1">
            <a:extLst>
              <a:ext uri="{FF2B5EF4-FFF2-40B4-BE49-F238E27FC236}">
                <a16:creationId xmlns:a16="http://schemas.microsoft.com/office/drawing/2014/main" id="{885B53F0-AA81-478D-A9A3-3E74B2A8E441}"/>
              </a:ext>
            </a:extLst>
          </p:cNvPr>
          <p:cNvSpPr>
            <a:spLocks noGrp="1"/>
          </p:cNvSpPr>
          <p:nvPr>
            <p:ph type="sldNum" sz="quarter" idx="12"/>
          </p:nvPr>
        </p:nvSpPr>
        <p:spPr/>
        <p:txBody>
          <a:bodyPr/>
          <a:lstStyle/>
          <a:p>
            <a:pPr>
              <a:defRPr/>
            </a:pPr>
            <a:fld id="{B59E928D-B85A-4D0A-9391-33FBD2C5AC9A}" type="slidenum">
              <a:rPr lang="en-GB" altLang="en-US" smtClean="0"/>
              <a:pPr>
                <a:defRPr/>
              </a:pPr>
              <a:t>160</a:t>
            </a:fld>
            <a:endParaRPr lang="en-GB" altLang="en-US" dirty="0"/>
          </a:p>
        </p:txBody>
      </p:sp>
      <p:sp>
        <p:nvSpPr>
          <p:cNvPr id="7" name="Rectangle 6">
            <a:extLst>
              <a:ext uri="{FF2B5EF4-FFF2-40B4-BE49-F238E27FC236}">
                <a16:creationId xmlns:a16="http://schemas.microsoft.com/office/drawing/2014/main" id="{72752379-200E-442A-B491-6EAD2E415B95}"/>
              </a:ext>
            </a:extLst>
          </p:cNvPr>
          <p:cNvSpPr/>
          <p:nvPr/>
        </p:nvSpPr>
        <p:spPr>
          <a:xfrm>
            <a:off x="836930" y="4943980"/>
            <a:ext cx="4446270" cy="201333"/>
          </a:xfrm>
          <a:prstGeom prst="rect">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51930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4E187-B91A-4DEE-A4ED-282DBF459549}"/>
              </a:ext>
            </a:extLst>
          </p:cNvPr>
          <p:cNvSpPr>
            <a:spLocks noGrp="1"/>
          </p:cNvSpPr>
          <p:nvPr>
            <p:ph type="title"/>
          </p:nvPr>
        </p:nvSpPr>
        <p:spPr/>
        <p:txBody>
          <a:bodyPr/>
          <a:lstStyle/>
          <a:p>
            <a:r>
              <a:rPr lang="en-US" dirty="0"/>
              <a:t>What if we can model density over space ?</a:t>
            </a:r>
          </a:p>
        </p:txBody>
      </p:sp>
      <p:sp>
        <p:nvSpPr>
          <p:cNvPr id="5" name="Rectangle 4">
            <a:extLst>
              <a:ext uri="{FF2B5EF4-FFF2-40B4-BE49-F238E27FC236}">
                <a16:creationId xmlns:a16="http://schemas.microsoft.com/office/drawing/2014/main" id="{5261FB69-866C-4ADE-BF5C-BE13EA3C3291}"/>
              </a:ext>
            </a:extLst>
          </p:cNvPr>
          <p:cNvSpPr/>
          <p:nvPr/>
        </p:nvSpPr>
        <p:spPr>
          <a:xfrm>
            <a:off x="2465356" y="6274483"/>
            <a:ext cx="7804538" cy="461665"/>
          </a:xfrm>
          <a:prstGeom prst="rect">
            <a:avLst/>
          </a:prstGeom>
        </p:spPr>
        <p:txBody>
          <a:bodyPr wrap="square">
            <a:spAutoFit/>
          </a:bodyPr>
          <a:lstStyle/>
          <a:p>
            <a:r>
              <a:rPr lang="en-US" sz="1200" dirty="0" err="1"/>
              <a:t>Katsanevakis</a:t>
            </a:r>
            <a:r>
              <a:rPr lang="en-US" sz="1200" dirty="0"/>
              <a:t>, S. 2007 Density surface modelling with line transect sampling as a tool for abundance estimation of marine benthic species: the </a:t>
            </a:r>
            <a:r>
              <a:rPr lang="en-US" sz="1200" i="1" dirty="0"/>
              <a:t>Pinna </a:t>
            </a:r>
            <a:r>
              <a:rPr lang="en-US" sz="1200" i="1" dirty="0" err="1"/>
              <a:t>nobilis</a:t>
            </a:r>
            <a:r>
              <a:rPr lang="en-US" sz="1200" i="1" dirty="0"/>
              <a:t> </a:t>
            </a:r>
            <a:r>
              <a:rPr lang="en-US" sz="1200" dirty="0"/>
              <a:t>example in a marine lake </a:t>
            </a:r>
            <a:r>
              <a:rPr lang="en-US" sz="1200" i="1" dirty="0"/>
              <a:t>Marine Biology</a:t>
            </a:r>
            <a:r>
              <a:rPr lang="en-US" sz="1200" dirty="0"/>
              <a:t> </a:t>
            </a:r>
            <a:r>
              <a:rPr lang="en-US" sz="1200" b="1" dirty="0"/>
              <a:t>152</a:t>
            </a:r>
            <a:r>
              <a:rPr lang="en-US" sz="1200" dirty="0"/>
              <a:t>: 77-85 </a:t>
            </a:r>
          </a:p>
        </p:txBody>
      </p:sp>
      <p:pic>
        <p:nvPicPr>
          <p:cNvPr id="6" name="Picture 5">
            <a:extLst>
              <a:ext uri="{FF2B5EF4-FFF2-40B4-BE49-F238E27FC236}">
                <a16:creationId xmlns:a16="http://schemas.microsoft.com/office/drawing/2014/main" id="{4CD52C79-9ABC-4D8C-B22F-F359F2D84844}"/>
              </a:ext>
            </a:extLst>
          </p:cNvPr>
          <p:cNvPicPr>
            <a:picLocks noChangeAspect="1"/>
          </p:cNvPicPr>
          <p:nvPr/>
        </p:nvPicPr>
        <p:blipFill>
          <a:blip r:embed="rId2"/>
          <a:stretch>
            <a:fillRect/>
          </a:stretch>
        </p:blipFill>
        <p:spPr>
          <a:xfrm>
            <a:off x="3721277" y="1402080"/>
            <a:ext cx="4195725" cy="4759007"/>
          </a:xfrm>
          <a:prstGeom prst="rect">
            <a:avLst/>
          </a:prstGeom>
        </p:spPr>
      </p:pic>
      <p:sp>
        <p:nvSpPr>
          <p:cNvPr id="3" name="Slide Number Placeholder 2">
            <a:extLst>
              <a:ext uri="{FF2B5EF4-FFF2-40B4-BE49-F238E27FC236}">
                <a16:creationId xmlns:a16="http://schemas.microsoft.com/office/drawing/2014/main" id="{DF592D08-A825-4318-B918-3FDAEBDB771D}"/>
              </a:ext>
            </a:extLst>
          </p:cNvPr>
          <p:cNvSpPr>
            <a:spLocks noGrp="1"/>
          </p:cNvSpPr>
          <p:nvPr>
            <p:ph type="sldNum" sz="quarter" idx="12"/>
          </p:nvPr>
        </p:nvSpPr>
        <p:spPr/>
        <p:txBody>
          <a:bodyPr/>
          <a:lstStyle/>
          <a:p>
            <a:pPr>
              <a:defRPr/>
            </a:pPr>
            <a:fld id="{B59E928D-B85A-4D0A-9391-33FBD2C5AC9A}" type="slidenum">
              <a:rPr lang="en-GB" altLang="en-US" smtClean="0"/>
              <a:pPr>
                <a:defRPr/>
              </a:pPr>
              <a:t>161</a:t>
            </a:fld>
            <a:endParaRPr lang="en-GB" altLang="en-US"/>
          </a:p>
        </p:txBody>
      </p:sp>
      <p:sp>
        <p:nvSpPr>
          <p:cNvPr id="4" name="TextBox 3">
            <a:extLst>
              <a:ext uri="{FF2B5EF4-FFF2-40B4-BE49-F238E27FC236}">
                <a16:creationId xmlns:a16="http://schemas.microsoft.com/office/drawing/2014/main" id="{BB1C5AC5-AEDD-43CF-895A-C73DAFE425D4}"/>
              </a:ext>
            </a:extLst>
          </p:cNvPr>
          <p:cNvSpPr txBox="1"/>
          <p:nvPr/>
        </p:nvSpPr>
        <p:spPr>
          <a:xfrm>
            <a:off x="8911772" y="2802374"/>
            <a:ext cx="2634342" cy="1754326"/>
          </a:xfrm>
          <a:prstGeom prst="rect">
            <a:avLst/>
          </a:prstGeom>
          <a:noFill/>
        </p:spPr>
        <p:txBody>
          <a:bodyPr wrap="square" rtlCol="0">
            <a:spAutoFit/>
          </a:bodyPr>
          <a:lstStyle/>
          <a:p>
            <a:r>
              <a:rPr lang="en-US" dirty="0"/>
              <a:t>A </a:t>
            </a:r>
            <a:r>
              <a:rPr lang="en-US" dirty="0" err="1"/>
              <a:t>dsm</a:t>
            </a:r>
            <a:r>
              <a:rPr lang="en-US" dirty="0"/>
              <a:t> is just a regression model (usually a GAM) where the modelled counts have been corrected for detectability via distance sampling</a:t>
            </a:r>
          </a:p>
        </p:txBody>
      </p:sp>
    </p:spTree>
    <p:extLst>
      <p:ext uri="{BB962C8B-B14F-4D97-AF65-F5344CB8AC3E}">
        <p14:creationId xmlns:p14="http://schemas.microsoft.com/office/powerpoint/2010/main" val="255279760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0E201F-BC1B-4090-A993-752171875716}"/>
              </a:ext>
            </a:extLst>
          </p:cNvPr>
          <p:cNvPicPr>
            <a:picLocks noChangeAspect="1"/>
          </p:cNvPicPr>
          <p:nvPr/>
        </p:nvPicPr>
        <p:blipFill>
          <a:blip r:embed="rId2"/>
          <a:stretch>
            <a:fillRect/>
          </a:stretch>
        </p:blipFill>
        <p:spPr>
          <a:xfrm>
            <a:off x="187642" y="311150"/>
            <a:ext cx="5476875" cy="2781300"/>
          </a:xfrm>
          <a:prstGeom prst="rect">
            <a:avLst/>
          </a:prstGeom>
        </p:spPr>
      </p:pic>
      <p:pic>
        <p:nvPicPr>
          <p:cNvPr id="5" name="Picture 4">
            <a:extLst>
              <a:ext uri="{FF2B5EF4-FFF2-40B4-BE49-F238E27FC236}">
                <a16:creationId xmlns:a16="http://schemas.microsoft.com/office/drawing/2014/main" id="{C24AEA8D-1604-4171-8561-10831765C224}"/>
              </a:ext>
            </a:extLst>
          </p:cNvPr>
          <p:cNvPicPr>
            <a:picLocks noChangeAspect="1"/>
          </p:cNvPicPr>
          <p:nvPr/>
        </p:nvPicPr>
        <p:blipFill>
          <a:blip r:embed="rId3"/>
          <a:stretch>
            <a:fillRect/>
          </a:stretch>
        </p:blipFill>
        <p:spPr>
          <a:xfrm>
            <a:off x="6675119" y="1124050"/>
            <a:ext cx="4576445" cy="3452712"/>
          </a:xfrm>
          <a:prstGeom prst="rect">
            <a:avLst/>
          </a:prstGeom>
        </p:spPr>
      </p:pic>
      <p:pic>
        <p:nvPicPr>
          <p:cNvPr id="7" name="Picture 6">
            <a:extLst>
              <a:ext uri="{FF2B5EF4-FFF2-40B4-BE49-F238E27FC236}">
                <a16:creationId xmlns:a16="http://schemas.microsoft.com/office/drawing/2014/main" id="{80A47EEC-4B3E-45B8-840A-653277A7A640}"/>
              </a:ext>
            </a:extLst>
          </p:cNvPr>
          <p:cNvPicPr>
            <a:picLocks noChangeAspect="1"/>
          </p:cNvPicPr>
          <p:nvPr/>
        </p:nvPicPr>
        <p:blipFill>
          <a:blip r:embed="rId4"/>
          <a:stretch>
            <a:fillRect/>
          </a:stretch>
        </p:blipFill>
        <p:spPr>
          <a:xfrm>
            <a:off x="1686560" y="3467116"/>
            <a:ext cx="4853304" cy="3390884"/>
          </a:xfrm>
          <a:prstGeom prst="rect">
            <a:avLst/>
          </a:prstGeom>
        </p:spPr>
      </p:pic>
      <p:sp>
        <p:nvSpPr>
          <p:cNvPr id="8" name="Arrow: Right 7">
            <a:extLst>
              <a:ext uri="{FF2B5EF4-FFF2-40B4-BE49-F238E27FC236}">
                <a16:creationId xmlns:a16="http://schemas.microsoft.com/office/drawing/2014/main" id="{628037FD-009C-480A-9C7A-914CCF32FCB3}"/>
              </a:ext>
            </a:extLst>
          </p:cNvPr>
          <p:cNvSpPr/>
          <p:nvPr/>
        </p:nvSpPr>
        <p:spPr>
          <a:xfrm>
            <a:off x="4734560" y="751840"/>
            <a:ext cx="1940559" cy="487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Bent 9">
            <a:extLst>
              <a:ext uri="{FF2B5EF4-FFF2-40B4-BE49-F238E27FC236}">
                <a16:creationId xmlns:a16="http://schemas.microsoft.com/office/drawing/2014/main" id="{3519FAFA-082C-43D2-B4EA-611270CDEE22}"/>
              </a:ext>
            </a:extLst>
          </p:cNvPr>
          <p:cNvSpPr/>
          <p:nvPr/>
        </p:nvSpPr>
        <p:spPr>
          <a:xfrm rot="10800000">
            <a:off x="7985760" y="5090160"/>
            <a:ext cx="813816" cy="86868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F41C0557-91AD-4675-920F-2A67BEF8F93D}"/>
              </a:ext>
            </a:extLst>
          </p:cNvPr>
          <p:cNvSpPr txBox="1"/>
          <p:nvPr/>
        </p:nvSpPr>
        <p:spPr>
          <a:xfrm>
            <a:off x="6207760" y="6248400"/>
            <a:ext cx="5648960" cy="369332"/>
          </a:xfrm>
          <a:prstGeom prst="rect">
            <a:avLst/>
          </a:prstGeom>
          <a:noFill/>
        </p:spPr>
        <p:txBody>
          <a:bodyPr wrap="square" rtlCol="0">
            <a:spAutoFit/>
          </a:bodyPr>
          <a:lstStyle/>
          <a:p>
            <a:pPr algn="r"/>
            <a:r>
              <a:rPr lang="en-US" dirty="0"/>
              <a:t>In R: library(</a:t>
            </a:r>
            <a:r>
              <a:rPr lang="en-US" dirty="0" err="1"/>
              <a:t>dsm</a:t>
            </a:r>
            <a:r>
              <a:rPr lang="en-US" dirty="0"/>
              <a:t>)</a:t>
            </a:r>
          </a:p>
        </p:txBody>
      </p:sp>
      <p:sp>
        <p:nvSpPr>
          <p:cNvPr id="2" name="Slide Number Placeholder 1">
            <a:extLst>
              <a:ext uri="{FF2B5EF4-FFF2-40B4-BE49-F238E27FC236}">
                <a16:creationId xmlns:a16="http://schemas.microsoft.com/office/drawing/2014/main" id="{2631BA0F-108D-40A4-985A-BC931BAF4722}"/>
              </a:ext>
            </a:extLst>
          </p:cNvPr>
          <p:cNvSpPr>
            <a:spLocks noGrp="1"/>
          </p:cNvSpPr>
          <p:nvPr>
            <p:ph type="sldNum" sz="quarter" idx="12"/>
          </p:nvPr>
        </p:nvSpPr>
        <p:spPr/>
        <p:txBody>
          <a:bodyPr/>
          <a:lstStyle/>
          <a:p>
            <a:pPr>
              <a:defRPr/>
            </a:pPr>
            <a:fld id="{B59E928D-B85A-4D0A-9391-33FBD2C5AC9A}" type="slidenum">
              <a:rPr lang="en-GB" altLang="en-US" smtClean="0"/>
              <a:pPr>
                <a:defRPr/>
              </a:pPr>
              <a:t>162</a:t>
            </a:fld>
            <a:endParaRPr lang="en-GB" altLang="en-US"/>
          </a:p>
        </p:txBody>
      </p:sp>
    </p:spTree>
    <p:extLst>
      <p:ext uri="{BB962C8B-B14F-4D97-AF65-F5344CB8AC3E}">
        <p14:creationId xmlns:p14="http://schemas.microsoft.com/office/powerpoint/2010/main" val="176268707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44DC9-7BB1-426F-90BE-CF77D05DAC4A}"/>
              </a:ext>
            </a:extLst>
          </p:cNvPr>
          <p:cNvSpPr>
            <a:spLocks noGrp="1"/>
          </p:cNvSpPr>
          <p:nvPr>
            <p:ph type="title"/>
          </p:nvPr>
        </p:nvSpPr>
        <p:spPr>
          <a:xfrm>
            <a:off x="501714" y="113867"/>
            <a:ext cx="10772775" cy="1658198"/>
          </a:xfrm>
        </p:spPr>
        <p:txBody>
          <a:bodyPr/>
          <a:lstStyle/>
          <a:p>
            <a:r>
              <a:rPr lang="en-US" dirty="0"/>
              <a:t>Combining it all</a:t>
            </a:r>
          </a:p>
        </p:txBody>
      </p:sp>
      <p:sp>
        <p:nvSpPr>
          <p:cNvPr id="6" name="TextBox 5">
            <a:extLst>
              <a:ext uri="{FF2B5EF4-FFF2-40B4-BE49-F238E27FC236}">
                <a16:creationId xmlns:a16="http://schemas.microsoft.com/office/drawing/2014/main" id="{8D688E05-69E5-466C-B55A-16651F1FE2D1}"/>
              </a:ext>
            </a:extLst>
          </p:cNvPr>
          <p:cNvSpPr txBox="1"/>
          <p:nvPr/>
        </p:nvSpPr>
        <p:spPr>
          <a:xfrm>
            <a:off x="501714" y="1613190"/>
            <a:ext cx="1581021" cy="2031325"/>
          </a:xfrm>
          <a:prstGeom prst="rect">
            <a:avLst/>
          </a:prstGeom>
          <a:noFill/>
        </p:spPr>
        <p:txBody>
          <a:bodyPr wrap="square" rtlCol="0">
            <a:spAutoFit/>
          </a:bodyPr>
          <a:lstStyle/>
          <a:p>
            <a:r>
              <a:rPr lang="en-US" dirty="0"/>
              <a:t>A spatial model, with multiple covariates, and accounting for multiple platforms</a:t>
            </a:r>
          </a:p>
        </p:txBody>
      </p:sp>
      <p:sp>
        <p:nvSpPr>
          <p:cNvPr id="3" name="Slide Number Placeholder 2">
            <a:extLst>
              <a:ext uri="{FF2B5EF4-FFF2-40B4-BE49-F238E27FC236}">
                <a16:creationId xmlns:a16="http://schemas.microsoft.com/office/drawing/2014/main" id="{92F6B7AF-4862-4626-A09A-DDCCC340EE66}"/>
              </a:ext>
            </a:extLst>
          </p:cNvPr>
          <p:cNvSpPr>
            <a:spLocks noGrp="1"/>
          </p:cNvSpPr>
          <p:nvPr>
            <p:ph type="sldNum" sz="quarter" idx="12"/>
          </p:nvPr>
        </p:nvSpPr>
        <p:spPr/>
        <p:txBody>
          <a:bodyPr/>
          <a:lstStyle/>
          <a:p>
            <a:pPr>
              <a:defRPr/>
            </a:pPr>
            <a:fld id="{B59E928D-B85A-4D0A-9391-33FBD2C5AC9A}" type="slidenum">
              <a:rPr lang="en-GB" altLang="en-US" smtClean="0"/>
              <a:pPr>
                <a:defRPr/>
              </a:pPr>
              <a:t>163</a:t>
            </a:fld>
            <a:endParaRPr lang="en-GB" altLang="en-US"/>
          </a:p>
        </p:txBody>
      </p:sp>
      <p:pic>
        <p:nvPicPr>
          <p:cNvPr id="5" name="Picture 4">
            <a:extLst>
              <a:ext uri="{FF2B5EF4-FFF2-40B4-BE49-F238E27FC236}">
                <a16:creationId xmlns:a16="http://schemas.microsoft.com/office/drawing/2014/main" id="{C158BB6B-3884-4374-B1A9-2552BBC4E29E}"/>
              </a:ext>
            </a:extLst>
          </p:cNvPr>
          <p:cNvPicPr>
            <a:picLocks noChangeAspect="1"/>
          </p:cNvPicPr>
          <p:nvPr/>
        </p:nvPicPr>
        <p:blipFill>
          <a:blip r:embed="rId2"/>
          <a:stretch>
            <a:fillRect/>
          </a:stretch>
        </p:blipFill>
        <p:spPr>
          <a:xfrm>
            <a:off x="3581879" y="1197428"/>
            <a:ext cx="6377284" cy="5660571"/>
          </a:xfrm>
          <a:prstGeom prst="rect">
            <a:avLst/>
          </a:prstGeom>
        </p:spPr>
      </p:pic>
      <p:pic>
        <p:nvPicPr>
          <p:cNvPr id="13" name="Picture 12">
            <a:extLst>
              <a:ext uri="{FF2B5EF4-FFF2-40B4-BE49-F238E27FC236}">
                <a16:creationId xmlns:a16="http://schemas.microsoft.com/office/drawing/2014/main" id="{791F13DD-3773-4C9E-B7C6-2AB95092B8D3}"/>
              </a:ext>
            </a:extLst>
          </p:cNvPr>
          <p:cNvPicPr>
            <a:picLocks noChangeAspect="1"/>
          </p:cNvPicPr>
          <p:nvPr/>
        </p:nvPicPr>
        <p:blipFill>
          <a:blip r:embed="rId3"/>
          <a:stretch>
            <a:fillRect/>
          </a:stretch>
        </p:blipFill>
        <p:spPr>
          <a:xfrm>
            <a:off x="3526972" y="4984686"/>
            <a:ext cx="1660071" cy="1351772"/>
          </a:xfrm>
          <a:prstGeom prst="rect">
            <a:avLst/>
          </a:prstGeom>
        </p:spPr>
      </p:pic>
      <p:sp>
        <p:nvSpPr>
          <p:cNvPr id="14" name="Rectangle 13">
            <a:extLst>
              <a:ext uri="{FF2B5EF4-FFF2-40B4-BE49-F238E27FC236}">
                <a16:creationId xmlns:a16="http://schemas.microsoft.com/office/drawing/2014/main" id="{DBD64263-8216-49BA-A522-52C353840F7E}"/>
              </a:ext>
            </a:extLst>
          </p:cNvPr>
          <p:cNvSpPr/>
          <p:nvPr/>
        </p:nvSpPr>
        <p:spPr>
          <a:xfrm>
            <a:off x="5451766" y="5929086"/>
            <a:ext cx="4367148" cy="275770"/>
          </a:xfrm>
          <a:prstGeom prst="rect">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22F8D88-234F-4155-AFC1-06C0F0DF6F35}"/>
              </a:ext>
            </a:extLst>
          </p:cNvPr>
          <p:cNvSpPr/>
          <p:nvPr/>
        </p:nvSpPr>
        <p:spPr>
          <a:xfrm>
            <a:off x="5451766" y="6204857"/>
            <a:ext cx="890977" cy="195943"/>
          </a:xfrm>
          <a:prstGeom prst="rect">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D5FD428-6AC5-4381-9659-8E3087CBFCF0}"/>
              </a:ext>
            </a:extLst>
          </p:cNvPr>
          <p:cNvSpPr/>
          <p:nvPr/>
        </p:nvSpPr>
        <p:spPr>
          <a:xfrm>
            <a:off x="6686187" y="5738527"/>
            <a:ext cx="3132727" cy="190558"/>
          </a:xfrm>
          <a:prstGeom prst="rect">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515931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630C-ABDF-43CE-8821-624B96944361}"/>
              </a:ext>
            </a:extLst>
          </p:cNvPr>
          <p:cNvSpPr>
            <a:spLocks noGrp="1"/>
          </p:cNvSpPr>
          <p:nvPr>
            <p:ph type="title"/>
          </p:nvPr>
        </p:nvSpPr>
        <p:spPr>
          <a:xfrm>
            <a:off x="575150" y="223762"/>
            <a:ext cx="10772775" cy="1658198"/>
          </a:xfrm>
        </p:spPr>
        <p:txBody>
          <a:bodyPr/>
          <a:lstStyle/>
          <a:p>
            <a:r>
              <a:rPr lang="en-US" dirty="0"/>
              <a:t>The End!</a:t>
            </a:r>
          </a:p>
        </p:txBody>
      </p:sp>
      <p:pic>
        <p:nvPicPr>
          <p:cNvPr id="5" name="Picture 4">
            <a:extLst>
              <a:ext uri="{FF2B5EF4-FFF2-40B4-BE49-F238E27FC236}">
                <a16:creationId xmlns:a16="http://schemas.microsoft.com/office/drawing/2014/main" id="{7165BE35-F0E2-477C-BD03-2A5BDA2DCAA9}"/>
              </a:ext>
            </a:extLst>
          </p:cNvPr>
          <p:cNvPicPr>
            <a:picLocks noChangeAspect="1"/>
          </p:cNvPicPr>
          <p:nvPr/>
        </p:nvPicPr>
        <p:blipFill>
          <a:blip r:embed="rId2"/>
          <a:stretch>
            <a:fillRect/>
          </a:stretch>
        </p:blipFill>
        <p:spPr>
          <a:xfrm>
            <a:off x="2501741" y="1385888"/>
            <a:ext cx="7188517" cy="4843213"/>
          </a:xfrm>
          <a:prstGeom prst="rect">
            <a:avLst/>
          </a:prstGeom>
        </p:spPr>
      </p:pic>
      <p:sp>
        <p:nvSpPr>
          <p:cNvPr id="3" name="Slide Number Placeholder 2">
            <a:extLst>
              <a:ext uri="{FF2B5EF4-FFF2-40B4-BE49-F238E27FC236}">
                <a16:creationId xmlns:a16="http://schemas.microsoft.com/office/drawing/2014/main" id="{23450FFB-3DFF-4089-9491-0BA86BB81EA3}"/>
              </a:ext>
            </a:extLst>
          </p:cNvPr>
          <p:cNvSpPr>
            <a:spLocks noGrp="1"/>
          </p:cNvSpPr>
          <p:nvPr>
            <p:ph type="sldNum" sz="quarter" idx="12"/>
          </p:nvPr>
        </p:nvSpPr>
        <p:spPr/>
        <p:txBody>
          <a:bodyPr/>
          <a:lstStyle/>
          <a:p>
            <a:pPr>
              <a:defRPr/>
            </a:pPr>
            <a:fld id="{B59E928D-B85A-4D0A-9391-33FBD2C5AC9A}" type="slidenum">
              <a:rPr lang="en-GB" altLang="en-US" smtClean="0"/>
              <a:pPr>
                <a:defRPr/>
              </a:pPr>
              <a:t>164</a:t>
            </a:fld>
            <a:endParaRPr lang="en-GB" altLang="en-US"/>
          </a:p>
        </p:txBody>
      </p:sp>
      <p:sp>
        <p:nvSpPr>
          <p:cNvPr id="4" name="TextBox 3">
            <a:extLst>
              <a:ext uri="{FF2B5EF4-FFF2-40B4-BE49-F238E27FC236}">
                <a16:creationId xmlns:a16="http://schemas.microsoft.com/office/drawing/2014/main" id="{A22694FA-527B-4077-B8B4-90755300E86E}"/>
              </a:ext>
            </a:extLst>
          </p:cNvPr>
          <p:cNvSpPr txBox="1"/>
          <p:nvPr/>
        </p:nvSpPr>
        <p:spPr>
          <a:xfrm>
            <a:off x="7641772" y="4976041"/>
            <a:ext cx="2656114" cy="954107"/>
          </a:xfrm>
          <a:prstGeom prst="rect">
            <a:avLst/>
          </a:prstGeom>
          <a:noFill/>
        </p:spPr>
        <p:txBody>
          <a:bodyPr wrap="square" rtlCol="0">
            <a:spAutoFit/>
          </a:bodyPr>
          <a:lstStyle/>
          <a:p>
            <a:r>
              <a:rPr lang="en-US" sz="2800" b="1" dirty="0"/>
              <a:t>Questions welcome!</a:t>
            </a:r>
          </a:p>
        </p:txBody>
      </p:sp>
    </p:spTree>
    <p:extLst>
      <p:ext uri="{BB962C8B-B14F-4D97-AF65-F5344CB8AC3E}">
        <p14:creationId xmlns:p14="http://schemas.microsoft.com/office/powerpoint/2010/main" val="3921294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C2DBEB-90C9-49A1-8159-D76BE83E1D65}"/>
              </a:ext>
            </a:extLst>
          </p:cNvPr>
          <p:cNvSpPr/>
          <p:nvPr/>
        </p:nvSpPr>
        <p:spPr>
          <a:xfrm>
            <a:off x="7741486" y="6353294"/>
            <a:ext cx="4450514" cy="369332"/>
          </a:xfrm>
          <a:prstGeom prst="rect">
            <a:avLst/>
          </a:prstGeom>
        </p:spPr>
        <p:txBody>
          <a:bodyPr wrap="none">
            <a:spAutoFit/>
          </a:bodyPr>
          <a:lstStyle/>
          <a:p>
            <a:r>
              <a:rPr lang="en-US" dirty="0">
                <a:hlinkClick r:id="rId2"/>
              </a:rPr>
              <a:t>http://distancesampling.org/distancelist.html</a:t>
            </a:r>
            <a:endParaRPr lang="en-US" dirty="0"/>
          </a:p>
        </p:txBody>
      </p:sp>
      <p:pic>
        <p:nvPicPr>
          <p:cNvPr id="5" name="Picture 4">
            <a:extLst>
              <a:ext uri="{FF2B5EF4-FFF2-40B4-BE49-F238E27FC236}">
                <a16:creationId xmlns:a16="http://schemas.microsoft.com/office/drawing/2014/main" id="{E4E2A5AB-078E-43E3-B170-59298562179D}"/>
              </a:ext>
            </a:extLst>
          </p:cNvPr>
          <p:cNvPicPr>
            <a:picLocks noChangeAspect="1"/>
          </p:cNvPicPr>
          <p:nvPr/>
        </p:nvPicPr>
        <p:blipFill>
          <a:blip r:embed="rId3"/>
          <a:stretch>
            <a:fillRect/>
          </a:stretch>
        </p:blipFill>
        <p:spPr>
          <a:xfrm>
            <a:off x="0" y="35370"/>
            <a:ext cx="12192000" cy="6380860"/>
          </a:xfrm>
          <a:prstGeom prst="rect">
            <a:avLst/>
          </a:prstGeom>
        </p:spPr>
      </p:pic>
      <p:sp>
        <p:nvSpPr>
          <p:cNvPr id="2" name="Slide Number Placeholder 1">
            <a:extLst>
              <a:ext uri="{FF2B5EF4-FFF2-40B4-BE49-F238E27FC236}">
                <a16:creationId xmlns:a16="http://schemas.microsoft.com/office/drawing/2014/main" id="{80DF2B8A-0FF5-4AE2-891E-EE89B93BB19A}"/>
              </a:ext>
            </a:extLst>
          </p:cNvPr>
          <p:cNvSpPr>
            <a:spLocks noGrp="1"/>
          </p:cNvSpPr>
          <p:nvPr>
            <p:ph type="sldNum" sz="quarter" idx="12"/>
          </p:nvPr>
        </p:nvSpPr>
        <p:spPr/>
        <p:txBody>
          <a:bodyPr/>
          <a:lstStyle/>
          <a:p>
            <a:fld id="{60B73985-754F-4BE9-9EB9-A7C0CDE6651C}" type="slidenum">
              <a:rPr lang="en-US" smtClean="0"/>
              <a:t>17</a:t>
            </a:fld>
            <a:endParaRPr lang="en-US"/>
          </a:p>
        </p:txBody>
      </p:sp>
    </p:spTree>
    <p:extLst>
      <p:ext uri="{BB962C8B-B14F-4D97-AF65-F5344CB8AC3E}">
        <p14:creationId xmlns:p14="http://schemas.microsoft.com/office/powerpoint/2010/main" val="3528344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871CB5-A2D6-4DAF-B674-3764B784F99C}"/>
              </a:ext>
            </a:extLst>
          </p:cNvPr>
          <p:cNvPicPr>
            <a:picLocks noChangeAspect="1"/>
          </p:cNvPicPr>
          <p:nvPr/>
        </p:nvPicPr>
        <p:blipFill>
          <a:blip r:embed="rId2"/>
          <a:stretch>
            <a:fillRect/>
          </a:stretch>
        </p:blipFill>
        <p:spPr>
          <a:xfrm>
            <a:off x="1665605" y="780415"/>
            <a:ext cx="3333750" cy="4991100"/>
          </a:xfrm>
          <a:prstGeom prst="rect">
            <a:avLst/>
          </a:prstGeom>
        </p:spPr>
      </p:pic>
      <p:pic>
        <p:nvPicPr>
          <p:cNvPr id="5" name="Picture 4">
            <a:extLst>
              <a:ext uri="{FF2B5EF4-FFF2-40B4-BE49-F238E27FC236}">
                <a16:creationId xmlns:a16="http://schemas.microsoft.com/office/drawing/2014/main" id="{DF467030-4E7E-4B77-9D18-167FB68BE9A3}"/>
              </a:ext>
            </a:extLst>
          </p:cNvPr>
          <p:cNvPicPr>
            <a:picLocks noChangeAspect="1"/>
          </p:cNvPicPr>
          <p:nvPr/>
        </p:nvPicPr>
        <p:blipFill>
          <a:blip r:embed="rId3"/>
          <a:stretch>
            <a:fillRect/>
          </a:stretch>
        </p:blipFill>
        <p:spPr>
          <a:xfrm>
            <a:off x="6725287" y="780415"/>
            <a:ext cx="3267075" cy="4981575"/>
          </a:xfrm>
          <a:prstGeom prst="rect">
            <a:avLst/>
          </a:prstGeom>
        </p:spPr>
      </p:pic>
      <p:sp>
        <p:nvSpPr>
          <p:cNvPr id="2" name="Slide Number Placeholder 1">
            <a:extLst>
              <a:ext uri="{FF2B5EF4-FFF2-40B4-BE49-F238E27FC236}">
                <a16:creationId xmlns:a16="http://schemas.microsoft.com/office/drawing/2014/main" id="{337C0AF3-79E6-4C55-B1C9-1E5BC2EA1F29}"/>
              </a:ext>
            </a:extLst>
          </p:cNvPr>
          <p:cNvSpPr>
            <a:spLocks noGrp="1"/>
          </p:cNvSpPr>
          <p:nvPr>
            <p:ph type="sldNum" sz="quarter" idx="12"/>
          </p:nvPr>
        </p:nvSpPr>
        <p:spPr/>
        <p:txBody>
          <a:bodyPr/>
          <a:lstStyle/>
          <a:p>
            <a:fld id="{60B73985-754F-4BE9-9EB9-A7C0CDE6651C}" type="slidenum">
              <a:rPr lang="en-US" smtClean="0"/>
              <a:t>18</a:t>
            </a:fld>
            <a:endParaRPr lang="en-US"/>
          </a:p>
        </p:txBody>
      </p:sp>
    </p:spTree>
    <p:extLst>
      <p:ext uri="{BB962C8B-B14F-4D97-AF65-F5344CB8AC3E}">
        <p14:creationId xmlns:p14="http://schemas.microsoft.com/office/powerpoint/2010/main" val="1692044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custDataLst>
              <p:tags r:id="rId2"/>
            </p:custDataLst>
          </p:nvPr>
        </p:nvSpPr>
        <p:spPr>
          <a:xfrm>
            <a:off x="557349" y="260350"/>
            <a:ext cx="9826489" cy="2027238"/>
          </a:xfrm>
        </p:spPr>
        <p:txBody>
          <a:bodyPr/>
          <a:lstStyle/>
          <a:p>
            <a:pPr eaLnBrk="1" hangingPunct="1"/>
            <a:r>
              <a:rPr lang="en-GB" altLang="en-US" sz="4400" dirty="0">
                <a:solidFill>
                  <a:schemeClr val="bg1"/>
                </a:solidFill>
              </a:rPr>
              <a:t>Introduction to Distance Sampling</a:t>
            </a:r>
          </a:p>
        </p:txBody>
      </p:sp>
      <p:sp>
        <p:nvSpPr>
          <p:cNvPr id="4099" name="Rectangle 5"/>
          <p:cNvSpPr>
            <a:spLocks noGrp="1" noChangeArrowheads="1"/>
          </p:cNvSpPr>
          <p:nvPr>
            <p:ph idx="1"/>
            <p:custDataLst>
              <p:tags r:id="rId3"/>
            </p:custDataLst>
          </p:nvPr>
        </p:nvSpPr>
        <p:spPr>
          <a:xfrm>
            <a:off x="399393" y="2420938"/>
            <a:ext cx="9825695" cy="3960812"/>
          </a:xfrm>
        </p:spPr>
        <p:txBody>
          <a:bodyPr/>
          <a:lstStyle/>
          <a:p>
            <a:pPr eaLnBrk="1" hangingPunct="1">
              <a:lnSpc>
                <a:spcPct val="150000"/>
              </a:lnSpc>
            </a:pPr>
            <a:r>
              <a:rPr lang="en-GB" altLang="en-US" sz="2800" dirty="0"/>
              <a:t>Overview of wildlife population assessment methods</a:t>
            </a:r>
          </a:p>
          <a:p>
            <a:pPr eaLnBrk="1" hangingPunct="1">
              <a:lnSpc>
                <a:spcPct val="150000"/>
              </a:lnSpc>
            </a:pPr>
            <a:r>
              <a:rPr lang="en-GB" altLang="en-US" sz="2800" dirty="0"/>
              <a:t>Plot sampling</a:t>
            </a:r>
          </a:p>
          <a:p>
            <a:pPr eaLnBrk="1" hangingPunct="1">
              <a:lnSpc>
                <a:spcPct val="150000"/>
              </a:lnSpc>
            </a:pPr>
            <a:r>
              <a:rPr lang="en-GB" altLang="en-US" sz="2800" dirty="0"/>
              <a:t>Distance sampling</a:t>
            </a:r>
          </a:p>
          <a:p>
            <a:pPr lvl="1" eaLnBrk="1" hangingPunct="1">
              <a:lnSpc>
                <a:spcPct val="150000"/>
              </a:lnSpc>
            </a:pPr>
            <a:r>
              <a:rPr lang="en-GB" altLang="en-US" sz="2400" dirty="0"/>
              <a:t>Basic idea</a:t>
            </a:r>
          </a:p>
          <a:p>
            <a:pPr lvl="1" eaLnBrk="1" hangingPunct="1">
              <a:lnSpc>
                <a:spcPct val="150000"/>
              </a:lnSpc>
            </a:pPr>
            <a:r>
              <a:rPr lang="en-GB" altLang="en-US" sz="2400" dirty="0"/>
              <a:t>Types of distance sampling</a:t>
            </a:r>
          </a:p>
        </p:txBody>
      </p:sp>
      <p:sp>
        <p:nvSpPr>
          <p:cNvPr id="2" name="Slide Number Placeholder 1">
            <a:extLst>
              <a:ext uri="{FF2B5EF4-FFF2-40B4-BE49-F238E27FC236}">
                <a16:creationId xmlns:a16="http://schemas.microsoft.com/office/drawing/2014/main" id="{46F38E83-138A-45DC-9993-56476B83815D}"/>
              </a:ext>
            </a:extLst>
          </p:cNvPr>
          <p:cNvSpPr>
            <a:spLocks noGrp="1"/>
          </p:cNvSpPr>
          <p:nvPr>
            <p:ph type="sldNum" sz="quarter" idx="12"/>
          </p:nvPr>
        </p:nvSpPr>
        <p:spPr/>
        <p:txBody>
          <a:bodyPr/>
          <a:lstStyle/>
          <a:p>
            <a:pPr>
              <a:defRPr/>
            </a:pPr>
            <a:fld id="{B59E928D-B85A-4D0A-9391-33FBD2C5AC9A}" type="slidenum">
              <a:rPr lang="en-GB" altLang="en-US" smtClean="0"/>
              <a:pPr>
                <a:defRPr/>
              </a:pPr>
              <a:t>19</a:t>
            </a:fld>
            <a:endParaRPr lang="en-GB"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0CE73-B9DF-4231-84B0-7AB63230C679}"/>
              </a:ext>
            </a:extLst>
          </p:cNvPr>
          <p:cNvSpPr>
            <a:spLocks noGrp="1"/>
          </p:cNvSpPr>
          <p:nvPr>
            <p:ph type="ctrTitle"/>
          </p:nvPr>
        </p:nvSpPr>
        <p:spPr>
          <a:xfrm>
            <a:off x="878840" y="-2224351"/>
            <a:ext cx="10434319" cy="3802732"/>
          </a:xfrm>
        </p:spPr>
        <p:txBody>
          <a:bodyPr>
            <a:normAutofit/>
          </a:bodyPr>
          <a:lstStyle/>
          <a:p>
            <a:r>
              <a:rPr lang="en-US" sz="5400" dirty="0"/>
              <a:t>An introduction to distance sampling</a:t>
            </a:r>
          </a:p>
        </p:txBody>
      </p:sp>
      <p:pic>
        <p:nvPicPr>
          <p:cNvPr id="5" name="Picture 4">
            <a:extLst>
              <a:ext uri="{FF2B5EF4-FFF2-40B4-BE49-F238E27FC236}">
                <a16:creationId xmlns:a16="http://schemas.microsoft.com/office/drawing/2014/main" id="{8279D9ED-7CE5-437B-82AD-4690BD9457C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77493" y="5754074"/>
            <a:ext cx="1183515" cy="874985"/>
          </a:xfrm>
          <a:prstGeom prst="rect">
            <a:avLst/>
          </a:prstGeom>
        </p:spPr>
      </p:pic>
      <p:pic>
        <p:nvPicPr>
          <p:cNvPr id="7" name="Picture 6">
            <a:extLst>
              <a:ext uri="{FF2B5EF4-FFF2-40B4-BE49-F238E27FC236}">
                <a16:creationId xmlns:a16="http://schemas.microsoft.com/office/drawing/2014/main" id="{2E3E0BC3-C351-49E4-8221-38AEFF71885F}"/>
              </a:ext>
            </a:extLst>
          </p:cNvPr>
          <p:cNvPicPr>
            <a:picLocks noChangeAspect="1"/>
          </p:cNvPicPr>
          <p:nvPr/>
        </p:nvPicPr>
        <p:blipFill>
          <a:blip r:embed="rId4"/>
          <a:stretch>
            <a:fillRect/>
          </a:stretch>
        </p:blipFill>
        <p:spPr>
          <a:xfrm>
            <a:off x="1584642" y="5215687"/>
            <a:ext cx="1648061" cy="541589"/>
          </a:xfrm>
          <a:prstGeom prst="rect">
            <a:avLst/>
          </a:prstGeom>
        </p:spPr>
      </p:pic>
      <p:sp>
        <p:nvSpPr>
          <p:cNvPr id="3" name="Subtitle 2">
            <a:extLst>
              <a:ext uri="{FF2B5EF4-FFF2-40B4-BE49-F238E27FC236}">
                <a16:creationId xmlns:a16="http://schemas.microsoft.com/office/drawing/2014/main" id="{57A0C0B1-B7D2-4FC2-BCE5-5933E78A4461}"/>
              </a:ext>
            </a:extLst>
          </p:cNvPr>
          <p:cNvSpPr>
            <a:spLocks noGrp="1"/>
          </p:cNvSpPr>
          <p:nvPr>
            <p:ph type="subTitle" idx="1"/>
          </p:nvPr>
        </p:nvSpPr>
        <p:spPr>
          <a:xfrm>
            <a:off x="1468195" y="1906180"/>
            <a:ext cx="9144000" cy="1655762"/>
          </a:xfrm>
        </p:spPr>
        <p:txBody>
          <a:bodyPr>
            <a:normAutofit/>
          </a:bodyPr>
          <a:lstStyle/>
          <a:p>
            <a:r>
              <a:rPr lang="en-US" sz="3600" dirty="0"/>
              <a:t>Tiago A. Marques</a:t>
            </a:r>
          </a:p>
        </p:txBody>
      </p:sp>
      <p:pic>
        <p:nvPicPr>
          <p:cNvPr id="8" name="Picture 7">
            <a:extLst>
              <a:ext uri="{FF2B5EF4-FFF2-40B4-BE49-F238E27FC236}">
                <a16:creationId xmlns:a16="http://schemas.microsoft.com/office/drawing/2014/main" id="{CEE433B2-ACD0-424E-980F-D8A9B759B4CF}"/>
              </a:ext>
            </a:extLst>
          </p:cNvPr>
          <p:cNvPicPr>
            <a:picLocks noChangeAspect="1"/>
          </p:cNvPicPr>
          <p:nvPr/>
        </p:nvPicPr>
        <p:blipFill>
          <a:blip r:embed="rId5"/>
          <a:stretch>
            <a:fillRect/>
          </a:stretch>
        </p:blipFill>
        <p:spPr>
          <a:xfrm>
            <a:off x="6520421" y="5803354"/>
            <a:ext cx="1552852" cy="776426"/>
          </a:xfrm>
          <a:prstGeom prst="rect">
            <a:avLst/>
          </a:prstGeom>
        </p:spPr>
      </p:pic>
      <p:pic>
        <p:nvPicPr>
          <p:cNvPr id="4" name="Picture 3">
            <a:extLst>
              <a:ext uri="{FF2B5EF4-FFF2-40B4-BE49-F238E27FC236}">
                <a16:creationId xmlns:a16="http://schemas.microsoft.com/office/drawing/2014/main" id="{CDC8FE36-8C74-41FF-BE8B-B00C5C319214}"/>
              </a:ext>
            </a:extLst>
          </p:cNvPr>
          <p:cNvPicPr>
            <a:picLocks noChangeAspect="1"/>
          </p:cNvPicPr>
          <p:nvPr/>
        </p:nvPicPr>
        <p:blipFill>
          <a:blip r:embed="rId6"/>
          <a:stretch>
            <a:fillRect/>
          </a:stretch>
        </p:blipFill>
        <p:spPr>
          <a:xfrm>
            <a:off x="3349148" y="3327955"/>
            <a:ext cx="5614987" cy="2333625"/>
          </a:xfrm>
          <a:prstGeom prst="rect">
            <a:avLst/>
          </a:prstGeom>
        </p:spPr>
      </p:pic>
      <p:sp>
        <p:nvSpPr>
          <p:cNvPr id="9" name="TextBox 8">
            <a:extLst>
              <a:ext uri="{FF2B5EF4-FFF2-40B4-BE49-F238E27FC236}">
                <a16:creationId xmlns:a16="http://schemas.microsoft.com/office/drawing/2014/main" id="{6BE4D43F-B237-4F0E-A788-8B35024A9A76}"/>
              </a:ext>
            </a:extLst>
          </p:cNvPr>
          <p:cNvSpPr txBox="1"/>
          <p:nvPr/>
        </p:nvSpPr>
        <p:spPr>
          <a:xfrm>
            <a:off x="8764269" y="6431280"/>
            <a:ext cx="3295651" cy="369332"/>
          </a:xfrm>
          <a:prstGeom prst="rect">
            <a:avLst/>
          </a:prstGeom>
          <a:noFill/>
        </p:spPr>
        <p:txBody>
          <a:bodyPr wrap="square" rtlCol="0">
            <a:spAutoFit/>
          </a:bodyPr>
          <a:lstStyle/>
          <a:p>
            <a:pPr algn="ctr"/>
            <a:r>
              <a:rPr lang="en-US" dirty="0"/>
              <a:t>tiago.marques@st-andrews.ac.uk</a:t>
            </a:r>
          </a:p>
        </p:txBody>
      </p:sp>
      <p:sp>
        <p:nvSpPr>
          <p:cNvPr id="10" name="TextBox 9">
            <a:extLst>
              <a:ext uri="{FF2B5EF4-FFF2-40B4-BE49-F238E27FC236}">
                <a16:creationId xmlns:a16="http://schemas.microsoft.com/office/drawing/2014/main" id="{327228BA-D48C-4E29-9328-A7EF70041643}"/>
              </a:ext>
            </a:extLst>
          </p:cNvPr>
          <p:cNvSpPr txBox="1"/>
          <p:nvPr/>
        </p:nvSpPr>
        <p:spPr>
          <a:xfrm>
            <a:off x="4684043" y="2734061"/>
            <a:ext cx="3389230" cy="461665"/>
          </a:xfrm>
          <a:prstGeom prst="rect">
            <a:avLst/>
          </a:prstGeom>
          <a:noFill/>
        </p:spPr>
        <p:txBody>
          <a:bodyPr wrap="square" rtlCol="0">
            <a:spAutoFit/>
          </a:bodyPr>
          <a:lstStyle/>
          <a:p>
            <a:r>
              <a:rPr lang="en-US" sz="2400" dirty="0"/>
              <a:t>30</a:t>
            </a:r>
            <a:r>
              <a:rPr lang="en-US" sz="2400" baseline="30000" dirty="0"/>
              <a:t>th</a:t>
            </a:r>
            <a:r>
              <a:rPr lang="en-US" sz="2400" dirty="0"/>
              <a:t> and 31</a:t>
            </a:r>
            <a:r>
              <a:rPr lang="en-US" sz="2400" baseline="30000" dirty="0"/>
              <a:t>st</a:t>
            </a:r>
            <a:r>
              <a:rPr lang="en-US" sz="2400" dirty="0"/>
              <a:t> July 2019 </a:t>
            </a:r>
          </a:p>
        </p:txBody>
      </p:sp>
      <p:pic>
        <p:nvPicPr>
          <p:cNvPr id="6" name="Picture 5">
            <a:extLst>
              <a:ext uri="{FF2B5EF4-FFF2-40B4-BE49-F238E27FC236}">
                <a16:creationId xmlns:a16="http://schemas.microsoft.com/office/drawing/2014/main" id="{090C459C-ADCA-44B5-B01C-93236B41044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672829" y="5298082"/>
            <a:ext cx="1924050" cy="552450"/>
          </a:xfrm>
          <a:prstGeom prst="rect">
            <a:avLst/>
          </a:prstGeom>
        </p:spPr>
      </p:pic>
      <p:sp>
        <p:nvSpPr>
          <p:cNvPr id="11" name="TextBox 10">
            <a:extLst>
              <a:ext uri="{FF2B5EF4-FFF2-40B4-BE49-F238E27FC236}">
                <a16:creationId xmlns:a16="http://schemas.microsoft.com/office/drawing/2014/main" id="{CD5EB9B8-580E-45C6-9169-A1864CF56D82}"/>
              </a:ext>
            </a:extLst>
          </p:cNvPr>
          <p:cNvSpPr txBox="1"/>
          <p:nvPr/>
        </p:nvSpPr>
        <p:spPr>
          <a:xfrm>
            <a:off x="379444" y="323461"/>
            <a:ext cx="5225143" cy="369332"/>
          </a:xfrm>
          <a:prstGeom prst="rect">
            <a:avLst/>
          </a:prstGeom>
          <a:noFill/>
        </p:spPr>
        <p:txBody>
          <a:bodyPr wrap="square" rtlCol="0">
            <a:spAutoFit/>
          </a:bodyPr>
          <a:lstStyle/>
          <a:p>
            <a:r>
              <a:rPr lang="en-US" dirty="0">
                <a:solidFill>
                  <a:srgbClr val="92D050"/>
                </a:solidFill>
              </a:rPr>
              <a:t>Disclaimer: really just a remake of this pre-COVID19... </a:t>
            </a:r>
          </a:p>
        </p:txBody>
      </p:sp>
      <p:sp>
        <p:nvSpPr>
          <p:cNvPr id="12" name="Arrow: Down 11">
            <a:extLst>
              <a:ext uri="{FF2B5EF4-FFF2-40B4-BE49-F238E27FC236}">
                <a16:creationId xmlns:a16="http://schemas.microsoft.com/office/drawing/2014/main" id="{71211D03-D4B3-4A32-9167-F6A8CA24BD6E}"/>
              </a:ext>
            </a:extLst>
          </p:cNvPr>
          <p:cNvSpPr/>
          <p:nvPr/>
        </p:nvSpPr>
        <p:spPr>
          <a:xfrm>
            <a:off x="5498841" y="416767"/>
            <a:ext cx="118188" cy="1866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a:extLst>
              <a:ext uri="{FF2B5EF4-FFF2-40B4-BE49-F238E27FC236}">
                <a16:creationId xmlns:a16="http://schemas.microsoft.com/office/drawing/2014/main" id="{9C8A0BBD-271D-41AF-BF06-5E1B9E18BBE5}"/>
              </a:ext>
            </a:extLst>
          </p:cNvPr>
          <p:cNvSpPr>
            <a:spLocks noGrp="1"/>
          </p:cNvSpPr>
          <p:nvPr>
            <p:ph type="sldNum" sz="quarter" idx="12"/>
          </p:nvPr>
        </p:nvSpPr>
        <p:spPr/>
        <p:txBody>
          <a:bodyPr/>
          <a:lstStyle/>
          <a:p>
            <a:fld id="{60B73985-754F-4BE9-9EB9-A7C0CDE6651C}" type="slidenum">
              <a:rPr lang="en-US" smtClean="0"/>
              <a:t>2</a:t>
            </a:fld>
            <a:endParaRPr lang="en-US"/>
          </a:p>
        </p:txBody>
      </p:sp>
      <p:pic>
        <p:nvPicPr>
          <p:cNvPr id="15" name="Picture 14">
            <a:extLst>
              <a:ext uri="{FF2B5EF4-FFF2-40B4-BE49-F238E27FC236}">
                <a16:creationId xmlns:a16="http://schemas.microsoft.com/office/drawing/2014/main" id="{7F998104-063F-4063-BC96-C57187A13D7A}"/>
              </a:ext>
            </a:extLst>
          </p:cNvPr>
          <p:cNvPicPr>
            <a:picLocks noChangeAspect="1"/>
          </p:cNvPicPr>
          <p:nvPr/>
        </p:nvPicPr>
        <p:blipFill>
          <a:blip r:embed="rId8"/>
          <a:stretch>
            <a:fillRect/>
          </a:stretch>
        </p:blipFill>
        <p:spPr>
          <a:xfrm>
            <a:off x="9158514" y="1989637"/>
            <a:ext cx="2667434" cy="2244396"/>
          </a:xfrm>
          <a:prstGeom prst="rect">
            <a:avLst/>
          </a:prstGeom>
        </p:spPr>
      </p:pic>
      <p:pic>
        <p:nvPicPr>
          <p:cNvPr id="17" name="Picture 16">
            <a:extLst>
              <a:ext uri="{FF2B5EF4-FFF2-40B4-BE49-F238E27FC236}">
                <a16:creationId xmlns:a16="http://schemas.microsoft.com/office/drawing/2014/main" id="{39C45D29-FE4D-45E3-819E-A4512380E491}"/>
              </a:ext>
            </a:extLst>
          </p:cNvPr>
          <p:cNvPicPr>
            <a:picLocks noChangeAspect="1"/>
          </p:cNvPicPr>
          <p:nvPr/>
        </p:nvPicPr>
        <p:blipFill>
          <a:blip r:embed="rId9"/>
          <a:stretch>
            <a:fillRect/>
          </a:stretch>
        </p:blipFill>
        <p:spPr>
          <a:xfrm>
            <a:off x="460379" y="1906180"/>
            <a:ext cx="3794985" cy="2244396"/>
          </a:xfrm>
          <a:prstGeom prst="rect">
            <a:avLst/>
          </a:prstGeom>
        </p:spPr>
      </p:pic>
      <p:pic>
        <p:nvPicPr>
          <p:cNvPr id="19" name="Picture 18">
            <a:extLst>
              <a:ext uri="{FF2B5EF4-FFF2-40B4-BE49-F238E27FC236}">
                <a16:creationId xmlns:a16="http://schemas.microsoft.com/office/drawing/2014/main" id="{D17E4B2D-2E59-4BD0-8307-B940DCC451E3}"/>
              </a:ext>
            </a:extLst>
          </p:cNvPr>
          <p:cNvPicPr>
            <a:picLocks noChangeAspect="1"/>
          </p:cNvPicPr>
          <p:nvPr/>
        </p:nvPicPr>
        <p:blipFill>
          <a:blip r:embed="rId10"/>
          <a:stretch>
            <a:fillRect/>
          </a:stretch>
        </p:blipFill>
        <p:spPr>
          <a:xfrm>
            <a:off x="1716404" y="3183792"/>
            <a:ext cx="1729080" cy="1939401"/>
          </a:xfrm>
          <a:prstGeom prst="rect">
            <a:avLst/>
          </a:prstGeom>
        </p:spPr>
      </p:pic>
    </p:spTree>
    <p:extLst>
      <p:ext uri="{BB962C8B-B14F-4D97-AF65-F5344CB8AC3E}">
        <p14:creationId xmlns:p14="http://schemas.microsoft.com/office/powerpoint/2010/main" val="654118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custDataLst>
              <p:tags r:id="rId2"/>
            </p:custDataLst>
          </p:nvPr>
        </p:nvSpPr>
        <p:spPr/>
        <p:txBody>
          <a:bodyPr/>
          <a:lstStyle/>
          <a:p>
            <a:pPr eaLnBrk="1" hangingPunct="1"/>
            <a:r>
              <a:rPr lang="en-GB" altLang="en-US" sz="3200"/>
              <a:t>Wildlife Population Assessment</a:t>
            </a:r>
          </a:p>
        </p:txBody>
      </p:sp>
      <p:sp>
        <p:nvSpPr>
          <p:cNvPr id="48131" name="Rectangle 3"/>
          <p:cNvSpPr>
            <a:spLocks noGrp="1" noChangeArrowheads="1"/>
          </p:cNvSpPr>
          <p:nvPr>
            <p:ph idx="1"/>
            <p:custDataLst>
              <p:tags r:id="rId3"/>
            </p:custDataLst>
          </p:nvPr>
        </p:nvSpPr>
        <p:spPr>
          <a:xfrm>
            <a:off x="472967" y="1844675"/>
            <a:ext cx="10376010" cy="4114800"/>
          </a:xfrm>
        </p:spPr>
        <p:txBody>
          <a:bodyPr>
            <a:normAutofit fontScale="92500" lnSpcReduction="20000"/>
          </a:bodyPr>
          <a:lstStyle/>
          <a:p>
            <a:pPr eaLnBrk="1" hangingPunct="1">
              <a:lnSpc>
                <a:spcPct val="130000"/>
              </a:lnSpc>
            </a:pPr>
            <a:r>
              <a:rPr lang="en-GB" altLang="en-US" sz="2800" dirty="0"/>
              <a:t>How many are there? </a:t>
            </a:r>
          </a:p>
          <a:p>
            <a:pPr eaLnBrk="1" hangingPunct="1">
              <a:lnSpc>
                <a:spcPct val="130000"/>
              </a:lnSpc>
            </a:pPr>
            <a:r>
              <a:rPr lang="en-GB" altLang="en-US" sz="2800" dirty="0"/>
              <a:t>What are their trends?</a:t>
            </a:r>
          </a:p>
          <a:p>
            <a:pPr eaLnBrk="1" hangingPunct="1">
              <a:lnSpc>
                <a:spcPct val="130000"/>
              </a:lnSpc>
            </a:pPr>
            <a:r>
              <a:rPr lang="en-GB" altLang="en-US" sz="2800" dirty="0"/>
              <a:t>Why?</a:t>
            </a:r>
          </a:p>
          <a:p>
            <a:pPr lvl="1" eaLnBrk="1" hangingPunct="1">
              <a:lnSpc>
                <a:spcPct val="130000"/>
              </a:lnSpc>
            </a:pPr>
            <a:r>
              <a:rPr lang="en-GB" altLang="en-US" sz="2400" dirty="0"/>
              <a:t>Vital rates (survival, fecundity, etc.)</a:t>
            </a:r>
          </a:p>
          <a:p>
            <a:pPr eaLnBrk="1" hangingPunct="1">
              <a:lnSpc>
                <a:spcPct val="130000"/>
              </a:lnSpc>
            </a:pPr>
            <a:r>
              <a:rPr lang="en-GB" altLang="en-US" sz="2800" dirty="0"/>
              <a:t>What might happen if…?</a:t>
            </a:r>
          </a:p>
          <a:p>
            <a:pPr lvl="1" eaLnBrk="1" hangingPunct="1">
              <a:lnSpc>
                <a:spcPct val="130000"/>
              </a:lnSpc>
            </a:pPr>
            <a:r>
              <a:rPr lang="en-GB" altLang="en-US" sz="2400" dirty="0"/>
              <a:t>Scenario planning</a:t>
            </a:r>
          </a:p>
          <a:p>
            <a:pPr lvl="1" eaLnBrk="1" hangingPunct="1">
              <a:lnSpc>
                <a:spcPct val="130000"/>
              </a:lnSpc>
            </a:pPr>
            <a:r>
              <a:rPr lang="en-GB" altLang="en-US" sz="2400" dirty="0"/>
              <a:t>Risk assessment</a:t>
            </a:r>
          </a:p>
          <a:p>
            <a:pPr lvl="1" eaLnBrk="1" hangingPunct="1">
              <a:lnSpc>
                <a:spcPct val="130000"/>
              </a:lnSpc>
            </a:pPr>
            <a:r>
              <a:rPr lang="en-GB" altLang="en-US" sz="2400" dirty="0"/>
              <a:t>Decision support</a:t>
            </a:r>
          </a:p>
          <a:p>
            <a:pPr eaLnBrk="1" hangingPunct="1">
              <a:lnSpc>
                <a:spcPct val="130000"/>
              </a:lnSpc>
            </a:pPr>
            <a:endParaRPr lang="en-GB" altLang="en-US" sz="2800" dirty="0"/>
          </a:p>
        </p:txBody>
      </p:sp>
      <p:sp>
        <p:nvSpPr>
          <p:cNvPr id="2" name="Slide Number Placeholder 1">
            <a:extLst>
              <a:ext uri="{FF2B5EF4-FFF2-40B4-BE49-F238E27FC236}">
                <a16:creationId xmlns:a16="http://schemas.microsoft.com/office/drawing/2014/main" id="{3ADB9D45-15C2-41E4-BE44-46CFE3D87D8C}"/>
              </a:ext>
            </a:extLst>
          </p:cNvPr>
          <p:cNvSpPr>
            <a:spLocks noGrp="1"/>
          </p:cNvSpPr>
          <p:nvPr>
            <p:ph type="sldNum" sz="quarter" idx="12"/>
          </p:nvPr>
        </p:nvSpPr>
        <p:spPr/>
        <p:txBody>
          <a:bodyPr/>
          <a:lstStyle/>
          <a:p>
            <a:pPr>
              <a:defRPr/>
            </a:pPr>
            <a:fld id="{B59E928D-B85A-4D0A-9391-33FBD2C5AC9A}" type="slidenum">
              <a:rPr lang="en-GB" altLang="en-US" smtClean="0"/>
              <a:pPr>
                <a:defRPr/>
              </a:pPr>
              <a:t>20</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81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81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813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13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81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a:xfrm>
            <a:off x="210371" y="159899"/>
            <a:ext cx="10772775" cy="1658198"/>
          </a:xfrm>
        </p:spPr>
        <p:txBody>
          <a:bodyPr>
            <a:normAutofit/>
          </a:bodyPr>
          <a:lstStyle/>
          <a:p>
            <a:pPr eaLnBrk="1" hangingPunct="1"/>
            <a:r>
              <a:rPr lang="en-GB" altLang="en-US" dirty="0"/>
              <a:t>Rapid assessment methods and indices</a:t>
            </a:r>
          </a:p>
        </p:txBody>
      </p:sp>
      <p:sp>
        <p:nvSpPr>
          <p:cNvPr id="49155" name="Rectangle 3"/>
          <p:cNvSpPr>
            <a:spLocks noGrp="1" noChangeArrowheads="1"/>
          </p:cNvSpPr>
          <p:nvPr>
            <p:ph idx="1"/>
            <p:custDataLst>
              <p:tags r:id="rId3"/>
            </p:custDataLst>
          </p:nvPr>
        </p:nvSpPr>
        <p:spPr>
          <a:xfrm>
            <a:off x="378373" y="1298576"/>
            <a:ext cx="10436772" cy="4608513"/>
          </a:xfrm>
        </p:spPr>
        <p:txBody>
          <a:bodyPr>
            <a:normAutofit lnSpcReduction="10000"/>
          </a:bodyPr>
          <a:lstStyle/>
          <a:p>
            <a:pPr eaLnBrk="1" hangingPunct="1">
              <a:lnSpc>
                <a:spcPct val="120000"/>
              </a:lnSpc>
            </a:pPr>
            <a:r>
              <a:rPr lang="en-GB" altLang="en-US" sz="2800" dirty="0"/>
              <a:t>Perhaps emphasis is just on trends</a:t>
            </a:r>
          </a:p>
          <a:p>
            <a:pPr lvl="1" eaLnBrk="1" hangingPunct="1">
              <a:lnSpc>
                <a:spcPct val="120000"/>
              </a:lnSpc>
            </a:pPr>
            <a:r>
              <a:rPr lang="en-GB" altLang="en-US" sz="2400" dirty="0"/>
              <a:t>Questionnaire surveys</a:t>
            </a:r>
          </a:p>
          <a:p>
            <a:pPr lvl="2" eaLnBrk="1" hangingPunct="1">
              <a:lnSpc>
                <a:spcPct val="120000"/>
              </a:lnSpc>
            </a:pPr>
            <a:r>
              <a:rPr lang="en-GB" altLang="en-US" sz="2400" dirty="0"/>
              <a:t>e.g. UK adder survey</a:t>
            </a:r>
          </a:p>
          <a:p>
            <a:pPr lvl="1" eaLnBrk="1" hangingPunct="1">
              <a:lnSpc>
                <a:spcPct val="120000"/>
              </a:lnSpc>
            </a:pPr>
            <a:r>
              <a:rPr lang="en-GB" altLang="en-US" sz="2400" dirty="0"/>
              <a:t>Presence/absence</a:t>
            </a:r>
          </a:p>
          <a:p>
            <a:pPr lvl="2" eaLnBrk="1" hangingPunct="1">
              <a:lnSpc>
                <a:spcPct val="120000"/>
              </a:lnSpc>
            </a:pPr>
            <a:r>
              <a:rPr lang="en-GB" altLang="en-US" sz="2400" dirty="0"/>
              <a:t>e.g. UK otter surveys</a:t>
            </a:r>
          </a:p>
          <a:p>
            <a:pPr lvl="1" eaLnBrk="1" hangingPunct="1">
              <a:lnSpc>
                <a:spcPct val="120000"/>
              </a:lnSpc>
            </a:pPr>
            <a:r>
              <a:rPr lang="en-GB" altLang="en-US" sz="2400" dirty="0"/>
              <a:t>Index methods</a:t>
            </a:r>
          </a:p>
          <a:p>
            <a:pPr lvl="2" eaLnBrk="1" hangingPunct="1">
              <a:lnSpc>
                <a:spcPct val="120000"/>
              </a:lnSpc>
            </a:pPr>
            <a:r>
              <a:rPr lang="en-GB" altLang="en-US" sz="2400" dirty="0"/>
              <a:t>e.g., Point counts for birds (US Breeding Bird Survey)</a:t>
            </a:r>
          </a:p>
          <a:p>
            <a:pPr eaLnBrk="1" hangingPunct="1">
              <a:lnSpc>
                <a:spcPct val="120000"/>
              </a:lnSpc>
            </a:pPr>
            <a:r>
              <a:rPr lang="en-GB" altLang="en-US" sz="2800" dirty="0">
                <a:solidFill>
                  <a:srgbClr val="FF0000"/>
                </a:solidFill>
              </a:rPr>
              <a:t>Warning!</a:t>
            </a:r>
          </a:p>
          <a:p>
            <a:pPr lvl="1" eaLnBrk="1" hangingPunct="1">
              <a:lnSpc>
                <a:spcPct val="120000"/>
              </a:lnSpc>
            </a:pPr>
            <a:r>
              <a:rPr lang="en-GB" altLang="en-US" sz="2400" dirty="0"/>
              <a:t>For estimating trends, must assume no trend in proportion detected</a:t>
            </a:r>
          </a:p>
          <a:p>
            <a:pPr lvl="1" eaLnBrk="1" hangingPunct="1">
              <a:lnSpc>
                <a:spcPct val="120000"/>
              </a:lnSpc>
            </a:pPr>
            <a:endParaRPr lang="en-GB" altLang="en-US" sz="2400" dirty="0"/>
          </a:p>
        </p:txBody>
      </p:sp>
      <p:sp>
        <p:nvSpPr>
          <p:cNvPr id="2" name="Slide Number Placeholder 1">
            <a:extLst>
              <a:ext uri="{FF2B5EF4-FFF2-40B4-BE49-F238E27FC236}">
                <a16:creationId xmlns:a16="http://schemas.microsoft.com/office/drawing/2014/main" id="{BF803B11-6746-418E-8081-E6C9288028A6}"/>
              </a:ext>
            </a:extLst>
          </p:cNvPr>
          <p:cNvSpPr>
            <a:spLocks noGrp="1"/>
          </p:cNvSpPr>
          <p:nvPr>
            <p:ph type="sldNum" sz="quarter" idx="12"/>
          </p:nvPr>
        </p:nvSpPr>
        <p:spPr/>
        <p:txBody>
          <a:bodyPr/>
          <a:lstStyle/>
          <a:p>
            <a:pPr>
              <a:defRPr/>
            </a:pPr>
            <a:fld id="{B59E928D-B85A-4D0A-9391-33FBD2C5AC9A}" type="slidenum">
              <a:rPr lang="en-GB" altLang="en-US" smtClean="0"/>
              <a:pPr>
                <a:defRPr/>
              </a:pPr>
              <a:t>21</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915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15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915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9155">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49155">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91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custDataLst>
              <p:tags r:id="rId2"/>
            </p:custDataLst>
          </p:nvPr>
        </p:nvSpPr>
        <p:spPr/>
        <p:txBody>
          <a:bodyPr>
            <a:normAutofit/>
          </a:bodyPr>
          <a:lstStyle/>
          <a:p>
            <a:pPr eaLnBrk="1" hangingPunct="1"/>
            <a:r>
              <a:rPr lang="en-GB" altLang="en-US" dirty="0"/>
              <a:t>Methods of estimating abundance</a:t>
            </a:r>
          </a:p>
        </p:txBody>
      </p:sp>
      <p:sp>
        <p:nvSpPr>
          <p:cNvPr id="51204" name="Rectangle 4"/>
          <p:cNvSpPr>
            <a:spLocks noGrp="1" noChangeArrowheads="1"/>
          </p:cNvSpPr>
          <p:nvPr>
            <p:ph idx="1"/>
            <p:custDataLst>
              <p:tags r:id="rId3"/>
            </p:custDataLst>
          </p:nvPr>
        </p:nvSpPr>
        <p:spPr>
          <a:xfrm>
            <a:off x="3941389" y="2157731"/>
            <a:ext cx="3744912" cy="4395788"/>
          </a:xfrm>
          <a:noFill/>
        </p:spPr>
        <p:txBody>
          <a:bodyPr>
            <a:normAutofit/>
          </a:bodyPr>
          <a:lstStyle/>
          <a:p>
            <a:pPr eaLnBrk="1" hangingPunct="1">
              <a:lnSpc>
                <a:spcPct val="110000"/>
              </a:lnSpc>
              <a:buFont typeface="Arial" panose="020B0604020202020204" pitchFamily="34" charset="0"/>
              <a:buChar char="•"/>
            </a:pPr>
            <a:r>
              <a:rPr lang="en-GB" altLang="en-US" sz="2800" dirty="0"/>
              <a:t>Complete census</a:t>
            </a:r>
          </a:p>
          <a:p>
            <a:pPr eaLnBrk="1" hangingPunct="1">
              <a:lnSpc>
                <a:spcPct val="110000"/>
              </a:lnSpc>
              <a:buFont typeface="Arial" panose="020B0604020202020204" pitchFamily="34" charset="0"/>
              <a:buChar char="•"/>
            </a:pPr>
            <a:r>
              <a:rPr lang="en-GB" altLang="en-US" sz="2800" dirty="0"/>
              <a:t>Plot sampling</a:t>
            </a:r>
          </a:p>
          <a:p>
            <a:pPr eaLnBrk="1" hangingPunct="1">
              <a:lnSpc>
                <a:spcPct val="110000"/>
              </a:lnSpc>
              <a:buFont typeface="Arial" panose="020B0604020202020204" pitchFamily="34" charset="0"/>
              <a:buChar char="•"/>
            </a:pPr>
            <a:r>
              <a:rPr lang="en-GB" altLang="en-US" sz="2800" dirty="0"/>
              <a:t>Distance sampling</a:t>
            </a:r>
          </a:p>
          <a:p>
            <a:pPr eaLnBrk="1" hangingPunct="1">
              <a:lnSpc>
                <a:spcPct val="110000"/>
              </a:lnSpc>
              <a:buFont typeface="Arial" panose="020B0604020202020204" pitchFamily="34" charset="0"/>
              <a:buChar char="•"/>
            </a:pPr>
            <a:r>
              <a:rPr lang="en-GB" altLang="en-US" sz="2800" dirty="0"/>
              <a:t>Mark-recapture</a:t>
            </a:r>
          </a:p>
          <a:p>
            <a:pPr eaLnBrk="1" hangingPunct="1">
              <a:lnSpc>
                <a:spcPct val="110000"/>
              </a:lnSpc>
              <a:buFont typeface="Arial" panose="020B0604020202020204" pitchFamily="34" charset="0"/>
              <a:buChar char="•"/>
            </a:pPr>
            <a:r>
              <a:rPr lang="en-GB" altLang="en-US" sz="2800" dirty="0"/>
              <a:t>Removal method</a:t>
            </a:r>
          </a:p>
        </p:txBody>
      </p:sp>
      <p:sp>
        <p:nvSpPr>
          <p:cNvPr id="2" name="Slide Number Placeholder 1">
            <a:extLst>
              <a:ext uri="{FF2B5EF4-FFF2-40B4-BE49-F238E27FC236}">
                <a16:creationId xmlns:a16="http://schemas.microsoft.com/office/drawing/2014/main" id="{3991EF6F-C065-4B09-B058-A18C6BFC5D69}"/>
              </a:ext>
            </a:extLst>
          </p:cNvPr>
          <p:cNvSpPr>
            <a:spLocks noGrp="1"/>
          </p:cNvSpPr>
          <p:nvPr>
            <p:ph type="sldNum" sz="quarter" idx="12"/>
          </p:nvPr>
        </p:nvSpPr>
        <p:spPr/>
        <p:txBody>
          <a:bodyPr/>
          <a:lstStyle/>
          <a:p>
            <a:pPr>
              <a:defRPr/>
            </a:pPr>
            <a:fld id="{B59E928D-B85A-4D0A-9391-33FBD2C5AC9A}" type="slidenum">
              <a:rPr lang="en-GB" altLang="en-US" smtClean="0"/>
              <a:pPr>
                <a:defRPr/>
              </a:pPr>
              <a:t>22</a:t>
            </a:fld>
            <a:endParaRPr lang="en-GB" altLang="en-US"/>
          </a:p>
        </p:txBody>
      </p:sp>
      <p:sp>
        <p:nvSpPr>
          <p:cNvPr id="4" name="Right Brace 3">
            <a:extLst>
              <a:ext uri="{FF2B5EF4-FFF2-40B4-BE49-F238E27FC236}">
                <a16:creationId xmlns:a16="http://schemas.microsoft.com/office/drawing/2014/main" id="{161DA0B8-A69C-488E-8285-EA0A5DFD5457}"/>
              </a:ext>
            </a:extLst>
          </p:cNvPr>
          <p:cNvSpPr/>
          <p:nvPr/>
        </p:nvSpPr>
        <p:spPr>
          <a:xfrm>
            <a:off x="6938682" y="4142778"/>
            <a:ext cx="193638" cy="12156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A2ED9CCC-1D8F-4163-8B21-1A7E04D6BCBC}"/>
              </a:ext>
            </a:extLst>
          </p:cNvPr>
          <p:cNvSpPr txBox="1"/>
          <p:nvPr/>
        </p:nvSpPr>
        <p:spPr>
          <a:xfrm>
            <a:off x="7228272" y="4530053"/>
            <a:ext cx="6212540" cy="369332"/>
          </a:xfrm>
          <a:prstGeom prst="rect">
            <a:avLst/>
          </a:prstGeom>
          <a:noFill/>
        </p:spPr>
        <p:txBody>
          <a:bodyPr wrap="square">
            <a:spAutoFit/>
          </a:bodyPr>
          <a:lstStyle/>
          <a:p>
            <a:r>
              <a:rPr lang="en-GB" altLang="en-US" sz="1800" dirty="0"/>
              <a:t>not covered here</a:t>
            </a:r>
            <a:endParaRPr lang="en-US"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custDataLst>
              <p:tags r:id="rId2"/>
            </p:custDataLst>
          </p:nvPr>
        </p:nvSpPr>
        <p:spPr>
          <a:xfrm>
            <a:off x="1884363" y="115888"/>
            <a:ext cx="8420100" cy="1143000"/>
          </a:xfrm>
        </p:spPr>
        <p:txBody>
          <a:bodyPr/>
          <a:lstStyle/>
          <a:p>
            <a:pPr eaLnBrk="1" hangingPunct="1"/>
            <a:r>
              <a:rPr lang="en-GB" altLang="en-US" dirty="0"/>
              <a:t>Complete census</a:t>
            </a:r>
          </a:p>
        </p:txBody>
      </p:sp>
      <p:sp>
        <p:nvSpPr>
          <p:cNvPr id="58371" name="Rectangle 3"/>
          <p:cNvSpPr>
            <a:spLocks noGrp="1" noChangeArrowheads="1"/>
          </p:cNvSpPr>
          <p:nvPr>
            <p:ph idx="1"/>
            <p:custDataLst>
              <p:tags r:id="rId3"/>
            </p:custDataLst>
          </p:nvPr>
        </p:nvSpPr>
        <p:spPr>
          <a:xfrm>
            <a:off x="365466" y="1294067"/>
            <a:ext cx="5616575" cy="4170562"/>
          </a:xfrm>
        </p:spPr>
        <p:txBody>
          <a:bodyPr>
            <a:normAutofit/>
          </a:bodyPr>
          <a:lstStyle/>
          <a:p>
            <a:pPr eaLnBrk="1" hangingPunct="1"/>
            <a:r>
              <a:rPr lang="en-GB" altLang="en-US" sz="2800" dirty="0"/>
              <a:t>Let</a:t>
            </a:r>
          </a:p>
          <a:p>
            <a:pPr eaLnBrk="1" hangingPunct="1"/>
            <a:endParaRPr lang="en-GB" altLang="en-US" sz="2800" dirty="0"/>
          </a:p>
          <a:p>
            <a:pPr lvl="1" eaLnBrk="1" hangingPunct="1">
              <a:buFontTx/>
              <a:buNone/>
            </a:pPr>
            <a:r>
              <a:rPr lang="en-GB" altLang="en-US" sz="2400" i="1" dirty="0"/>
              <a:t>N</a:t>
            </a:r>
            <a:r>
              <a:rPr lang="en-GB" altLang="en-US" sz="2400" dirty="0"/>
              <a:t> = population size (abundance)</a:t>
            </a:r>
          </a:p>
          <a:p>
            <a:pPr lvl="1" eaLnBrk="1" hangingPunct="1">
              <a:buFontTx/>
              <a:buNone/>
            </a:pPr>
            <a:r>
              <a:rPr lang="en-GB" altLang="en-US" sz="2400" i="1" dirty="0"/>
              <a:t>A</a:t>
            </a:r>
            <a:r>
              <a:rPr lang="en-GB" altLang="en-US" sz="2400" dirty="0"/>
              <a:t> = size of study region = 5000</a:t>
            </a:r>
            <a:endParaRPr lang="en-GB" altLang="en-US" sz="2400" baseline="30000" dirty="0"/>
          </a:p>
          <a:p>
            <a:pPr lvl="1" eaLnBrk="1" hangingPunct="1">
              <a:buFontTx/>
              <a:buNone/>
            </a:pPr>
            <a:r>
              <a:rPr lang="en-GB" altLang="en-US" sz="2400" i="1" dirty="0"/>
              <a:t>D</a:t>
            </a:r>
            <a:r>
              <a:rPr lang="en-GB" altLang="en-US" sz="2400" dirty="0"/>
              <a:t> = animal density = </a:t>
            </a:r>
            <a:r>
              <a:rPr lang="en-GB" altLang="en-US" sz="2400" i="1" dirty="0"/>
              <a:t>N/A</a:t>
            </a:r>
          </a:p>
          <a:p>
            <a:pPr lvl="1" eaLnBrk="1" hangingPunct="1">
              <a:buFontTx/>
              <a:buNone/>
            </a:pPr>
            <a:endParaRPr lang="en-GB" altLang="en-US" sz="2400" i="1" dirty="0"/>
          </a:p>
          <a:p>
            <a:pPr marL="0" indent="0" eaLnBrk="1" hangingPunct="1">
              <a:buNone/>
            </a:pPr>
            <a:r>
              <a:rPr lang="en-GB" altLang="en-US" sz="2800" dirty="0"/>
              <a:t>Method: count everything!</a:t>
            </a:r>
          </a:p>
          <a:p>
            <a:pPr lvl="1" eaLnBrk="1" hangingPunct="1">
              <a:buFontTx/>
              <a:buNone/>
            </a:pPr>
            <a:r>
              <a:rPr lang="en-GB" altLang="en-US" sz="2400" i="1" dirty="0"/>
              <a:t>N</a:t>
            </a:r>
            <a:r>
              <a:rPr lang="en-GB" altLang="en-US" sz="2400" dirty="0"/>
              <a:t> = 412</a:t>
            </a:r>
          </a:p>
          <a:p>
            <a:pPr lvl="1" eaLnBrk="1" hangingPunct="1">
              <a:buFontTx/>
              <a:buNone/>
            </a:pPr>
            <a:r>
              <a:rPr lang="en-GB" altLang="en-US" sz="2400" i="1" dirty="0"/>
              <a:t>D</a:t>
            </a:r>
            <a:r>
              <a:rPr lang="en-GB" altLang="en-US" sz="2400" dirty="0"/>
              <a:t> = 412/5000 = 0.0824</a:t>
            </a:r>
            <a:endParaRPr lang="en-GB" altLang="en-US" sz="2400" baseline="30000" dirty="0"/>
          </a:p>
        </p:txBody>
      </p:sp>
      <p:pic>
        <p:nvPicPr>
          <p:cNvPr id="11268" name="Picture 5"/>
          <p:cNvPicPr>
            <a:picLocks noChangeAspect="1" noChangeArrowheads="1"/>
          </p:cNvPicPr>
          <p:nvPr>
            <p:custDataLst>
              <p:tags r:id="rId4"/>
            </p:custDataLst>
          </p:nvPr>
        </p:nvPicPr>
        <p:blipFill>
          <a:blip r:embed="rId6">
            <a:extLst>
              <a:ext uri="{28A0092B-C50C-407E-A947-70E740481C1C}">
                <a14:useLocalDpi xmlns:a14="http://schemas.microsoft.com/office/drawing/2010/main" val="0"/>
              </a:ext>
            </a:extLst>
          </a:blip>
          <a:srcRect t="26286" r="6087" b="20859"/>
          <a:stretch>
            <a:fillRect/>
          </a:stretch>
        </p:blipFill>
        <p:spPr bwMode="auto">
          <a:xfrm>
            <a:off x="5078249" y="1689808"/>
            <a:ext cx="7040421" cy="364944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a:extLst>
              <a:ext uri="{FF2B5EF4-FFF2-40B4-BE49-F238E27FC236}">
                <a16:creationId xmlns:a16="http://schemas.microsoft.com/office/drawing/2014/main" id="{F64A0CA4-FE57-4D98-A33D-EC6392D03D46}"/>
              </a:ext>
            </a:extLst>
          </p:cNvPr>
          <p:cNvSpPr>
            <a:spLocks noGrp="1"/>
          </p:cNvSpPr>
          <p:nvPr>
            <p:ph type="sldNum" sz="quarter" idx="12"/>
          </p:nvPr>
        </p:nvSpPr>
        <p:spPr/>
        <p:txBody>
          <a:bodyPr/>
          <a:lstStyle/>
          <a:p>
            <a:pPr>
              <a:defRPr/>
            </a:pPr>
            <a:fld id="{B59E928D-B85A-4D0A-9391-33FBD2C5AC9A}" type="slidenum">
              <a:rPr lang="en-GB" altLang="en-US" smtClean="0"/>
              <a:pPr>
                <a:defRPr/>
              </a:pPr>
              <a:t>23</a:t>
            </a:fld>
            <a:endParaRPr lang="en-GB" altLang="en-US"/>
          </a:p>
        </p:txBody>
      </p:sp>
      <p:sp>
        <p:nvSpPr>
          <p:cNvPr id="7" name="TextBox 6">
            <a:extLst>
              <a:ext uri="{FF2B5EF4-FFF2-40B4-BE49-F238E27FC236}">
                <a16:creationId xmlns:a16="http://schemas.microsoft.com/office/drawing/2014/main" id="{7920918C-5464-4D35-BFA1-6DDE9AA46BC3}"/>
              </a:ext>
            </a:extLst>
          </p:cNvPr>
          <p:cNvSpPr txBox="1"/>
          <p:nvPr/>
        </p:nvSpPr>
        <p:spPr>
          <a:xfrm>
            <a:off x="3173753" y="5895549"/>
            <a:ext cx="6212114" cy="369332"/>
          </a:xfrm>
          <a:prstGeom prst="rect">
            <a:avLst/>
          </a:prstGeom>
          <a:noFill/>
        </p:spPr>
        <p:txBody>
          <a:bodyPr wrap="square">
            <a:spAutoFit/>
          </a:bodyPr>
          <a:lstStyle/>
          <a:p>
            <a:pPr eaLnBrk="1" hangingPunct="1"/>
            <a:r>
              <a:rPr lang="en-GB" altLang="en-US" sz="1800" dirty="0"/>
              <a:t>Rarely possible in practice!</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custDataLst>
              <p:tags r:id="rId2"/>
            </p:custDataLst>
          </p:nvPr>
        </p:nvSpPr>
        <p:spPr>
          <a:xfrm>
            <a:off x="1933951" y="71385"/>
            <a:ext cx="8420100" cy="1143000"/>
          </a:xfrm>
        </p:spPr>
        <p:txBody>
          <a:bodyPr/>
          <a:lstStyle/>
          <a:p>
            <a:pPr eaLnBrk="1" hangingPunct="1"/>
            <a:r>
              <a:rPr lang="en-GB" altLang="en-US" dirty="0"/>
              <a:t>Plot sampling </a:t>
            </a:r>
            <a:r>
              <a:rPr lang="en-GB" altLang="en-US" sz="3200" dirty="0"/>
              <a:t>(or strip transect)</a:t>
            </a:r>
            <a:endParaRPr lang="en-GB" altLang="en-US" dirty="0"/>
          </a:p>
        </p:txBody>
      </p:sp>
      <p:sp>
        <p:nvSpPr>
          <p:cNvPr id="157701" name="Rectangle 5"/>
          <p:cNvSpPr>
            <a:spLocks noChangeArrowheads="1"/>
          </p:cNvSpPr>
          <p:nvPr>
            <p:custDataLst>
              <p:tags r:id="rId3"/>
            </p:custDataLst>
          </p:nvPr>
        </p:nvSpPr>
        <p:spPr bwMode="auto">
          <a:xfrm>
            <a:off x="204789" y="1584272"/>
            <a:ext cx="7254875" cy="328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Let</a:t>
            </a: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k</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number of strips = 5</a:t>
            </a: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L</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total line length = 50x5 = 250</a:t>
            </a: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w</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the strip half-width = 1</a:t>
            </a: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a</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area of region covered </a:t>
            </a: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2</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wL</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2x1x250 = 500</a:t>
            </a:r>
          </a:p>
          <a:p>
            <a:pPr marL="742950" marR="0" lvl="1" indent="-285750" algn="l" defTabSz="914400" rtl="0" eaLnBrk="1" fontAlgn="base" latinLnBrk="0" hangingPunct="1">
              <a:lnSpc>
                <a:spcPct val="110000"/>
              </a:lnSpc>
              <a:spcBef>
                <a:spcPct val="20000"/>
              </a:spcBef>
              <a:spcAft>
                <a:spcPct val="0"/>
              </a:spcAft>
              <a:buClrTx/>
              <a:buSzTx/>
              <a:buFontTx/>
              <a:buNone/>
              <a:tabLst/>
              <a:defRPr/>
            </a:pPr>
            <a:endPar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742950" marR="0" lvl="1" indent="-285750" algn="l" defTabSz="914400" rtl="0" eaLnBrk="1" fontAlgn="base" latinLnBrk="0" hangingPunct="1">
              <a:lnSpc>
                <a:spcPct val="11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Survey: n</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number of animals counted = 36</a:t>
            </a:r>
          </a:p>
          <a:p>
            <a:pPr marL="342900" marR="0" lvl="0" indent="-342900" algn="l" defTabSz="914400" rtl="0" eaLnBrk="1" fontAlgn="base" latinLnBrk="0" hangingPunct="1">
              <a:lnSpc>
                <a:spcPct val="110000"/>
              </a:lnSpc>
              <a:spcBef>
                <a:spcPct val="20000"/>
              </a:spcBef>
              <a:spcAft>
                <a:spcPct val="0"/>
              </a:spcAft>
              <a:buClrTx/>
              <a:buSzTx/>
              <a:buFontTx/>
              <a:buChar char="•"/>
              <a:tabLst/>
              <a:defRPr/>
            </a:pPr>
            <a:endPar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342900" marR="0" lvl="0" indent="-342900" algn="l" defTabSz="914400" rtl="0" eaLnBrk="1" fontAlgn="base" latinLnBrk="0" hangingPunct="1">
              <a:lnSpc>
                <a:spcPct val="11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From this, how do we estimate abundance?</a:t>
            </a:r>
          </a:p>
        </p:txBody>
      </p:sp>
      <p:sp>
        <p:nvSpPr>
          <p:cNvPr id="12297" name="Text Box 9"/>
          <p:cNvSpPr txBox="1">
            <a:spLocks noChangeArrowheads="1"/>
          </p:cNvSpPr>
          <p:nvPr>
            <p:custDataLst>
              <p:tags r:id="rId4"/>
            </p:custDataLst>
          </p:nvPr>
        </p:nvSpPr>
        <p:spPr bwMode="auto">
          <a:xfrm>
            <a:off x="9661181" y="4614368"/>
            <a:ext cx="2028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A</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=5000</a:t>
            </a:r>
          </a:p>
        </p:txBody>
      </p:sp>
      <p:grpSp>
        <p:nvGrpSpPr>
          <p:cNvPr id="3" name="Group 2"/>
          <p:cNvGrpSpPr/>
          <p:nvPr/>
        </p:nvGrpSpPr>
        <p:grpSpPr>
          <a:xfrm>
            <a:off x="5812222" y="1484312"/>
            <a:ext cx="6379778" cy="3686777"/>
            <a:chOff x="6144001" y="1484313"/>
            <a:chExt cx="3898900" cy="2449513"/>
          </a:xfrm>
        </p:grpSpPr>
        <p:pic>
          <p:nvPicPr>
            <p:cNvPr id="12292" name="Picture 4"/>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t="24525" r="5087" b="21286"/>
            <a:stretch>
              <a:fillRect/>
            </a:stretch>
          </p:blipFill>
          <p:spPr bwMode="auto">
            <a:xfrm>
              <a:off x="6144001" y="1484313"/>
              <a:ext cx="3898900" cy="205105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702" name="Line 6"/>
            <p:cNvSpPr>
              <a:spLocks noChangeShapeType="1"/>
            </p:cNvSpPr>
            <p:nvPr>
              <p:custDataLst>
                <p:tags r:id="rId6"/>
              </p:custDataLst>
            </p:nvPr>
          </p:nvSpPr>
          <p:spPr bwMode="auto">
            <a:xfrm>
              <a:off x="9453938" y="3500438"/>
              <a:ext cx="0" cy="1444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57703" name="Line 7"/>
            <p:cNvSpPr>
              <a:spLocks noChangeShapeType="1"/>
            </p:cNvSpPr>
            <p:nvPr>
              <p:custDataLst>
                <p:tags r:id="rId7"/>
              </p:custDataLst>
            </p:nvPr>
          </p:nvSpPr>
          <p:spPr bwMode="auto">
            <a:xfrm>
              <a:off x="9490451" y="3500438"/>
              <a:ext cx="0" cy="1444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57704" name="Text Box 8"/>
            <p:cNvSpPr txBox="1">
              <a:spLocks noChangeArrowheads="1"/>
            </p:cNvSpPr>
            <p:nvPr>
              <p:custDataLst>
                <p:tags r:id="rId8"/>
              </p:custDataLst>
            </p:nvPr>
          </p:nvSpPr>
          <p:spPr bwMode="auto">
            <a:xfrm>
              <a:off x="9306301" y="3536951"/>
              <a:ext cx="4683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1"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w</a:t>
              </a:r>
              <a:endParaRPr kumimoji="0" lang="en-GB" altLang="en-US" sz="2000" b="0" i="1" u="none" strike="noStrike" kern="1200" cap="none" spc="0" normalizeH="0" baseline="-25000" noProof="0">
                <a:ln>
                  <a:noFill/>
                </a:ln>
                <a:solidFill>
                  <a:prstClr val="black"/>
                </a:solidFill>
                <a:effectLst/>
                <a:uLnTx/>
                <a:uFillTx/>
                <a:latin typeface="Times New Roman" panose="02020603050405020304" pitchFamily="18" charset="0"/>
                <a:ea typeface="+mn-ea"/>
                <a:cs typeface="+mn-cs"/>
              </a:endParaRPr>
            </a:p>
          </p:txBody>
        </p:sp>
        <p:sp>
          <p:nvSpPr>
            <p:cNvPr id="157706" name="Line 10"/>
            <p:cNvSpPr>
              <a:spLocks noChangeShapeType="1"/>
            </p:cNvSpPr>
            <p:nvPr>
              <p:custDataLst>
                <p:tags r:id="rId9"/>
              </p:custDataLst>
            </p:nvPr>
          </p:nvSpPr>
          <p:spPr bwMode="auto">
            <a:xfrm>
              <a:off x="9330113" y="3573463"/>
              <a:ext cx="1158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57707" name="Line 11"/>
            <p:cNvSpPr>
              <a:spLocks noChangeShapeType="1"/>
            </p:cNvSpPr>
            <p:nvPr>
              <p:custDataLst>
                <p:tags r:id="rId10"/>
              </p:custDataLst>
            </p:nvPr>
          </p:nvSpPr>
          <p:spPr bwMode="auto">
            <a:xfrm flipH="1">
              <a:off x="9484102" y="3563938"/>
              <a:ext cx="1301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sp>
        <p:nvSpPr>
          <p:cNvPr id="2" name="Slide Number Placeholder 1">
            <a:extLst>
              <a:ext uri="{FF2B5EF4-FFF2-40B4-BE49-F238E27FC236}">
                <a16:creationId xmlns:a16="http://schemas.microsoft.com/office/drawing/2014/main" id="{F7FE8981-93BF-49BD-A416-CA91824FFE79}"/>
              </a:ext>
            </a:extLst>
          </p:cNvPr>
          <p:cNvSpPr>
            <a:spLocks noGrp="1"/>
          </p:cNvSpPr>
          <p:nvPr>
            <p:ph type="sldNum" sz="quarter" idx="12"/>
          </p:nvPr>
        </p:nvSpPr>
        <p:spPr/>
        <p:txBody>
          <a:bodyPr/>
          <a:lstStyle/>
          <a:p>
            <a:pPr>
              <a:defRPr/>
            </a:pPr>
            <a:fld id="{B59E928D-B85A-4D0A-9391-33FBD2C5AC9A}" type="slidenum">
              <a:rPr lang="en-GB" altLang="en-US" smtClean="0"/>
              <a:pPr>
                <a:defRPr/>
              </a:pPr>
              <a:t>24</a:t>
            </a:fld>
            <a:endParaRPr lang="en-GB"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p:txBody>
          <a:bodyPr/>
          <a:lstStyle/>
          <a:p>
            <a:pPr eaLnBrk="1" hangingPunct="1"/>
            <a:r>
              <a:rPr lang="en-GB" altLang="en-US"/>
              <a:t>Intuitive estimator of abundance</a:t>
            </a:r>
          </a:p>
        </p:txBody>
      </p:sp>
      <p:sp>
        <p:nvSpPr>
          <p:cNvPr id="87043" name="Rectangle 3"/>
          <p:cNvSpPr>
            <a:spLocks noGrp="1" noChangeArrowheads="1"/>
          </p:cNvSpPr>
          <p:nvPr>
            <p:ph type="body" sz="half" idx="1"/>
            <p:custDataLst>
              <p:tags r:id="rId3"/>
            </p:custDataLst>
          </p:nvPr>
        </p:nvSpPr>
        <p:spPr>
          <a:xfrm>
            <a:off x="735723" y="1700214"/>
            <a:ext cx="10625959" cy="4395787"/>
          </a:xfrm>
        </p:spPr>
        <p:txBody>
          <a:bodyPr/>
          <a:lstStyle/>
          <a:p>
            <a:pPr eaLnBrk="1" hangingPunct="1"/>
            <a:r>
              <a:rPr lang="en-GB" altLang="en-US" dirty="0"/>
              <a:t>I saw 36 animals</a:t>
            </a:r>
          </a:p>
          <a:p>
            <a:pPr eaLnBrk="1" hangingPunct="1"/>
            <a:r>
              <a:rPr lang="en-GB" altLang="en-US" dirty="0"/>
              <a:t>I covered 500/5000 = 1/10</a:t>
            </a:r>
            <a:r>
              <a:rPr lang="en-GB" altLang="en-US" baseline="30000" dirty="0"/>
              <a:t>th</a:t>
            </a:r>
            <a:r>
              <a:rPr lang="en-GB" altLang="en-US" dirty="0"/>
              <a:t> of the study region</a:t>
            </a:r>
          </a:p>
          <a:p>
            <a:pPr eaLnBrk="1" hangingPunct="1"/>
            <a:r>
              <a:rPr lang="en-GB" altLang="en-US" dirty="0"/>
              <a:t>So, I estimate there are 36/(1/10) = 36x10 = 360 animals</a:t>
            </a:r>
          </a:p>
          <a:p>
            <a:pPr eaLnBrk="1" hangingPunct="1"/>
            <a:endParaRPr lang="en-GB" altLang="en-US" dirty="0"/>
          </a:p>
          <a:p>
            <a:pPr eaLnBrk="1" hangingPunct="1"/>
            <a:endParaRPr lang="en-GB" altLang="en-US" sz="2000" dirty="0"/>
          </a:p>
        </p:txBody>
      </p:sp>
      <p:graphicFrame>
        <p:nvGraphicFramePr>
          <p:cNvPr id="87052" name="Object 12"/>
          <p:cNvGraphicFramePr>
            <a:graphicFrameLocks noGrp="1" noChangeAspect="1"/>
          </p:cNvGraphicFramePr>
          <p:nvPr>
            <p:ph sz="quarter" idx="2"/>
            <p:custDataLst>
              <p:tags r:id="rId4"/>
            </p:custDataLst>
          </p:nvPr>
        </p:nvGraphicFramePr>
        <p:xfrm>
          <a:off x="3354388" y="3141663"/>
          <a:ext cx="1411287" cy="1250950"/>
        </p:xfrm>
        <a:graphic>
          <a:graphicData uri="http://schemas.openxmlformats.org/presentationml/2006/ole">
            <mc:AlternateContent xmlns:mc="http://schemas.openxmlformats.org/markup-compatibility/2006">
              <mc:Choice xmlns:v="urn:schemas-microsoft-com:vml" Requires="v">
                <p:oleObj name="Equation" r:id="rId10" imgW="558558" imgH="495085" progId="Equation.3">
                  <p:embed/>
                </p:oleObj>
              </mc:Choice>
              <mc:Fallback>
                <p:oleObj name="Equation" r:id="rId10" imgW="558558" imgH="495085" progId="Equation.3">
                  <p:embed/>
                  <p:pic>
                    <p:nvPicPr>
                      <p:cNvPr id="87052"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54388" y="3141663"/>
                        <a:ext cx="1411287" cy="1250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7054" name="Object 14"/>
          <p:cNvGraphicFramePr>
            <a:graphicFrameLocks noGrp="1" noChangeAspect="1"/>
          </p:cNvGraphicFramePr>
          <p:nvPr>
            <p:ph sz="quarter" idx="3"/>
            <p:custDataLst>
              <p:tags r:id="rId5"/>
            </p:custDataLst>
          </p:nvPr>
        </p:nvGraphicFramePr>
        <p:xfrm>
          <a:off x="5194300" y="3151188"/>
          <a:ext cx="979488" cy="1012825"/>
        </p:xfrm>
        <a:graphic>
          <a:graphicData uri="http://schemas.openxmlformats.org/presentationml/2006/ole">
            <mc:AlternateContent xmlns:mc="http://schemas.openxmlformats.org/markup-compatibility/2006">
              <mc:Choice xmlns:v="urn:schemas-microsoft-com:vml" Requires="v">
                <p:oleObj name="Equation" r:id="rId12" imgW="380835" imgH="393529" progId="Equation.3">
                  <p:embed/>
                </p:oleObj>
              </mc:Choice>
              <mc:Fallback>
                <p:oleObj name="Equation" r:id="rId12" imgW="380835" imgH="393529" progId="Equation.3">
                  <p:embed/>
                  <p:pic>
                    <p:nvPicPr>
                      <p:cNvPr id="87054"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94300" y="3151188"/>
                        <a:ext cx="979488" cy="1012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49" name="Text Box 9"/>
          <p:cNvSpPr txBox="1">
            <a:spLocks noChangeArrowheads="1"/>
          </p:cNvSpPr>
          <p:nvPr>
            <p:custDataLst>
              <p:tags r:id="rId6"/>
            </p:custDataLst>
          </p:nvPr>
        </p:nvSpPr>
        <p:spPr bwMode="auto">
          <a:xfrm>
            <a:off x="346845" y="4485128"/>
            <a:ext cx="35584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50B4C8"/>
                </a:solidFill>
                <a:effectLst/>
                <a:uLnTx/>
                <a:uFillTx/>
                <a:latin typeface="Arial" panose="020B0604020202020204" pitchFamily="34" charset="0"/>
                <a:ea typeface="+mn-ea"/>
                <a:cs typeface="+mn-cs"/>
              </a:rPr>
              <a:t>(Hat “</a:t>
            </a:r>
            <a:r>
              <a:rPr kumimoji="0" lang="en-GB" altLang="en-US" sz="2000" b="0" i="0" u="none" strike="noStrike" kern="1200" cap="none" spc="0" normalizeH="0" baseline="0" noProof="0" dirty="0">
                <a:ln>
                  <a:noFill/>
                </a:ln>
                <a:solidFill>
                  <a:srgbClr val="50B4C8"/>
                </a:solidFill>
                <a:effectLst/>
                <a:uLnTx/>
                <a:uFillTx/>
                <a:latin typeface="Times New Roman" panose="02020603050405020304" pitchFamily="18" charset="0"/>
                <a:ea typeface="+mn-ea"/>
                <a:cs typeface="+mn-cs"/>
              </a:rPr>
              <a:t>^</a:t>
            </a:r>
            <a:r>
              <a:rPr kumimoji="0" lang="en-GB" altLang="en-US" sz="2000" b="0" i="0" u="none" strike="noStrike" kern="1200" cap="none" spc="0" normalizeH="0" baseline="0" noProof="0" dirty="0">
                <a:ln>
                  <a:noFill/>
                </a:ln>
                <a:solidFill>
                  <a:srgbClr val="50B4C8"/>
                </a:solidFill>
                <a:effectLst/>
                <a:uLnTx/>
                <a:uFillTx/>
                <a:latin typeface="Arial" panose="020B0604020202020204" pitchFamily="34" charset="0"/>
                <a:ea typeface="+mn-ea"/>
                <a:cs typeface="+mn-cs"/>
              </a:rPr>
              <a:t>” means an estimate.)</a:t>
            </a:r>
          </a:p>
        </p:txBody>
      </p:sp>
      <p:sp>
        <p:nvSpPr>
          <p:cNvPr id="87051" name="Freeform 11"/>
          <p:cNvSpPr>
            <a:spLocks/>
          </p:cNvSpPr>
          <p:nvPr>
            <p:custDataLst>
              <p:tags r:id="rId7"/>
            </p:custDataLst>
          </p:nvPr>
        </p:nvSpPr>
        <p:spPr bwMode="auto">
          <a:xfrm>
            <a:off x="2268595" y="3404040"/>
            <a:ext cx="1168400" cy="1008063"/>
          </a:xfrm>
          <a:custGeom>
            <a:avLst/>
            <a:gdLst>
              <a:gd name="T0" fmla="*/ 2147483646 w 680"/>
              <a:gd name="T1" fmla="*/ 0 h 680"/>
              <a:gd name="T2" fmla="*/ 2147483646 w 680"/>
              <a:gd name="T3" fmla="*/ 2147483646 h 680"/>
              <a:gd name="T4" fmla="*/ 0 w 680"/>
              <a:gd name="T5" fmla="*/ 2147483646 h 680"/>
              <a:gd name="T6" fmla="*/ 0 60000 65536"/>
              <a:gd name="T7" fmla="*/ 0 60000 65536"/>
              <a:gd name="T8" fmla="*/ 0 60000 65536"/>
            </a:gdLst>
            <a:ahLst/>
            <a:cxnLst>
              <a:cxn ang="T6">
                <a:pos x="T0" y="T1"/>
              </a:cxn>
              <a:cxn ang="T7">
                <a:pos x="T2" y="T3"/>
              </a:cxn>
              <a:cxn ang="T8">
                <a:pos x="T4" y="T5"/>
              </a:cxn>
            </a:cxnLst>
            <a:rect l="0" t="0" r="r" b="b"/>
            <a:pathLst>
              <a:path w="680" h="680">
                <a:moveTo>
                  <a:pt x="680" y="0"/>
                </a:moveTo>
                <a:cubicBezTo>
                  <a:pt x="510" y="34"/>
                  <a:pt x="340" y="68"/>
                  <a:pt x="227" y="181"/>
                </a:cubicBezTo>
                <a:cubicBezTo>
                  <a:pt x="114" y="294"/>
                  <a:pt x="57" y="487"/>
                  <a:pt x="0" y="680"/>
                </a:cubicBezTo>
              </a:path>
            </a:pathLst>
          </a:custGeom>
          <a:noFill/>
          <a:ln w="9525">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aphicFrame>
        <p:nvGraphicFramePr>
          <p:cNvPr id="87056" name="Object 16"/>
          <p:cNvGraphicFramePr>
            <a:graphicFrameLocks noChangeAspect="1"/>
          </p:cNvGraphicFramePr>
          <p:nvPr>
            <p:custDataLst>
              <p:tags r:id="rId8"/>
            </p:custDataLst>
          </p:nvPr>
        </p:nvGraphicFramePr>
        <p:xfrm>
          <a:off x="6689784" y="3116702"/>
          <a:ext cx="3248025" cy="1027112"/>
        </p:xfrm>
        <a:graphic>
          <a:graphicData uri="http://schemas.openxmlformats.org/presentationml/2006/ole">
            <mc:AlternateContent xmlns:mc="http://schemas.openxmlformats.org/markup-compatibility/2006">
              <mc:Choice xmlns:v="urn:schemas-microsoft-com:vml" Requires="v">
                <p:oleObj name="Equation" r:id="rId14" imgW="1244600" imgH="393700" progId="Equation.3">
                  <p:embed/>
                </p:oleObj>
              </mc:Choice>
              <mc:Fallback>
                <p:oleObj name="Equation" r:id="rId14" imgW="1244600" imgH="393700" progId="Equation.3">
                  <p:embed/>
                  <p:pic>
                    <p:nvPicPr>
                      <p:cNvPr id="87056" name="Object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89784" y="3116702"/>
                        <a:ext cx="3248025" cy="1027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A6463435-4630-4BBF-B57A-64DB155D9BB0}"/>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mc:AlternateContent xmlns:mc="http://schemas.openxmlformats.org/markup-compatibility/2006">
        <mc:Choice xmlns:a14="http://schemas.microsoft.com/office/drawing/2010/main" Requires="a14">
          <p:sp>
            <p:nvSpPr>
              <p:cNvPr id="11" name="Object 12">
                <a:extLst>
                  <a:ext uri="{FF2B5EF4-FFF2-40B4-BE49-F238E27FC236}">
                    <a16:creationId xmlns:a16="http://schemas.microsoft.com/office/drawing/2014/main" id="{C6728600-CF48-45A7-9DAA-4DAE7C8D4FC2}"/>
                  </a:ext>
                </a:extLst>
              </p:cNvPr>
              <p:cNvSpPr txBox="1"/>
              <p:nvPr/>
            </p:nvSpPr>
            <p:spPr bwMode="auto">
              <a:xfrm>
                <a:off x="6278563" y="5251450"/>
                <a:ext cx="3248025" cy="1250950"/>
              </a:xfrm>
              <a:prstGeom prst="rect">
                <a:avLst/>
              </a:prstGeom>
              <a:noFill/>
              <a:ln>
                <a:noFill/>
              </a:ln>
              <a:effectLst/>
            </p:spPr>
            <p:txBody>
              <a:bodyPr>
                <a:normAutofit/>
              </a:bodyPr>
              <a:lstStyle/>
              <a:p>
                <a:pPr/>
                <a14:m>
                  <m:oMathPara xmlns:m="http://schemas.openxmlformats.org/officeDocument/2006/math">
                    <m:oMathParaPr>
                      <m:jc m:val="left"/>
                    </m:oMathParaPr>
                    <m:oMath xmlns:m="http://schemas.openxmlformats.org/officeDocument/2006/math">
                      <m:acc>
                        <m:accPr>
                          <m:chr m:val="̂"/>
                          <m:ctrlPr>
                            <a:rPr lang="en-US" i="1" smtClean="0">
                              <a:solidFill>
                                <a:srgbClr val="000000"/>
                              </a:solidFill>
                              <a:latin typeface="Cambria Math" panose="02040503050406030204" pitchFamily="18" charset="0"/>
                            </a:rPr>
                          </m:ctrlPr>
                        </m:accPr>
                        <m:e>
                          <m:r>
                            <a:rPr lang="en-US" b="0" i="1" smtClean="0">
                              <a:solidFill>
                                <a:srgbClr val="000000"/>
                              </a:solidFill>
                              <a:latin typeface="Cambria Math" panose="02040503050406030204" pitchFamily="18" charset="0"/>
                            </a:rPr>
                            <m:t>𝐷</m:t>
                          </m:r>
                        </m:e>
                      </m:acc>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𝑛</m:t>
                          </m:r>
                        </m:num>
                        <m:den>
                          <m:r>
                            <a:rPr lang="en-US" b="0" i="1" smtClean="0">
                              <a:solidFill>
                                <a:srgbClr val="000000"/>
                              </a:solidFill>
                              <a:latin typeface="Cambria Math" panose="02040503050406030204" pitchFamily="18" charset="0"/>
                            </a:rPr>
                            <m:t>𝑎</m:t>
                          </m:r>
                        </m:den>
                      </m:f>
                      <m:r>
                        <a:rPr lang="en-US" b="0" i="1" smtClean="0">
                          <a:solidFill>
                            <a:srgbClr val="000000"/>
                          </a:solidFill>
                          <a:latin typeface="Cambria Math" panose="02040503050406030204" pitchFamily="18" charset="0"/>
                        </a:rPr>
                        <m:t>=</m:t>
                      </m:r>
                      <m:f>
                        <m:fPr>
                          <m:ctrlPr>
                            <a:rPr lang="en-US" b="0" i="1" smtClean="0">
                              <a:solidFill>
                                <a:srgbClr val="000000"/>
                              </a:solidFill>
                              <a:latin typeface="Cambria Math" panose="02040503050406030204" pitchFamily="18" charset="0"/>
                            </a:rPr>
                          </m:ctrlPr>
                        </m:fPr>
                        <m:num>
                          <m:r>
                            <a:rPr lang="en-US" b="0" i="1" smtClean="0">
                              <a:solidFill>
                                <a:srgbClr val="000000"/>
                              </a:solidFill>
                              <a:latin typeface="Cambria Math" panose="02040503050406030204" pitchFamily="18" charset="0"/>
                            </a:rPr>
                            <m:t>36</m:t>
                          </m:r>
                        </m:num>
                        <m:den>
                          <m:r>
                            <a:rPr lang="en-US" b="0" i="1" smtClean="0">
                              <a:solidFill>
                                <a:srgbClr val="000000"/>
                              </a:solidFill>
                              <a:latin typeface="Cambria Math" panose="02040503050406030204" pitchFamily="18" charset="0"/>
                            </a:rPr>
                            <m:t>500</m:t>
                          </m:r>
                        </m:den>
                      </m:f>
                      <m:r>
                        <a:rPr lang="en-US" b="0" i="1" smtClean="0">
                          <a:solidFill>
                            <a:srgbClr val="000000"/>
                          </a:solidFill>
                          <a:latin typeface="Cambria Math" panose="02040503050406030204" pitchFamily="18" charset="0"/>
                        </a:rPr>
                        <m:t>=0.072</m:t>
                      </m:r>
                    </m:oMath>
                  </m:oMathPara>
                </a14:m>
                <a:endParaRPr lang="en-US" dirty="0"/>
              </a:p>
            </p:txBody>
          </p:sp>
        </mc:Choice>
        <mc:Fallback>
          <p:sp>
            <p:nvSpPr>
              <p:cNvPr id="11" name="Object 12">
                <a:extLst>
                  <a:ext uri="{FF2B5EF4-FFF2-40B4-BE49-F238E27FC236}">
                    <a16:creationId xmlns:a16="http://schemas.microsoft.com/office/drawing/2014/main" id="{C6728600-CF48-45A7-9DAA-4DAE7C8D4FC2}"/>
                  </a:ext>
                </a:extLst>
              </p:cNvPr>
              <p:cNvSpPr txBox="1">
                <a:spLocks noRot="1" noChangeAspect="1" noMove="1" noResize="1" noEditPoints="1" noAdjustHandles="1" noChangeArrowheads="1" noChangeShapeType="1" noTextEdit="1"/>
              </p:cNvSpPr>
              <p:nvPr/>
            </p:nvSpPr>
            <p:spPr bwMode="auto">
              <a:xfrm>
                <a:off x="6278563" y="5251450"/>
                <a:ext cx="3248025" cy="1250950"/>
              </a:xfrm>
              <a:prstGeom prst="rect">
                <a:avLst/>
              </a:prstGeom>
              <a:blipFill>
                <a:blip r:embed="rId16"/>
                <a:stretch>
                  <a:fillRect/>
                </a:stretch>
              </a:blipFill>
              <a:ln>
                <a:noFill/>
              </a:ln>
              <a:effectLst/>
            </p:spPr>
            <p:txBody>
              <a:bodyPr/>
              <a:lstStyle/>
              <a:p>
                <a:r>
                  <a:rPr lang="en-US">
                    <a:noFill/>
                  </a:rPr>
                  <a:t> </a:t>
                </a:r>
              </a:p>
            </p:txBody>
          </p:sp>
        </mc:Fallback>
      </mc:AlternateContent>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custDataLst>
              <p:tags r:id="rId2"/>
            </p:custDataLst>
          </p:nvPr>
        </p:nvSpPr>
        <p:spPr>
          <a:xfrm>
            <a:off x="1884363" y="333375"/>
            <a:ext cx="8420100" cy="863600"/>
          </a:xfrm>
        </p:spPr>
        <p:txBody>
          <a:bodyPr/>
          <a:lstStyle/>
          <a:p>
            <a:pPr eaLnBrk="1" hangingPunct="1"/>
            <a:r>
              <a:rPr lang="en-GB" altLang="en-US"/>
              <a:t>Concept – Plot sampling</a:t>
            </a:r>
          </a:p>
        </p:txBody>
      </p:sp>
      <p:sp>
        <p:nvSpPr>
          <p:cNvPr id="91139" name="Rectangle 3"/>
          <p:cNvSpPr>
            <a:spLocks noGrp="1" noChangeArrowheads="1"/>
          </p:cNvSpPr>
          <p:nvPr>
            <p:ph type="body" sz="half" idx="1"/>
            <p:custDataLst>
              <p:tags r:id="rId3"/>
            </p:custDataLst>
          </p:nvPr>
        </p:nvSpPr>
        <p:spPr>
          <a:xfrm>
            <a:off x="262760" y="1341439"/>
            <a:ext cx="10356030" cy="4395787"/>
          </a:xfrm>
        </p:spPr>
        <p:txBody>
          <a:bodyPr/>
          <a:lstStyle/>
          <a:p>
            <a:pPr eaLnBrk="1" hangingPunct="1"/>
            <a:r>
              <a:rPr lang="en-GB" altLang="en-US" dirty="0"/>
              <a:t>Step 1: How many in </a:t>
            </a:r>
            <a:r>
              <a:rPr lang="en-GB" altLang="en-US" u="sng" dirty="0"/>
              <a:t>covered</a:t>
            </a:r>
            <a:r>
              <a:rPr lang="en-GB" altLang="en-US" dirty="0"/>
              <a:t> region, </a:t>
            </a:r>
            <a:r>
              <a:rPr lang="en-GB" altLang="en-US" i="1" dirty="0"/>
              <a:t>N</a:t>
            </a:r>
            <a:r>
              <a:rPr lang="en-GB" altLang="en-US" i="1" baseline="-25000" dirty="0"/>
              <a:t>a</a:t>
            </a:r>
            <a:r>
              <a:rPr lang="en-GB" altLang="en-US" i="1" dirty="0"/>
              <a:t>?</a:t>
            </a:r>
            <a:br>
              <a:rPr lang="en-GB" altLang="en-US" i="1" baseline="-25000" dirty="0"/>
            </a:br>
            <a:endParaRPr lang="en-GB" altLang="en-US" i="1" baseline="-25000" dirty="0"/>
          </a:p>
          <a:p>
            <a:pPr eaLnBrk="1" hangingPunct="1"/>
            <a:endParaRPr lang="en-GB" altLang="en-US" i="1" baseline="-25000" dirty="0"/>
          </a:p>
          <a:p>
            <a:pPr eaLnBrk="1" hangingPunct="1">
              <a:buFontTx/>
              <a:buNone/>
            </a:pPr>
            <a:endParaRPr lang="en-GB" altLang="en-US" i="1" baseline="-25000" dirty="0"/>
          </a:p>
          <a:p>
            <a:pPr eaLnBrk="1" hangingPunct="1">
              <a:buFontTx/>
              <a:buNone/>
            </a:pPr>
            <a:endParaRPr lang="en-GB" altLang="en-US" i="1" baseline="-25000" dirty="0"/>
          </a:p>
          <a:p>
            <a:pPr eaLnBrk="1" hangingPunct="1"/>
            <a:r>
              <a:rPr lang="en-GB" altLang="en-US" dirty="0"/>
              <a:t>Step 2: Given  </a:t>
            </a:r>
            <a:r>
              <a:rPr lang="en-GB" altLang="en-US" i="1" dirty="0"/>
              <a:t>N</a:t>
            </a:r>
            <a:r>
              <a:rPr lang="en-GB" altLang="en-US" i="1" baseline="-25000" dirty="0"/>
              <a:t>a </a:t>
            </a:r>
            <a:r>
              <a:rPr lang="en-GB" altLang="en-US" i="1" dirty="0"/>
              <a:t>,</a:t>
            </a:r>
            <a:r>
              <a:rPr lang="en-GB" altLang="en-US" dirty="0"/>
              <a:t>how many in </a:t>
            </a:r>
            <a:r>
              <a:rPr lang="en-GB" altLang="en-US" u="sng" dirty="0"/>
              <a:t>study</a:t>
            </a:r>
            <a:r>
              <a:rPr lang="en-GB" altLang="en-US" dirty="0"/>
              <a:t> region, </a:t>
            </a:r>
            <a:r>
              <a:rPr lang="en-GB" altLang="en-US" i="1" dirty="0"/>
              <a:t>N</a:t>
            </a:r>
          </a:p>
          <a:p>
            <a:pPr eaLnBrk="1" hangingPunct="1"/>
            <a:endParaRPr lang="en-GB" altLang="en-US" i="1" dirty="0"/>
          </a:p>
          <a:p>
            <a:pPr eaLnBrk="1" hangingPunct="1"/>
            <a:endParaRPr lang="en-GB" altLang="en-US" i="1" dirty="0"/>
          </a:p>
          <a:p>
            <a:pPr eaLnBrk="1" hangingPunct="1"/>
            <a:endParaRPr lang="en-GB" altLang="en-US" i="1" dirty="0"/>
          </a:p>
          <a:p>
            <a:pPr eaLnBrk="1" hangingPunct="1"/>
            <a:r>
              <a:rPr lang="en-GB" altLang="en-US" dirty="0"/>
              <a:t>Overall:</a:t>
            </a:r>
          </a:p>
        </p:txBody>
      </p:sp>
      <p:graphicFrame>
        <p:nvGraphicFramePr>
          <p:cNvPr id="91150" name="Object 14"/>
          <p:cNvGraphicFramePr>
            <a:graphicFrameLocks noGrp="1" noChangeAspect="1"/>
          </p:cNvGraphicFramePr>
          <p:nvPr>
            <p:ph sz="quarter" idx="2"/>
            <p:custDataLst>
              <p:tags r:id="rId4"/>
            </p:custDataLst>
          </p:nvPr>
        </p:nvGraphicFramePr>
        <p:xfrm>
          <a:off x="5516563" y="1952625"/>
          <a:ext cx="1054100" cy="512763"/>
        </p:xfrm>
        <a:graphic>
          <a:graphicData uri="http://schemas.openxmlformats.org/presentationml/2006/ole">
            <mc:AlternateContent xmlns:mc="http://schemas.openxmlformats.org/markup-compatibility/2006">
              <mc:Choice xmlns:v="urn:schemas-microsoft-com:vml" Requires="v">
                <p:oleObj name="Equation" r:id="rId16" imgW="469900" imgH="228600" progId="Equation.3">
                  <p:embed/>
                </p:oleObj>
              </mc:Choice>
              <mc:Fallback>
                <p:oleObj name="Equation" r:id="rId16" imgW="469900" imgH="228600" progId="Equation.3">
                  <p:embed/>
                  <p:pic>
                    <p:nvPicPr>
                      <p:cNvPr id="91150" name="Object 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516563" y="1952625"/>
                        <a:ext cx="1054100" cy="512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1152" name="Object 16"/>
          <p:cNvGraphicFramePr>
            <a:graphicFrameLocks noGrp="1" noChangeAspect="1"/>
          </p:cNvGraphicFramePr>
          <p:nvPr>
            <p:ph sz="quarter" idx="3"/>
            <p:custDataLst>
              <p:tags r:id="rId5"/>
            </p:custDataLst>
          </p:nvPr>
        </p:nvGraphicFramePr>
        <p:xfrm>
          <a:off x="6884988" y="3246438"/>
          <a:ext cx="1511300" cy="1339850"/>
        </p:xfrm>
        <a:graphic>
          <a:graphicData uri="http://schemas.openxmlformats.org/presentationml/2006/ole">
            <mc:AlternateContent xmlns:mc="http://schemas.openxmlformats.org/markup-compatibility/2006">
              <mc:Choice xmlns:v="urn:schemas-microsoft-com:vml" Requires="v">
                <p:oleObj name="Equation" r:id="rId18" imgW="558558" imgH="495085" progId="Equation.3">
                  <p:embed/>
                </p:oleObj>
              </mc:Choice>
              <mc:Fallback>
                <p:oleObj name="Equation" r:id="rId18" imgW="558558" imgH="495085" progId="Equation.3">
                  <p:embed/>
                  <p:pic>
                    <p:nvPicPr>
                      <p:cNvPr id="91152" name="Object 1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84988" y="3246438"/>
                        <a:ext cx="1511300" cy="133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65" name="Text Box 4"/>
          <p:cNvSpPr txBox="1">
            <a:spLocks noChangeArrowheads="1"/>
          </p:cNvSpPr>
          <p:nvPr>
            <p:custDataLst>
              <p:tags r:id="rId6"/>
            </p:custDataLst>
          </p:nvPr>
        </p:nvSpPr>
        <p:spPr bwMode="auto">
          <a:xfrm>
            <a:off x="2505076" y="2060576"/>
            <a:ext cx="7256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Garamond" panose="02020404030301010803" pitchFamily="18" charset="0"/>
              <a:ea typeface="+mn-ea"/>
              <a:cs typeface="Arial" panose="020B0604020202020204" pitchFamily="34" charset="0"/>
            </a:endParaRPr>
          </a:p>
        </p:txBody>
      </p:sp>
      <p:sp>
        <p:nvSpPr>
          <p:cNvPr id="91141" name="Text Box 5"/>
          <p:cNvSpPr txBox="1">
            <a:spLocks noChangeArrowheads="1"/>
          </p:cNvSpPr>
          <p:nvPr>
            <p:custDataLst>
              <p:tags r:id="rId7"/>
            </p:custDataLst>
          </p:nvPr>
        </p:nvSpPr>
        <p:spPr bwMode="auto">
          <a:xfrm>
            <a:off x="2663826" y="1989138"/>
            <a:ext cx="6786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Plot sampling:</a:t>
            </a:r>
            <a:endPar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1142" name="Text Box 6"/>
          <p:cNvSpPr txBox="1">
            <a:spLocks noChangeArrowheads="1"/>
          </p:cNvSpPr>
          <p:nvPr>
            <p:custDataLst>
              <p:tags r:id="rId8"/>
            </p:custDataLst>
          </p:nvPr>
        </p:nvSpPr>
        <p:spPr bwMode="auto">
          <a:xfrm>
            <a:off x="2663826" y="3500438"/>
            <a:ext cx="6786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If transects placed at random:</a:t>
            </a:r>
            <a:endParaRPr kumimoji="0" lang="en-GB" altLang="en-US" sz="2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1146" name="Freeform 10"/>
          <p:cNvSpPr>
            <a:spLocks/>
          </p:cNvSpPr>
          <p:nvPr>
            <p:custDataLst>
              <p:tags r:id="rId9"/>
            </p:custDataLst>
          </p:nvPr>
        </p:nvSpPr>
        <p:spPr bwMode="auto">
          <a:xfrm>
            <a:off x="6460033" y="5057120"/>
            <a:ext cx="1016000" cy="215900"/>
          </a:xfrm>
          <a:custGeom>
            <a:avLst/>
            <a:gdLst>
              <a:gd name="T0" fmla="*/ 0 w 499"/>
              <a:gd name="T1" fmla="*/ 2147483646 h 182"/>
              <a:gd name="T2" fmla="*/ 2147483646 w 499"/>
              <a:gd name="T3" fmla="*/ 2147483646 h 182"/>
              <a:gd name="T4" fmla="*/ 2147483646 w 499"/>
              <a:gd name="T5" fmla="*/ 0 h 182"/>
              <a:gd name="T6" fmla="*/ 0 60000 65536"/>
              <a:gd name="T7" fmla="*/ 0 60000 65536"/>
              <a:gd name="T8" fmla="*/ 0 60000 65536"/>
            </a:gdLst>
            <a:ahLst/>
            <a:cxnLst>
              <a:cxn ang="T6">
                <a:pos x="T0" y="T1"/>
              </a:cxn>
              <a:cxn ang="T7">
                <a:pos x="T2" y="T3"/>
              </a:cxn>
              <a:cxn ang="T8">
                <a:pos x="T4" y="T5"/>
              </a:cxn>
            </a:cxnLst>
            <a:rect l="0" t="0" r="r" b="b"/>
            <a:pathLst>
              <a:path w="499" h="182">
                <a:moveTo>
                  <a:pt x="0" y="182"/>
                </a:moveTo>
                <a:cubicBezTo>
                  <a:pt x="71" y="129"/>
                  <a:pt x="143" y="76"/>
                  <a:pt x="226" y="46"/>
                </a:cubicBezTo>
                <a:cubicBezTo>
                  <a:pt x="309" y="16"/>
                  <a:pt x="404" y="8"/>
                  <a:pt x="499" y="0"/>
                </a:cubicBezTo>
              </a:path>
            </a:pathLst>
          </a:custGeom>
          <a:noFill/>
          <a:ln w="9525">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1147" name="Text Box 11"/>
          <p:cNvSpPr txBox="1">
            <a:spLocks noChangeArrowheads="1"/>
          </p:cNvSpPr>
          <p:nvPr>
            <p:custDataLst>
              <p:tags r:id="rId10"/>
            </p:custDataLst>
          </p:nvPr>
        </p:nvSpPr>
        <p:spPr bwMode="auto">
          <a:xfrm>
            <a:off x="6577508" y="4696759"/>
            <a:ext cx="2495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a:ln>
                  <a:noFill/>
                </a:ln>
                <a:solidFill>
                  <a:srgbClr val="50B4C8"/>
                </a:solidFill>
                <a:effectLst/>
                <a:uLnTx/>
                <a:uFillTx/>
                <a:latin typeface="Arial" panose="020B0604020202020204" pitchFamily="34" charset="0"/>
                <a:ea typeface="+mn-ea"/>
                <a:cs typeface="+mn-cs"/>
              </a:rPr>
              <a:t>for strip transects</a:t>
            </a:r>
          </a:p>
        </p:txBody>
      </p:sp>
      <p:graphicFrame>
        <p:nvGraphicFramePr>
          <p:cNvPr id="91154" name="Object 18"/>
          <p:cNvGraphicFramePr>
            <a:graphicFrameLocks noChangeAspect="1"/>
          </p:cNvGraphicFramePr>
          <p:nvPr>
            <p:custDataLst>
              <p:tags r:id="rId11"/>
            </p:custDataLst>
          </p:nvPr>
        </p:nvGraphicFramePr>
        <p:xfrm>
          <a:off x="1824533" y="4414184"/>
          <a:ext cx="1549400" cy="1373187"/>
        </p:xfrm>
        <a:graphic>
          <a:graphicData uri="http://schemas.openxmlformats.org/presentationml/2006/ole">
            <mc:AlternateContent xmlns:mc="http://schemas.openxmlformats.org/markup-compatibility/2006">
              <mc:Choice xmlns:v="urn:schemas-microsoft-com:vml" Requires="v">
                <p:oleObj name="Equation" r:id="rId20" imgW="558558" imgH="495085" progId="Equation.3">
                  <p:embed/>
                </p:oleObj>
              </mc:Choice>
              <mc:Fallback>
                <p:oleObj name="Equation" r:id="rId20" imgW="558558" imgH="495085" progId="Equation.3">
                  <p:embed/>
                  <p:pic>
                    <p:nvPicPr>
                      <p:cNvPr id="91154" name="Object 1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824533" y="4414184"/>
                        <a:ext cx="1549400" cy="137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1155" name="Object 19"/>
          <p:cNvGraphicFramePr>
            <a:graphicFrameLocks noChangeAspect="1"/>
          </p:cNvGraphicFramePr>
          <p:nvPr>
            <p:custDataLst>
              <p:tags r:id="rId12"/>
            </p:custDataLst>
          </p:nvPr>
        </p:nvGraphicFramePr>
        <p:xfrm>
          <a:off x="3737472" y="4409420"/>
          <a:ext cx="1087437" cy="1123950"/>
        </p:xfrm>
        <a:graphic>
          <a:graphicData uri="http://schemas.openxmlformats.org/presentationml/2006/ole">
            <mc:AlternateContent xmlns:mc="http://schemas.openxmlformats.org/markup-compatibility/2006">
              <mc:Choice xmlns:v="urn:schemas-microsoft-com:vml" Requires="v">
                <p:oleObj name="Equation" r:id="rId22" imgW="380835" imgH="393529" progId="Equation.3">
                  <p:embed/>
                </p:oleObj>
              </mc:Choice>
              <mc:Fallback>
                <p:oleObj name="Equation" r:id="rId22" imgW="380835" imgH="393529" progId="Equation.3">
                  <p:embed/>
                  <p:pic>
                    <p:nvPicPr>
                      <p:cNvPr id="91155" name="Object 1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737472" y="4409420"/>
                        <a:ext cx="1087437" cy="1123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1156" name="Object 20"/>
          <p:cNvGraphicFramePr>
            <a:graphicFrameLocks noChangeAspect="1"/>
          </p:cNvGraphicFramePr>
          <p:nvPr>
            <p:custDataLst>
              <p:tags r:id="rId13"/>
            </p:custDataLst>
          </p:nvPr>
        </p:nvGraphicFramePr>
        <p:xfrm>
          <a:off x="5169397" y="4409421"/>
          <a:ext cx="1271587" cy="1065213"/>
        </p:xfrm>
        <a:graphic>
          <a:graphicData uri="http://schemas.openxmlformats.org/presentationml/2006/ole">
            <mc:AlternateContent xmlns:mc="http://schemas.openxmlformats.org/markup-compatibility/2006">
              <mc:Choice xmlns:v="urn:schemas-microsoft-com:vml" Requires="v">
                <p:oleObj name="Equation" r:id="rId24" imgW="469696" imgH="393529" progId="Equation.3">
                  <p:embed/>
                </p:oleObj>
              </mc:Choice>
              <mc:Fallback>
                <p:oleObj name="Equation" r:id="rId24" imgW="469696" imgH="393529" progId="Equation.3">
                  <p:embed/>
                  <p:pic>
                    <p:nvPicPr>
                      <p:cNvPr id="91156" name="Object 2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169397" y="4409421"/>
                        <a:ext cx="1271587" cy="1065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id="{73EFCE6F-C73C-46E5-8ACC-3795DCDDF5CF}"/>
              </a:ext>
            </a:extLst>
          </p:cNvPr>
          <p:cNvSpPr txBox="1"/>
          <p:nvPr/>
        </p:nvSpPr>
        <p:spPr>
          <a:xfrm>
            <a:off x="8270241" y="1720850"/>
            <a:ext cx="3554226" cy="923330"/>
          </a:xfrm>
          <a:prstGeom prst="rect">
            <a:avLst/>
          </a:prstGeom>
          <a:noFill/>
        </p:spPr>
        <p:txBody>
          <a:bodyPr wrap="square" rtlCol="0">
            <a:spAutoFit/>
          </a:bodyPr>
          <a:lstStyle/>
          <a:p>
            <a:r>
              <a:rPr lang="en-US" dirty="0"/>
              <a:t>Key aspect: </a:t>
            </a:r>
            <a:r>
              <a:rPr lang="en-US" dirty="0">
                <a:solidFill>
                  <a:srgbClr val="FF0000"/>
                </a:solidFill>
              </a:rPr>
              <a:t>you rely on </a:t>
            </a:r>
            <a:r>
              <a:rPr lang="en-US" dirty="0"/>
              <a:t>perfect detectability, </a:t>
            </a:r>
            <a:r>
              <a:rPr lang="en-US" dirty="0">
                <a:solidFill>
                  <a:srgbClr val="FF0000"/>
                </a:solidFill>
              </a:rPr>
              <a:t>an unlikely assumption </a:t>
            </a:r>
            <a:r>
              <a:rPr lang="en-US" dirty="0"/>
              <a:t>that </a:t>
            </a:r>
            <a:r>
              <a:rPr lang="en-US" dirty="0">
                <a:solidFill>
                  <a:srgbClr val="FF0000"/>
                </a:solidFill>
              </a:rPr>
              <a:t>you have no data to test</a:t>
            </a:r>
            <a:r>
              <a:rPr lang="en-US" dirty="0"/>
              <a:t>! </a:t>
            </a:r>
          </a:p>
        </p:txBody>
      </p:sp>
      <p:sp>
        <p:nvSpPr>
          <p:cNvPr id="3" name="Slide Number Placeholder 2">
            <a:extLst>
              <a:ext uri="{FF2B5EF4-FFF2-40B4-BE49-F238E27FC236}">
                <a16:creationId xmlns:a16="http://schemas.microsoft.com/office/drawing/2014/main" id="{0B50BD6B-58D6-4283-A8B6-13862BAC17F2}"/>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91141"/>
                                        </p:tgtEl>
                                        <p:attrNameLst>
                                          <p:attrName>style.visibility</p:attrName>
                                        </p:attrNameLst>
                                      </p:cBhvr>
                                      <p:to>
                                        <p:strVal val="visible"/>
                                      </p:to>
                                    </p:set>
                                    <p:animEffect transition="in" filter="dissolve">
                                      <p:cBhvr>
                                        <p:cTn id="15" dur="500"/>
                                        <p:tgtEl>
                                          <p:spTgt spid="91141"/>
                                        </p:tgtEl>
                                      </p:cBhvr>
                                    </p:animEffect>
                                  </p:childTnLst>
                                </p:cTn>
                              </p:par>
                              <p:par>
                                <p:cTn id="16" presetID="9" presetClass="entr" presetSubtype="0" fill="hold" nodeType="withEffect">
                                  <p:stCondLst>
                                    <p:cond delay="0"/>
                                  </p:stCondLst>
                                  <p:childTnLst>
                                    <p:set>
                                      <p:cBhvr>
                                        <p:cTn id="17" dur="1" fill="hold">
                                          <p:stCondLst>
                                            <p:cond delay="0"/>
                                          </p:stCondLst>
                                        </p:cTn>
                                        <p:tgtEl>
                                          <p:spTgt spid="91150"/>
                                        </p:tgtEl>
                                        <p:attrNameLst>
                                          <p:attrName>style.visibility</p:attrName>
                                        </p:attrNameLst>
                                      </p:cBhvr>
                                      <p:to>
                                        <p:strVal val="visible"/>
                                      </p:to>
                                    </p:set>
                                    <p:animEffect transition="in" filter="dissolve">
                                      <p:cBhvr>
                                        <p:cTn id="18" dur="500"/>
                                        <p:tgtEl>
                                          <p:spTgt spid="9115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91142"/>
                                        </p:tgtEl>
                                        <p:attrNameLst>
                                          <p:attrName>style.visibility</p:attrName>
                                        </p:attrNameLst>
                                      </p:cBhvr>
                                      <p:to>
                                        <p:strVal val="visible"/>
                                      </p:to>
                                    </p:set>
                                    <p:animEffect transition="in" filter="dissolve">
                                      <p:cBhvr>
                                        <p:cTn id="23" dur="500"/>
                                        <p:tgtEl>
                                          <p:spTgt spid="91142"/>
                                        </p:tgtEl>
                                      </p:cBhvr>
                                    </p:animEffect>
                                  </p:childTnLst>
                                </p:cTn>
                              </p:par>
                              <p:par>
                                <p:cTn id="24" presetID="9" presetClass="entr" presetSubtype="0" fill="hold" nodeType="withEffect">
                                  <p:stCondLst>
                                    <p:cond delay="0"/>
                                  </p:stCondLst>
                                  <p:childTnLst>
                                    <p:set>
                                      <p:cBhvr>
                                        <p:cTn id="25" dur="1" fill="hold">
                                          <p:stCondLst>
                                            <p:cond delay="0"/>
                                          </p:stCondLst>
                                        </p:cTn>
                                        <p:tgtEl>
                                          <p:spTgt spid="91152"/>
                                        </p:tgtEl>
                                        <p:attrNameLst>
                                          <p:attrName>style.visibility</p:attrName>
                                        </p:attrNameLst>
                                      </p:cBhvr>
                                      <p:to>
                                        <p:strVal val="visible"/>
                                      </p:to>
                                    </p:set>
                                    <p:animEffect transition="in" filter="dissolve">
                                      <p:cBhvr>
                                        <p:cTn id="26" dur="500"/>
                                        <p:tgtEl>
                                          <p:spTgt spid="9115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nodeType="clickEffect">
                                  <p:stCondLst>
                                    <p:cond delay="0"/>
                                  </p:stCondLst>
                                  <p:childTnLst>
                                    <p:set>
                                      <p:cBhvr>
                                        <p:cTn id="30" dur="1" fill="hold">
                                          <p:stCondLst>
                                            <p:cond delay="0"/>
                                          </p:stCondLst>
                                        </p:cTn>
                                        <p:tgtEl>
                                          <p:spTgt spid="91139">
                                            <p:txEl>
                                              <p:pRg st="8" end="8"/>
                                            </p:txEl>
                                          </p:spTgt>
                                        </p:tgtEl>
                                        <p:attrNameLst>
                                          <p:attrName>style.visibility</p:attrName>
                                        </p:attrNameLst>
                                      </p:cBhvr>
                                      <p:to>
                                        <p:strVal val="visible"/>
                                      </p:to>
                                    </p:set>
                                    <p:animEffect transition="in" filter="dissolve">
                                      <p:cBhvr>
                                        <p:cTn id="31" dur="500"/>
                                        <p:tgtEl>
                                          <p:spTgt spid="91139">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91154"/>
                                        </p:tgtEl>
                                        <p:attrNameLst>
                                          <p:attrName>style.visibility</p:attrName>
                                        </p:attrNameLst>
                                      </p:cBhvr>
                                      <p:to>
                                        <p:strVal val="visible"/>
                                      </p:to>
                                    </p:set>
                                    <p:animEffect transition="in" filter="dissolve">
                                      <p:cBhvr>
                                        <p:cTn id="34" dur="500"/>
                                        <p:tgtEl>
                                          <p:spTgt spid="9115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nodeType="clickEffect">
                                  <p:stCondLst>
                                    <p:cond delay="0"/>
                                  </p:stCondLst>
                                  <p:childTnLst>
                                    <p:set>
                                      <p:cBhvr>
                                        <p:cTn id="38" dur="1" fill="hold">
                                          <p:stCondLst>
                                            <p:cond delay="0"/>
                                          </p:stCondLst>
                                        </p:cTn>
                                        <p:tgtEl>
                                          <p:spTgt spid="91155"/>
                                        </p:tgtEl>
                                        <p:attrNameLst>
                                          <p:attrName>style.visibility</p:attrName>
                                        </p:attrNameLst>
                                      </p:cBhvr>
                                      <p:to>
                                        <p:strVal val="visible"/>
                                      </p:to>
                                    </p:set>
                                    <p:animEffect transition="in" filter="dissolve">
                                      <p:cBhvr>
                                        <p:cTn id="39" dur="500"/>
                                        <p:tgtEl>
                                          <p:spTgt spid="9115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nodeType="clickEffect">
                                  <p:stCondLst>
                                    <p:cond delay="0"/>
                                  </p:stCondLst>
                                  <p:childTnLst>
                                    <p:set>
                                      <p:cBhvr>
                                        <p:cTn id="43" dur="1" fill="hold">
                                          <p:stCondLst>
                                            <p:cond delay="0"/>
                                          </p:stCondLst>
                                        </p:cTn>
                                        <p:tgtEl>
                                          <p:spTgt spid="91156"/>
                                        </p:tgtEl>
                                        <p:attrNameLst>
                                          <p:attrName>style.visibility</p:attrName>
                                        </p:attrNameLst>
                                      </p:cBhvr>
                                      <p:to>
                                        <p:strVal val="visible"/>
                                      </p:to>
                                    </p:set>
                                    <p:animEffect transition="in" filter="dissolve">
                                      <p:cBhvr>
                                        <p:cTn id="44" dur="500"/>
                                        <p:tgtEl>
                                          <p:spTgt spid="91156"/>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91146"/>
                                        </p:tgtEl>
                                        <p:attrNameLst>
                                          <p:attrName>style.visibility</p:attrName>
                                        </p:attrNameLst>
                                      </p:cBhvr>
                                      <p:to>
                                        <p:strVal val="visible"/>
                                      </p:to>
                                    </p:set>
                                    <p:animEffect transition="in" filter="dissolve">
                                      <p:cBhvr>
                                        <p:cTn id="47" dur="500"/>
                                        <p:tgtEl>
                                          <p:spTgt spid="9114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91147"/>
                                        </p:tgtEl>
                                        <p:attrNameLst>
                                          <p:attrName>style.visibility</p:attrName>
                                        </p:attrNameLst>
                                      </p:cBhvr>
                                      <p:to>
                                        <p:strVal val="visible"/>
                                      </p:to>
                                    </p:set>
                                    <p:animEffect transition="in" filter="dissolve">
                                      <p:cBhvr>
                                        <p:cTn id="50" dur="500"/>
                                        <p:tgtEl>
                                          <p:spTgt spid="9114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p:bldP spid="91142" grpId="0"/>
      <p:bldP spid="91146" grpId="0" animBg="1"/>
      <p:bldP spid="91147"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custDataLst>
              <p:tags r:id="rId2"/>
            </p:custDataLst>
          </p:nvPr>
        </p:nvSpPr>
        <p:spPr>
          <a:xfrm>
            <a:off x="1884363" y="260350"/>
            <a:ext cx="8420100" cy="647700"/>
          </a:xfrm>
        </p:spPr>
        <p:txBody>
          <a:bodyPr>
            <a:normAutofit fontScale="90000"/>
          </a:bodyPr>
          <a:lstStyle/>
          <a:p>
            <a:pPr eaLnBrk="1" hangingPunct="1"/>
            <a:r>
              <a:rPr lang="en-GB" altLang="en-US" dirty="0"/>
              <a:t>Distance (line transect) sampling</a:t>
            </a:r>
          </a:p>
        </p:txBody>
      </p:sp>
      <p:graphicFrame>
        <p:nvGraphicFramePr>
          <p:cNvPr id="64521" name="Object 9"/>
          <p:cNvGraphicFramePr>
            <a:graphicFrameLocks noGrp="1" noChangeAspect="1"/>
          </p:cNvGraphicFramePr>
          <p:nvPr>
            <p:ph sz="half" idx="2"/>
            <p:custDataLst>
              <p:tags r:id="rId3"/>
            </p:custDataLst>
          </p:nvPr>
        </p:nvGraphicFramePr>
        <p:xfrm>
          <a:off x="2105025" y="5603875"/>
          <a:ext cx="1008063" cy="447675"/>
        </p:xfrm>
        <a:graphic>
          <a:graphicData uri="http://schemas.openxmlformats.org/presentationml/2006/ole">
            <mc:AlternateContent xmlns:mc="http://schemas.openxmlformats.org/markup-compatibility/2006">
              <mc:Choice xmlns:v="urn:schemas-microsoft-com:vml" Requires="v">
                <p:oleObj name="Equation" r:id="rId9" imgW="571252" imgH="253890" progId="Equation.3">
                  <p:embed/>
                </p:oleObj>
              </mc:Choice>
              <mc:Fallback>
                <p:oleObj name="Equation" r:id="rId9" imgW="571252" imgH="253890" progId="Equation.3">
                  <p:embed/>
                  <p:pic>
                    <p:nvPicPr>
                      <p:cNvPr id="64521"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05025" y="5603875"/>
                        <a:ext cx="1008063" cy="447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16" name="Rectangle 4"/>
          <p:cNvSpPr>
            <a:spLocks noChangeArrowheads="1"/>
          </p:cNvSpPr>
          <p:nvPr>
            <p:custDataLst>
              <p:tags r:id="rId4"/>
            </p:custDataLst>
          </p:nvPr>
        </p:nvSpPr>
        <p:spPr bwMode="auto">
          <a:xfrm>
            <a:off x="84084" y="1506538"/>
            <a:ext cx="5192110" cy="5146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An extension of plot sampling where not all animals in the covered region are detected</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Here</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w</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2 (strip can be wider, as don’t have to see everything)</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a</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1000</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n</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 68 (more animals seen)</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Let</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P</a:t>
            </a:r>
            <a:r>
              <a:rPr kumimoji="0" lang="en-GB" altLang="en-US" sz="2000" b="0" i="1" u="none" strike="noStrike" kern="1200" cap="none" spc="0" normalizeH="0" baseline="-25000" noProof="0" dirty="0">
                <a:ln>
                  <a:noFill/>
                </a:ln>
                <a:solidFill>
                  <a:prstClr val="black"/>
                </a:solidFill>
                <a:effectLst/>
                <a:uLnTx/>
                <a:uFillTx/>
                <a:latin typeface="Arial" panose="020B0604020202020204" pitchFamily="34" charset="0"/>
                <a:ea typeface="+mn-ea"/>
                <a:cs typeface="+mn-cs"/>
              </a:rPr>
              <a:t>a</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proportion of animals detected within covered region</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Imagine we know (or can estimate)</a:t>
            </a:r>
            <a:endParaRPr kumimoji="0" lang="en-GB" altLang="en-US" sz="2400" b="0" i="0" u="none" strike="noStrike" kern="1200" cap="none" spc="0" normalizeH="0" baseline="-25000" noProof="0" dirty="0">
              <a:ln>
                <a:noFill/>
              </a:ln>
              <a:solidFill>
                <a:prstClr val="black"/>
              </a:solidFill>
              <a:effectLst/>
              <a:uLnTx/>
              <a:uFillTx/>
              <a:latin typeface="Arial" panose="020B0604020202020204" pitchFamily="34" charset="0"/>
              <a:ea typeface="+mn-ea"/>
              <a:cs typeface="+mn-cs"/>
            </a:endParaRPr>
          </a:p>
        </p:txBody>
      </p:sp>
      <p:pic>
        <p:nvPicPr>
          <p:cNvPr id="17413" name="Picture 6"/>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t="23096" r="5420" b="21382"/>
          <a:stretch>
            <a:fillRect/>
          </a:stretch>
        </p:blipFill>
        <p:spPr bwMode="auto">
          <a:xfrm>
            <a:off x="5179136" y="1293705"/>
            <a:ext cx="6874083" cy="3719729"/>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Text Box 7"/>
          <p:cNvSpPr txBox="1">
            <a:spLocks noChangeArrowheads="1"/>
          </p:cNvSpPr>
          <p:nvPr>
            <p:custDataLst>
              <p:tags r:id="rId6"/>
            </p:custDataLst>
          </p:nvPr>
        </p:nvSpPr>
        <p:spPr bwMode="auto">
          <a:xfrm>
            <a:off x="8504128" y="5013434"/>
            <a:ext cx="20272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A</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=5000</a:t>
            </a:r>
          </a:p>
        </p:txBody>
      </p:sp>
      <p:sp>
        <p:nvSpPr>
          <p:cNvPr id="2" name="Slide Number Placeholder 1">
            <a:extLst>
              <a:ext uri="{FF2B5EF4-FFF2-40B4-BE49-F238E27FC236}">
                <a16:creationId xmlns:a16="http://schemas.microsoft.com/office/drawing/2014/main" id="{23CEF31C-AECC-4C00-A206-F6EF2E61DA58}"/>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C8914E1-41F0-414B-AEC7-870B282C0D03}"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6">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4516">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4516">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451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4516">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4516">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45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custDataLst>
              <p:tags r:id="rId2"/>
            </p:custDataLst>
          </p:nvPr>
        </p:nvSpPr>
        <p:spPr/>
        <p:txBody>
          <a:bodyPr/>
          <a:lstStyle/>
          <a:p>
            <a:pPr eaLnBrk="1" hangingPunct="1"/>
            <a:r>
              <a:rPr lang="en-GB" altLang="en-US"/>
              <a:t>Intuitive estimator of abundance</a:t>
            </a:r>
          </a:p>
        </p:txBody>
      </p:sp>
      <p:sp>
        <p:nvSpPr>
          <p:cNvPr id="90115" name="Rectangle 3"/>
          <p:cNvSpPr>
            <a:spLocks noGrp="1" noChangeArrowheads="1"/>
          </p:cNvSpPr>
          <p:nvPr>
            <p:ph type="body" sz="half" idx="1"/>
            <p:custDataLst>
              <p:tags r:id="rId3"/>
            </p:custDataLst>
          </p:nvPr>
        </p:nvSpPr>
        <p:spPr>
          <a:xfrm>
            <a:off x="136634" y="1700214"/>
            <a:ext cx="11740056" cy="4395787"/>
          </a:xfrm>
        </p:spPr>
        <p:txBody>
          <a:bodyPr/>
          <a:lstStyle/>
          <a:p>
            <a:pPr eaLnBrk="1" hangingPunct="1"/>
            <a:r>
              <a:rPr lang="en-GB" altLang="en-US" dirty="0"/>
              <a:t>I saw 68 animals</a:t>
            </a:r>
          </a:p>
          <a:p>
            <a:pPr eaLnBrk="1" hangingPunct="1"/>
            <a:r>
              <a:rPr lang="en-GB" altLang="en-US" dirty="0"/>
              <a:t>The estimated proportion seen was 0.7</a:t>
            </a:r>
          </a:p>
          <a:p>
            <a:pPr eaLnBrk="1" hangingPunct="1"/>
            <a:r>
              <a:rPr lang="en-GB" altLang="en-US" dirty="0"/>
              <a:t>So, I estimate the true number of animals in the strips was 68/0.7 = 97.1</a:t>
            </a:r>
          </a:p>
          <a:p>
            <a:pPr eaLnBrk="1" hangingPunct="1"/>
            <a:r>
              <a:rPr lang="en-GB" altLang="en-US" dirty="0"/>
              <a:t>I covered 1000/5000 = 1/5</a:t>
            </a:r>
            <a:r>
              <a:rPr lang="en-GB" altLang="en-US" baseline="30000" dirty="0"/>
              <a:t>th</a:t>
            </a:r>
            <a:r>
              <a:rPr lang="en-GB" altLang="en-US" dirty="0"/>
              <a:t> of the study region</a:t>
            </a:r>
          </a:p>
          <a:p>
            <a:pPr eaLnBrk="1" hangingPunct="1"/>
            <a:r>
              <a:rPr lang="en-GB" altLang="en-US" dirty="0"/>
              <a:t>So, I estimate there are 97.1/(1/5) = 485.7 animals</a:t>
            </a:r>
          </a:p>
          <a:p>
            <a:pPr eaLnBrk="1" hangingPunct="1"/>
            <a:endParaRPr lang="en-GB" altLang="en-US" dirty="0"/>
          </a:p>
          <a:p>
            <a:pPr eaLnBrk="1" hangingPunct="1"/>
            <a:endParaRPr lang="en-GB" altLang="en-US" dirty="0"/>
          </a:p>
        </p:txBody>
      </p:sp>
      <p:graphicFrame>
        <p:nvGraphicFramePr>
          <p:cNvPr id="90121" name="Object 9"/>
          <p:cNvGraphicFramePr>
            <a:graphicFrameLocks noGrp="1" noChangeAspect="1"/>
          </p:cNvGraphicFramePr>
          <p:nvPr>
            <p:ph sz="quarter" idx="2"/>
            <p:custDataLst>
              <p:tags r:id="rId4"/>
            </p:custDataLst>
          </p:nvPr>
        </p:nvGraphicFramePr>
        <p:xfrm>
          <a:off x="2373313" y="3836988"/>
          <a:ext cx="1781175" cy="1781175"/>
        </p:xfrm>
        <a:graphic>
          <a:graphicData uri="http://schemas.openxmlformats.org/presentationml/2006/ole">
            <mc:AlternateContent xmlns:mc="http://schemas.openxmlformats.org/markup-compatibility/2006">
              <mc:Choice xmlns:v="urn:schemas-microsoft-com:vml" Requires="v">
                <p:oleObj name="Equation" r:id="rId8" imgW="647700" imgH="647700" progId="Equation.3">
                  <p:embed/>
                </p:oleObj>
              </mc:Choice>
              <mc:Fallback>
                <p:oleObj name="Equation" r:id="rId8" imgW="647700" imgH="647700" progId="Equation.3">
                  <p:embed/>
                  <p:pic>
                    <p:nvPicPr>
                      <p:cNvPr id="90121"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73313" y="3836988"/>
                        <a:ext cx="1781175" cy="1781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0123" name="Object 11"/>
          <p:cNvGraphicFramePr>
            <a:graphicFrameLocks noGrp="1" noChangeAspect="1"/>
          </p:cNvGraphicFramePr>
          <p:nvPr>
            <p:ph sz="quarter" idx="3"/>
            <p:custDataLst>
              <p:tags r:id="rId5"/>
            </p:custDataLst>
          </p:nvPr>
        </p:nvGraphicFramePr>
        <p:xfrm>
          <a:off x="4219575" y="4287838"/>
          <a:ext cx="1150938" cy="1184275"/>
        </p:xfrm>
        <a:graphic>
          <a:graphicData uri="http://schemas.openxmlformats.org/presentationml/2006/ole">
            <mc:AlternateContent xmlns:mc="http://schemas.openxmlformats.org/markup-compatibility/2006">
              <mc:Choice xmlns:v="urn:schemas-microsoft-com:vml" Requires="v">
                <p:oleObj name="Equation" r:id="rId10" imgW="431613" imgH="444307" progId="Equation.3">
                  <p:embed/>
                </p:oleObj>
              </mc:Choice>
              <mc:Fallback>
                <p:oleObj name="Equation" r:id="rId10" imgW="431613" imgH="444307" progId="Equation.3">
                  <p:embed/>
                  <p:pic>
                    <p:nvPicPr>
                      <p:cNvPr id="90123"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9575" y="4287838"/>
                        <a:ext cx="1150938" cy="1184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0125" name="Object 13"/>
          <p:cNvGraphicFramePr>
            <a:graphicFrameLocks noChangeAspect="1"/>
          </p:cNvGraphicFramePr>
          <p:nvPr>
            <p:custDataLst>
              <p:tags r:id="rId6"/>
            </p:custDataLst>
          </p:nvPr>
        </p:nvGraphicFramePr>
        <p:xfrm>
          <a:off x="5393016" y="4311817"/>
          <a:ext cx="3711575" cy="1036637"/>
        </p:xfrm>
        <a:graphic>
          <a:graphicData uri="http://schemas.openxmlformats.org/presentationml/2006/ole">
            <mc:AlternateContent xmlns:mc="http://schemas.openxmlformats.org/markup-compatibility/2006">
              <mc:Choice xmlns:v="urn:schemas-microsoft-com:vml" Requires="v">
                <p:oleObj name="Equation" r:id="rId12" imgW="1409088" imgH="393529" progId="Equation.3">
                  <p:embed/>
                </p:oleObj>
              </mc:Choice>
              <mc:Fallback>
                <p:oleObj name="Equation" r:id="rId12" imgW="1409088" imgH="393529" progId="Equation.3">
                  <p:embed/>
                  <p:pic>
                    <p:nvPicPr>
                      <p:cNvPr id="90125"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93016" y="4311817"/>
                        <a:ext cx="3711575" cy="1036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1F7A802D-C87B-4790-8103-1FC73AD9C7CA}"/>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01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01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01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01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90121"/>
                                        </p:tgtEl>
                                        <p:attrNameLst>
                                          <p:attrName>style.visibility</p:attrName>
                                        </p:attrNameLst>
                                      </p:cBhvr>
                                      <p:to>
                                        <p:strVal val="visible"/>
                                      </p:to>
                                    </p:set>
                                    <p:animEffect transition="in" filter="dissolve">
                                      <p:cBhvr>
                                        <p:cTn id="27" dur="500"/>
                                        <p:tgtEl>
                                          <p:spTgt spid="901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90123"/>
                                        </p:tgtEl>
                                        <p:attrNameLst>
                                          <p:attrName>style.visibility</p:attrName>
                                        </p:attrNameLst>
                                      </p:cBhvr>
                                      <p:to>
                                        <p:strVal val="visible"/>
                                      </p:to>
                                    </p:set>
                                    <p:animEffect transition="in" filter="dissolve">
                                      <p:cBhvr>
                                        <p:cTn id="32" dur="500"/>
                                        <p:tgtEl>
                                          <p:spTgt spid="901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90125"/>
                                        </p:tgtEl>
                                        <p:attrNameLst>
                                          <p:attrName>style.visibility</p:attrName>
                                        </p:attrNameLst>
                                      </p:cBhvr>
                                      <p:to>
                                        <p:strVal val="visible"/>
                                      </p:to>
                                    </p:set>
                                    <p:animEffect transition="in" filter="dissolve">
                                      <p:cBhvr>
                                        <p:cTn id="37" dur="500"/>
                                        <p:tgtEl>
                                          <p:spTgt spid="90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2"/>
            </p:custDataLst>
          </p:nvPr>
        </p:nvSpPr>
        <p:spPr>
          <a:xfrm>
            <a:off x="1884363" y="333375"/>
            <a:ext cx="8420100" cy="647700"/>
          </a:xfrm>
        </p:spPr>
        <p:txBody>
          <a:bodyPr>
            <a:normAutofit fontScale="90000"/>
          </a:bodyPr>
          <a:lstStyle/>
          <a:p>
            <a:pPr eaLnBrk="1" hangingPunct="1"/>
            <a:r>
              <a:rPr lang="en-GB" altLang="en-US"/>
              <a:t>Concept – Distance sampling</a:t>
            </a:r>
          </a:p>
        </p:txBody>
      </p:sp>
      <p:sp>
        <p:nvSpPr>
          <p:cNvPr id="93187" name="Rectangle 3"/>
          <p:cNvSpPr>
            <a:spLocks noGrp="1" noChangeArrowheads="1"/>
          </p:cNvSpPr>
          <p:nvPr>
            <p:ph type="body" sz="half" idx="1"/>
            <p:custDataLst>
              <p:tags r:id="rId3"/>
            </p:custDataLst>
          </p:nvPr>
        </p:nvSpPr>
        <p:spPr>
          <a:xfrm>
            <a:off x="231228" y="1052514"/>
            <a:ext cx="11298620" cy="5043487"/>
          </a:xfrm>
        </p:spPr>
        <p:txBody>
          <a:bodyPr/>
          <a:lstStyle/>
          <a:p>
            <a:pPr eaLnBrk="1" hangingPunct="1"/>
            <a:r>
              <a:rPr lang="en-GB" altLang="en-US" dirty="0"/>
              <a:t>Step 1: How many in </a:t>
            </a:r>
            <a:r>
              <a:rPr lang="en-GB" altLang="en-US" u="sng" dirty="0"/>
              <a:t>covered</a:t>
            </a:r>
            <a:r>
              <a:rPr lang="en-GB" altLang="en-US" dirty="0"/>
              <a:t> region, </a:t>
            </a:r>
            <a:r>
              <a:rPr lang="en-GB" altLang="en-US" i="1" dirty="0"/>
              <a:t>N</a:t>
            </a:r>
            <a:r>
              <a:rPr lang="en-GB" altLang="en-US" i="1" baseline="-25000" dirty="0"/>
              <a:t>a</a:t>
            </a:r>
            <a:r>
              <a:rPr lang="en-GB" altLang="en-US" i="1" dirty="0"/>
              <a:t>?</a:t>
            </a:r>
            <a:br>
              <a:rPr lang="en-GB" altLang="en-US" i="1" baseline="-25000" dirty="0"/>
            </a:br>
            <a:endParaRPr lang="en-GB" altLang="en-US" i="1" baseline="-25000" dirty="0"/>
          </a:p>
          <a:p>
            <a:pPr eaLnBrk="1" hangingPunct="1"/>
            <a:endParaRPr lang="en-GB" altLang="en-US" i="1" baseline="-25000" dirty="0"/>
          </a:p>
          <a:p>
            <a:pPr eaLnBrk="1" hangingPunct="1">
              <a:buFontTx/>
              <a:buNone/>
            </a:pPr>
            <a:endParaRPr lang="en-GB" altLang="en-US" i="1" baseline="-25000" dirty="0"/>
          </a:p>
          <a:p>
            <a:pPr eaLnBrk="1" hangingPunct="1">
              <a:buFontTx/>
              <a:buNone/>
            </a:pPr>
            <a:endParaRPr lang="en-GB" altLang="en-US" i="1" baseline="-25000" dirty="0"/>
          </a:p>
          <a:p>
            <a:pPr eaLnBrk="1" hangingPunct="1"/>
            <a:r>
              <a:rPr lang="en-GB" altLang="en-US" dirty="0"/>
              <a:t>Step 2: Given  </a:t>
            </a:r>
            <a:r>
              <a:rPr lang="en-GB" altLang="en-US" i="1" dirty="0"/>
              <a:t>N</a:t>
            </a:r>
            <a:r>
              <a:rPr lang="en-GB" altLang="en-US" i="1" baseline="-25000" dirty="0"/>
              <a:t>a </a:t>
            </a:r>
            <a:r>
              <a:rPr lang="en-GB" altLang="en-US" i="1" dirty="0"/>
              <a:t>,</a:t>
            </a:r>
            <a:r>
              <a:rPr lang="en-GB" altLang="en-US" dirty="0"/>
              <a:t>how many in </a:t>
            </a:r>
            <a:r>
              <a:rPr lang="en-GB" altLang="en-US" u="sng" dirty="0"/>
              <a:t>study</a:t>
            </a:r>
            <a:r>
              <a:rPr lang="en-GB" altLang="en-US" dirty="0"/>
              <a:t> region, </a:t>
            </a:r>
            <a:r>
              <a:rPr lang="en-GB" altLang="en-US" i="1" dirty="0"/>
              <a:t>N</a:t>
            </a:r>
          </a:p>
          <a:p>
            <a:pPr eaLnBrk="1" hangingPunct="1"/>
            <a:endParaRPr lang="en-GB" altLang="en-US" i="1" dirty="0"/>
          </a:p>
          <a:p>
            <a:pPr eaLnBrk="1" hangingPunct="1"/>
            <a:endParaRPr lang="en-GB" altLang="en-US" i="1" dirty="0"/>
          </a:p>
          <a:p>
            <a:pPr eaLnBrk="1" hangingPunct="1"/>
            <a:r>
              <a:rPr lang="en-GB" altLang="en-US" dirty="0"/>
              <a:t>Overall:</a:t>
            </a:r>
          </a:p>
        </p:txBody>
      </p:sp>
      <p:graphicFrame>
        <p:nvGraphicFramePr>
          <p:cNvPr id="93200" name="Object 16"/>
          <p:cNvGraphicFramePr>
            <a:graphicFrameLocks noGrp="1" noChangeAspect="1"/>
          </p:cNvGraphicFramePr>
          <p:nvPr>
            <p:ph sz="quarter" idx="2"/>
            <p:custDataLst>
              <p:tags r:id="rId4"/>
            </p:custDataLst>
          </p:nvPr>
        </p:nvGraphicFramePr>
        <p:xfrm>
          <a:off x="5846763" y="1635125"/>
          <a:ext cx="1525587" cy="819150"/>
        </p:xfrm>
        <a:graphic>
          <a:graphicData uri="http://schemas.openxmlformats.org/presentationml/2006/ole">
            <mc:AlternateContent xmlns:mc="http://schemas.openxmlformats.org/markup-compatibility/2006">
              <mc:Choice xmlns:v="urn:schemas-microsoft-com:vml" Requires="v">
                <p:oleObj name="Equation" r:id="rId17" imgW="685800" imgH="368300" progId="Equation.3">
                  <p:embed/>
                </p:oleObj>
              </mc:Choice>
              <mc:Fallback>
                <p:oleObj name="Equation" r:id="rId17" imgW="685800" imgH="368300" progId="Equation.3">
                  <p:embed/>
                  <p:pic>
                    <p:nvPicPr>
                      <p:cNvPr id="93200" name="Object 1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846763" y="1635125"/>
                        <a:ext cx="1525587" cy="819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02" name="Object 18"/>
          <p:cNvGraphicFramePr>
            <a:graphicFrameLocks noGrp="1" noChangeAspect="1"/>
          </p:cNvGraphicFramePr>
          <p:nvPr>
            <p:ph sz="quarter" idx="3"/>
            <p:custDataLst>
              <p:tags r:id="rId5"/>
            </p:custDataLst>
          </p:nvPr>
        </p:nvGraphicFramePr>
        <p:xfrm>
          <a:off x="6915150" y="2955925"/>
          <a:ext cx="1193800" cy="1139825"/>
        </p:xfrm>
        <a:graphic>
          <a:graphicData uri="http://schemas.openxmlformats.org/presentationml/2006/ole">
            <mc:AlternateContent xmlns:mc="http://schemas.openxmlformats.org/markup-compatibility/2006">
              <mc:Choice xmlns:v="urn:schemas-microsoft-com:vml" Requires="v">
                <p:oleObj name="Equation" r:id="rId19" imgW="558558" imgH="533169" progId="Equation.3">
                  <p:embed/>
                </p:oleObj>
              </mc:Choice>
              <mc:Fallback>
                <p:oleObj name="Equation" r:id="rId19" imgW="558558" imgH="533169" progId="Equation.3">
                  <p:embed/>
                  <p:pic>
                    <p:nvPicPr>
                      <p:cNvPr id="93202" name="Object 1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915150" y="2955925"/>
                        <a:ext cx="1193800"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85" name="Text Box 4"/>
          <p:cNvSpPr txBox="1">
            <a:spLocks noChangeArrowheads="1"/>
          </p:cNvSpPr>
          <p:nvPr>
            <p:custDataLst>
              <p:tags r:id="rId6"/>
            </p:custDataLst>
          </p:nvPr>
        </p:nvSpPr>
        <p:spPr bwMode="auto">
          <a:xfrm>
            <a:off x="2505076" y="2060576"/>
            <a:ext cx="7256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3189" name="Text Box 5"/>
          <p:cNvSpPr txBox="1">
            <a:spLocks noChangeArrowheads="1"/>
          </p:cNvSpPr>
          <p:nvPr>
            <p:custDataLst>
              <p:tags r:id="rId7"/>
            </p:custDataLst>
          </p:nvPr>
        </p:nvSpPr>
        <p:spPr bwMode="auto">
          <a:xfrm>
            <a:off x="2663826" y="1700213"/>
            <a:ext cx="6786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Distance sampling:</a:t>
            </a:r>
            <a:endParaRPr kumimoji="0" lang="en-GB" altLang="en-US" sz="2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3190" name="Text Box 6"/>
          <p:cNvSpPr txBox="1">
            <a:spLocks noChangeArrowheads="1"/>
          </p:cNvSpPr>
          <p:nvPr>
            <p:custDataLst>
              <p:tags r:id="rId8"/>
            </p:custDataLst>
          </p:nvPr>
        </p:nvSpPr>
        <p:spPr bwMode="auto">
          <a:xfrm>
            <a:off x="2663826" y="3213100"/>
            <a:ext cx="6786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If transects placed at random:</a:t>
            </a:r>
            <a:endParaRPr kumimoji="0" lang="en-GB" altLang="en-US" sz="2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3194" name="Freeform 10"/>
          <p:cNvSpPr>
            <a:spLocks/>
          </p:cNvSpPr>
          <p:nvPr>
            <p:custDataLst>
              <p:tags r:id="rId9"/>
            </p:custDataLst>
          </p:nvPr>
        </p:nvSpPr>
        <p:spPr bwMode="auto">
          <a:xfrm>
            <a:off x="6546633" y="4654719"/>
            <a:ext cx="936625" cy="201612"/>
          </a:xfrm>
          <a:custGeom>
            <a:avLst/>
            <a:gdLst>
              <a:gd name="T0" fmla="*/ 0 w 499"/>
              <a:gd name="T1" fmla="*/ 2147483646 h 182"/>
              <a:gd name="T2" fmla="*/ 2147483646 w 499"/>
              <a:gd name="T3" fmla="*/ 2147483646 h 182"/>
              <a:gd name="T4" fmla="*/ 2147483646 w 499"/>
              <a:gd name="T5" fmla="*/ 0 h 182"/>
              <a:gd name="T6" fmla="*/ 0 60000 65536"/>
              <a:gd name="T7" fmla="*/ 0 60000 65536"/>
              <a:gd name="T8" fmla="*/ 0 60000 65536"/>
            </a:gdLst>
            <a:ahLst/>
            <a:cxnLst>
              <a:cxn ang="T6">
                <a:pos x="T0" y="T1"/>
              </a:cxn>
              <a:cxn ang="T7">
                <a:pos x="T2" y="T3"/>
              </a:cxn>
              <a:cxn ang="T8">
                <a:pos x="T4" y="T5"/>
              </a:cxn>
            </a:cxnLst>
            <a:rect l="0" t="0" r="r" b="b"/>
            <a:pathLst>
              <a:path w="499" h="182">
                <a:moveTo>
                  <a:pt x="0" y="182"/>
                </a:moveTo>
                <a:cubicBezTo>
                  <a:pt x="71" y="129"/>
                  <a:pt x="143" y="76"/>
                  <a:pt x="226" y="46"/>
                </a:cubicBezTo>
                <a:cubicBezTo>
                  <a:pt x="309" y="16"/>
                  <a:pt x="404" y="8"/>
                  <a:pt x="499" y="0"/>
                </a:cubicBezTo>
              </a:path>
            </a:pathLst>
          </a:custGeom>
          <a:noFill/>
          <a:ln w="9525">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3195" name="Text Box 11"/>
          <p:cNvSpPr txBox="1">
            <a:spLocks noChangeArrowheads="1"/>
          </p:cNvSpPr>
          <p:nvPr>
            <p:custDataLst>
              <p:tags r:id="rId10"/>
            </p:custDataLst>
          </p:nvPr>
        </p:nvSpPr>
        <p:spPr bwMode="auto">
          <a:xfrm>
            <a:off x="7365782" y="4438820"/>
            <a:ext cx="2495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a:ln>
                  <a:noFill/>
                </a:ln>
                <a:solidFill>
                  <a:srgbClr val="50B4C8"/>
                </a:solidFill>
                <a:effectLst/>
                <a:uLnTx/>
                <a:uFillTx/>
                <a:latin typeface="Arial" panose="020B0604020202020204" pitchFamily="34" charset="0"/>
                <a:ea typeface="+mn-ea"/>
                <a:cs typeface="+mn-cs"/>
              </a:rPr>
              <a:t>for line transects</a:t>
            </a:r>
          </a:p>
        </p:txBody>
      </p:sp>
      <p:sp>
        <p:nvSpPr>
          <p:cNvPr id="93199" name="Text Box 15"/>
          <p:cNvSpPr txBox="1">
            <a:spLocks noChangeArrowheads="1"/>
          </p:cNvSpPr>
          <p:nvPr>
            <p:custDataLst>
              <p:tags r:id="rId11"/>
            </p:custDataLst>
          </p:nvPr>
        </p:nvSpPr>
        <p:spPr bwMode="auto">
          <a:xfrm>
            <a:off x="231228" y="5460098"/>
            <a:ext cx="546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So how do we estimate </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P</a:t>
            </a:r>
            <a:r>
              <a:rPr kumimoji="0" lang="en-GB" altLang="en-US" sz="2400" b="0" i="1" u="none" strike="noStrike" kern="1200" cap="none" spc="0" normalizeH="0" baseline="-25000" noProof="0" dirty="0">
                <a:ln>
                  <a:noFill/>
                </a:ln>
                <a:solidFill>
                  <a:prstClr val="black"/>
                </a:solidFill>
                <a:effectLst/>
                <a:uLnTx/>
                <a:uFillTx/>
                <a:latin typeface="Arial" panose="020B0604020202020204" pitchFamily="34" charset="0"/>
                <a:ea typeface="+mn-ea"/>
                <a:cs typeface="+mn-cs"/>
              </a:rPr>
              <a:t>a</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t>
            </a:r>
            <a:endParaRPr kumimoji="0" lang="en-GB" altLang="en-US" sz="2400" b="0" i="0" u="none" strike="noStrike" kern="1200" cap="none" spc="0" normalizeH="0" baseline="-25000" noProof="0" dirty="0">
              <a:ln>
                <a:noFill/>
              </a:ln>
              <a:solidFill>
                <a:prstClr val="black"/>
              </a:solidFill>
              <a:effectLst/>
              <a:uLnTx/>
              <a:uFillTx/>
              <a:latin typeface="Arial" panose="020B0604020202020204" pitchFamily="34" charset="0"/>
              <a:ea typeface="+mn-ea"/>
              <a:cs typeface="+mn-cs"/>
            </a:endParaRPr>
          </a:p>
        </p:txBody>
      </p:sp>
      <p:graphicFrame>
        <p:nvGraphicFramePr>
          <p:cNvPr id="93204" name="Object 20"/>
          <p:cNvGraphicFramePr>
            <a:graphicFrameLocks noChangeAspect="1"/>
          </p:cNvGraphicFramePr>
          <p:nvPr>
            <p:custDataLst>
              <p:tags r:id="rId12"/>
            </p:custDataLst>
          </p:nvPr>
        </p:nvGraphicFramePr>
        <p:xfrm>
          <a:off x="1914307" y="3719681"/>
          <a:ext cx="1512888" cy="1512888"/>
        </p:xfrm>
        <a:graphic>
          <a:graphicData uri="http://schemas.openxmlformats.org/presentationml/2006/ole">
            <mc:AlternateContent xmlns:mc="http://schemas.openxmlformats.org/markup-compatibility/2006">
              <mc:Choice xmlns:v="urn:schemas-microsoft-com:vml" Requires="v">
                <p:oleObj name="Equation" r:id="rId21" imgW="647700" imgH="647700" progId="Equation.3">
                  <p:embed/>
                </p:oleObj>
              </mc:Choice>
              <mc:Fallback>
                <p:oleObj name="Equation" r:id="rId21" imgW="647700" imgH="647700" progId="Equation.3">
                  <p:embed/>
                  <p:pic>
                    <p:nvPicPr>
                      <p:cNvPr id="93204" name="Object 2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14307" y="3719681"/>
                        <a:ext cx="1512888" cy="1512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05" name="Object 21"/>
          <p:cNvGraphicFramePr>
            <a:graphicFrameLocks noChangeAspect="1"/>
          </p:cNvGraphicFramePr>
          <p:nvPr>
            <p:custDataLst>
              <p:tags r:id="rId13"/>
            </p:custDataLst>
          </p:nvPr>
        </p:nvGraphicFramePr>
        <p:xfrm>
          <a:off x="3592295" y="4007020"/>
          <a:ext cx="1130300" cy="1163637"/>
        </p:xfrm>
        <a:graphic>
          <a:graphicData uri="http://schemas.openxmlformats.org/presentationml/2006/ole">
            <mc:AlternateContent xmlns:mc="http://schemas.openxmlformats.org/markup-compatibility/2006">
              <mc:Choice xmlns:v="urn:schemas-microsoft-com:vml" Requires="v">
                <p:oleObj name="Equation" r:id="rId23" imgW="431613" imgH="444307" progId="Equation.3">
                  <p:embed/>
                </p:oleObj>
              </mc:Choice>
              <mc:Fallback>
                <p:oleObj name="Equation" r:id="rId23" imgW="431613" imgH="444307" progId="Equation.3">
                  <p:embed/>
                  <p:pic>
                    <p:nvPicPr>
                      <p:cNvPr id="93205" name="Object 2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92295" y="4007020"/>
                        <a:ext cx="1130300" cy="1163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06" name="Object 22"/>
          <p:cNvGraphicFramePr>
            <a:graphicFrameLocks noChangeAspect="1"/>
          </p:cNvGraphicFramePr>
          <p:nvPr>
            <p:custDataLst>
              <p:tags r:id="rId14"/>
            </p:custDataLst>
          </p:nvPr>
        </p:nvGraphicFramePr>
        <p:xfrm>
          <a:off x="4938496" y="4007020"/>
          <a:ext cx="1576387" cy="1125537"/>
        </p:xfrm>
        <a:graphic>
          <a:graphicData uri="http://schemas.openxmlformats.org/presentationml/2006/ole">
            <mc:AlternateContent xmlns:mc="http://schemas.openxmlformats.org/markup-compatibility/2006">
              <mc:Choice xmlns:v="urn:schemas-microsoft-com:vml" Requires="v">
                <p:oleObj name="Equation" r:id="rId25" imgW="622030" imgH="444307" progId="Equation.3">
                  <p:embed/>
                </p:oleObj>
              </mc:Choice>
              <mc:Fallback>
                <p:oleObj name="Equation" r:id="rId25" imgW="622030" imgH="444307" progId="Equation.3">
                  <p:embed/>
                  <p:pic>
                    <p:nvPicPr>
                      <p:cNvPr id="93206" name="Object 2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938496" y="4007020"/>
                        <a:ext cx="1576387" cy="1125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137EAA78-2959-45B0-BB49-9464F0F108C8}"/>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3187">
                                            <p:txEl>
                                              <p:pRg st="4" end="4"/>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3189"/>
                                        </p:tgtEl>
                                        <p:attrNameLst>
                                          <p:attrName>style.visibility</p:attrName>
                                        </p:attrNameLst>
                                      </p:cBhvr>
                                      <p:to>
                                        <p:strVal val="visible"/>
                                      </p:to>
                                    </p:set>
                                    <p:animEffect transition="in" filter="dissolve">
                                      <p:cBhvr>
                                        <p:cTn id="13" dur="500"/>
                                        <p:tgtEl>
                                          <p:spTgt spid="93189"/>
                                        </p:tgtEl>
                                      </p:cBhvr>
                                    </p:animEffect>
                                  </p:childTnLst>
                                </p:cTn>
                              </p:par>
                              <p:par>
                                <p:cTn id="14" presetID="9" presetClass="entr" presetSubtype="0" fill="hold" nodeType="withEffect">
                                  <p:stCondLst>
                                    <p:cond delay="0"/>
                                  </p:stCondLst>
                                  <p:childTnLst>
                                    <p:set>
                                      <p:cBhvr>
                                        <p:cTn id="15" dur="1" fill="hold">
                                          <p:stCondLst>
                                            <p:cond delay="0"/>
                                          </p:stCondLst>
                                        </p:cTn>
                                        <p:tgtEl>
                                          <p:spTgt spid="93200"/>
                                        </p:tgtEl>
                                        <p:attrNameLst>
                                          <p:attrName>style.visibility</p:attrName>
                                        </p:attrNameLst>
                                      </p:cBhvr>
                                      <p:to>
                                        <p:strVal val="visible"/>
                                      </p:to>
                                    </p:set>
                                    <p:animEffect transition="in" filter="dissolve">
                                      <p:cBhvr>
                                        <p:cTn id="16" dur="500"/>
                                        <p:tgtEl>
                                          <p:spTgt spid="9320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93190"/>
                                        </p:tgtEl>
                                        <p:attrNameLst>
                                          <p:attrName>style.visibility</p:attrName>
                                        </p:attrNameLst>
                                      </p:cBhvr>
                                      <p:to>
                                        <p:strVal val="visible"/>
                                      </p:to>
                                    </p:set>
                                    <p:animEffect transition="in" filter="dissolve">
                                      <p:cBhvr>
                                        <p:cTn id="21" dur="500"/>
                                        <p:tgtEl>
                                          <p:spTgt spid="93190"/>
                                        </p:tgtEl>
                                      </p:cBhvr>
                                    </p:animEffect>
                                  </p:childTnLst>
                                </p:cTn>
                              </p:par>
                              <p:par>
                                <p:cTn id="22" presetID="9" presetClass="entr" presetSubtype="0" fill="hold" nodeType="withEffect">
                                  <p:stCondLst>
                                    <p:cond delay="0"/>
                                  </p:stCondLst>
                                  <p:childTnLst>
                                    <p:set>
                                      <p:cBhvr>
                                        <p:cTn id="23" dur="1" fill="hold">
                                          <p:stCondLst>
                                            <p:cond delay="0"/>
                                          </p:stCondLst>
                                        </p:cTn>
                                        <p:tgtEl>
                                          <p:spTgt spid="93202"/>
                                        </p:tgtEl>
                                        <p:attrNameLst>
                                          <p:attrName>style.visibility</p:attrName>
                                        </p:attrNameLst>
                                      </p:cBhvr>
                                      <p:to>
                                        <p:strVal val="visible"/>
                                      </p:to>
                                    </p:set>
                                    <p:animEffect transition="in" filter="dissolve">
                                      <p:cBhvr>
                                        <p:cTn id="24" dur="500"/>
                                        <p:tgtEl>
                                          <p:spTgt spid="9320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nodeType="clickEffect">
                                  <p:stCondLst>
                                    <p:cond delay="0"/>
                                  </p:stCondLst>
                                  <p:childTnLst>
                                    <p:set>
                                      <p:cBhvr>
                                        <p:cTn id="28" dur="1" fill="hold">
                                          <p:stCondLst>
                                            <p:cond delay="0"/>
                                          </p:stCondLst>
                                        </p:cTn>
                                        <p:tgtEl>
                                          <p:spTgt spid="93187">
                                            <p:txEl>
                                              <p:pRg st="7" end="7"/>
                                            </p:txEl>
                                          </p:spTgt>
                                        </p:tgtEl>
                                        <p:attrNameLst>
                                          <p:attrName>style.visibility</p:attrName>
                                        </p:attrNameLst>
                                      </p:cBhvr>
                                      <p:to>
                                        <p:strVal val="visible"/>
                                      </p:to>
                                    </p:set>
                                    <p:animEffect transition="in" filter="dissolve">
                                      <p:cBhvr>
                                        <p:cTn id="29" dur="500"/>
                                        <p:tgtEl>
                                          <p:spTgt spid="93187">
                                            <p:txEl>
                                              <p:pRg st="7" end="7"/>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93204"/>
                                        </p:tgtEl>
                                        <p:attrNameLst>
                                          <p:attrName>style.visibility</p:attrName>
                                        </p:attrNameLst>
                                      </p:cBhvr>
                                      <p:to>
                                        <p:strVal val="visible"/>
                                      </p:to>
                                    </p:set>
                                    <p:animEffect transition="in" filter="dissolve">
                                      <p:cBhvr>
                                        <p:cTn id="32" dur="500"/>
                                        <p:tgtEl>
                                          <p:spTgt spid="9320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93205"/>
                                        </p:tgtEl>
                                        <p:attrNameLst>
                                          <p:attrName>style.visibility</p:attrName>
                                        </p:attrNameLst>
                                      </p:cBhvr>
                                      <p:to>
                                        <p:strVal val="visible"/>
                                      </p:to>
                                    </p:set>
                                    <p:animEffect transition="in" filter="dissolve">
                                      <p:cBhvr>
                                        <p:cTn id="37" dur="500"/>
                                        <p:tgtEl>
                                          <p:spTgt spid="9320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93206"/>
                                        </p:tgtEl>
                                        <p:attrNameLst>
                                          <p:attrName>style.visibility</p:attrName>
                                        </p:attrNameLst>
                                      </p:cBhvr>
                                      <p:to>
                                        <p:strVal val="visible"/>
                                      </p:to>
                                    </p:set>
                                    <p:animEffect transition="in" filter="dissolve">
                                      <p:cBhvr>
                                        <p:cTn id="42" dur="500"/>
                                        <p:tgtEl>
                                          <p:spTgt spid="93206"/>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93195"/>
                                        </p:tgtEl>
                                        <p:attrNameLst>
                                          <p:attrName>style.visibility</p:attrName>
                                        </p:attrNameLst>
                                      </p:cBhvr>
                                      <p:to>
                                        <p:strVal val="visible"/>
                                      </p:to>
                                    </p:set>
                                    <p:animEffect transition="in" filter="dissolve">
                                      <p:cBhvr>
                                        <p:cTn id="45" dur="500"/>
                                        <p:tgtEl>
                                          <p:spTgt spid="93195"/>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93194"/>
                                        </p:tgtEl>
                                        <p:attrNameLst>
                                          <p:attrName>style.visibility</p:attrName>
                                        </p:attrNameLst>
                                      </p:cBhvr>
                                      <p:to>
                                        <p:strVal val="visible"/>
                                      </p:to>
                                    </p:set>
                                    <p:animEffect transition="in" filter="dissolve">
                                      <p:cBhvr>
                                        <p:cTn id="48" dur="500"/>
                                        <p:tgtEl>
                                          <p:spTgt spid="9319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93199"/>
                                        </p:tgtEl>
                                        <p:attrNameLst>
                                          <p:attrName>style.visibility</p:attrName>
                                        </p:attrNameLst>
                                      </p:cBhvr>
                                      <p:to>
                                        <p:strVal val="visible"/>
                                      </p:to>
                                    </p:set>
                                    <p:animEffect transition="in" filter="dissolve">
                                      <p:cBhvr>
                                        <p:cTn id="53" dur="500"/>
                                        <p:tgtEl>
                                          <p:spTgt spid="93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9" grpId="0"/>
      <p:bldP spid="93190" grpId="0"/>
      <p:bldP spid="93194" grpId="0" animBg="1"/>
      <p:bldP spid="93195" grpId="0"/>
      <p:bldP spid="931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BC1B1-A442-4768-AEDC-1A7B911676E3}"/>
              </a:ext>
            </a:extLst>
          </p:cNvPr>
          <p:cNvSpPr>
            <a:spLocks noGrp="1"/>
          </p:cNvSpPr>
          <p:nvPr>
            <p:ph type="title"/>
          </p:nvPr>
        </p:nvSpPr>
        <p:spPr>
          <a:xfrm>
            <a:off x="838200" y="365125"/>
            <a:ext cx="10515600" cy="1325563"/>
          </a:xfrm>
        </p:spPr>
        <p:txBody>
          <a:bodyPr/>
          <a:lstStyle/>
          <a:p>
            <a:r>
              <a:rPr lang="en-US" dirty="0"/>
              <a:t>Usually here would be a show of hands!</a:t>
            </a:r>
          </a:p>
        </p:txBody>
      </p:sp>
      <p:sp>
        <p:nvSpPr>
          <p:cNvPr id="3" name="Content Placeholder 2">
            <a:extLst>
              <a:ext uri="{FF2B5EF4-FFF2-40B4-BE49-F238E27FC236}">
                <a16:creationId xmlns:a16="http://schemas.microsoft.com/office/drawing/2014/main" id="{FE0A3400-C271-489F-8861-1B84B471FD5F}"/>
              </a:ext>
            </a:extLst>
          </p:cNvPr>
          <p:cNvSpPr>
            <a:spLocks noGrp="1"/>
          </p:cNvSpPr>
          <p:nvPr>
            <p:ph idx="1"/>
          </p:nvPr>
        </p:nvSpPr>
        <p:spPr/>
        <p:txBody>
          <a:bodyPr/>
          <a:lstStyle/>
          <a:p>
            <a:r>
              <a:rPr lang="en-US" dirty="0"/>
              <a:t>Who knows about DS?</a:t>
            </a:r>
          </a:p>
          <a:p>
            <a:r>
              <a:rPr lang="en-US" dirty="0"/>
              <a:t>Who has collected DS data?</a:t>
            </a:r>
          </a:p>
          <a:p>
            <a:r>
              <a:rPr lang="en-US" dirty="0"/>
              <a:t>Who has analyzed DS data?</a:t>
            </a:r>
          </a:p>
          <a:p>
            <a:r>
              <a:rPr lang="en-US" dirty="0"/>
              <a:t>Who’s familiar with R?</a:t>
            </a:r>
          </a:p>
          <a:p>
            <a:r>
              <a:rPr lang="en-US" dirty="0"/>
              <a:t>Who’s a:</a:t>
            </a:r>
          </a:p>
          <a:p>
            <a:pPr lvl="1"/>
            <a:r>
              <a:rPr lang="en-US" dirty="0"/>
              <a:t>Biologist?</a:t>
            </a:r>
          </a:p>
          <a:p>
            <a:pPr lvl="1"/>
            <a:r>
              <a:rPr lang="en-US" dirty="0"/>
              <a:t>Statistician?</a:t>
            </a:r>
          </a:p>
          <a:p>
            <a:pPr lvl="1"/>
            <a:r>
              <a:rPr lang="en-US" dirty="0"/>
              <a:t>Other?</a:t>
            </a:r>
          </a:p>
        </p:txBody>
      </p:sp>
      <p:pic>
        <p:nvPicPr>
          <p:cNvPr id="1026" name="Picture 2">
            <a:extLst>
              <a:ext uri="{FF2B5EF4-FFF2-40B4-BE49-F238E27FC236}">
                <a16:creationId xmlns:a16="http://schemas.microsoft.com/office/drawing/2014/main" id="{F5EA161D-005C-476D-A395-12EEB02585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2560" y="1617980"/>
            <a:ext cx="6837680" cy="512826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4C74DCA-C62E-4FE1-9C8A-861585013E97}"/>
              </a:ext>
            </a:extLst>
          </p:cNvPr>
          <p:cNvSpPr>
            <a:spLocks noGrp="1"/>
          </p:cNvSpPr>
          <p:nvPr>
            <p:ph type="sldNum" sz="quarter" idx="12"/>
          </p:nvPr>
        </p:nvSpPr>
        <p:spPr/>
        <p:txBody>
          <a:bodyPr/>
          <a:lstStyle/>
          <a:p>
            <a:fld id="{60B73985-754F-4BE9-9EB9-A7C0CDE6651C}" type="slidenum">
              <a:rPr lang="en-US" smtClean="0"/>
              <a:t>3</a:t>
            </a:fld>
            <a:endParaRPr lang="en-US"/>
          </a:p>
        </p:txBody>
      </p:sp>
    </p:spTree>
    <p:extLst>
      <p:ext uri="{BB962C8B-B14F-4D97-AF65-F5344CB8AC3E}">
        <p14:creationId xmlns:p14="http://schemas.microsoft.com/office/powerpoint/2010/main" val="2848048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custDataLst>
              <p:tags r:id="rId2"/>
            </p:custDataLst>
          </p:nvPr>
        </p:nvSpPr>
        <p:spPr>
          <a:xfrm>
            <a:off x="4102046" y="379164"/>
            <a:ext cx="3307747" cy="569913"/>
          </a:xfrm>
        </p:spPr>
        <p:txBody>
          <a:bodyPr>
            <a:normAutofit fontScale="90000"/>
          </a:bodyPr>
          <a:lstStyle/>
          <a:p>
            <a:pPr eaLnBrk="1" hangingPunct="1"/>
            <a:r>
              <a:rPr lang="en-GB" altLang="en-US" dirty="0"/>
              <a:t>Estimating </a:t>
            </a:r>
            <a:r>
              <a:rPr lang="en-GB" altLang="en-US" i="1" dirty="0"/>
              <a:t>P</a:t>
            </a:r>
            <a:r>
              <a:rPr lang="en-GB" altLang="en-US" i="1" baseline="-25000" dirty="0"/>
              <a:t>a</a:t>
            </a:r>
            <a:endParaRPr lang="en-GB" altLang="en-US" i="1" dirty="0"/>
          </a:p>
        </p:txBody>
      </p:sp>
      <p:sp>
        <p:nvSpPr>
          <p:cNvPr id="22531" name="Text Box 4"/>
          <p:cNvSpPr txBox="1">
            <a:spLocks noChangeArrowheads="1"/>
          </p:cNvSpPr>
          <p:nvPr>
            <p:custDataLst>
              <p:tags r:id="rId3"/>
            </p:custDataLst>
          </p:nvPr>
        </p:nvSpPr>
        <p:spPr bwMode="auto">
          <a:xfrm>
            <a:off x="945931" y="949077"/>
            <a:ext cx="106785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Record perpendicular distance, </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x</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from transect line to each observed object</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9399" y="1518990"/>
            <a:ext cx="9363044" cy="4681522"/>
          </a:xfrm>
          <a:prstGeom prst="rect">
            <a:avLst/>
          </a:prstGeom>
        </p:spPr>
      </p:pic>
      <p:sp>
        <p:nvSpPr>
          <p:cNvPr id="2" name="Slide Number Placeholder 1">
            <a:extLst>
              <a:ext uri="{FF2B5EF4-FFF2-40B4-BE49-F238E27FC236}">
                <a16:creationId xmlns:a16="http://schemas.microsoft.com/office/drawing/2014/main" id="{282135AD-8312-4ED4-AB17-CA01C8D5788C}"/>
              </a:ext>
            </a:extLst>
          </p:cNvPr>
          <p:cNvSpPr>
            <a:spLocks noGrp="1"/>
          </p:cNvSpPr>
          <p:nvPr>
            <p:ph type="sldNum" sz="quarter" idx="12"/>
          </p:nvPr>
        </p:nvSpPr>
        <p:spPr/>
        <p:txBody>
          <a:bodyPr/>
          <a:lstStyle/>
          <a:p>
            <a:pPr>
              <a:defRPr/>
            </a:pPr>
            <a:fld id="{B59E928D-B85A-4D0A-9391-33FBD2C5AC9A}" type="slidenum">
              <a:rPr lang="en-GB" altLang="en-US" smtClean="0"/>
              <a:pPr>
                <a:defRPr/>
              </a:pPr>
              <a:t>30</a:t>
            </a:fld>
            <a:endParaRPr lang="en-GB"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custDataLst>
              <p:tags r:id="rId2"/>
            </p:custDataLst>
          </p:nvPr>
        </p:nvSpPr>
        <p:spPr>
          <a:xfrm>
            <a:off x="1962150" y="115888"/>
            <a:ext cx="8420100" cy="1143000"/>
          </a:xfrm>
        </p:spPr>
        <p:txBody>
          <a:bodyPr/>
          <a:lstStyle/>
          <a:p>
            <a:pPr eaLnBrk="1" hangingPunct="1"/>
            <a:r>
              <a:rPr lang="en-GB" altLang="en-US"/>
              <a:t>Estimating </a:t>
            </a:r>
            <a:r>
              <a:rPr lang="en-GB" altLang="en-US" sz="4000" i="1"/>
              <a:t>P</a:t>
            </a:r>
            <a:r>
              <a:rPr lang="en-GB" altLang="en-US" sz="4000" i="1" baseline="-25000"/>
              <a:t>a</a:t>
            </a:r>
          </a:p>
        </p:txBody>
      </p:sp>
      <p:sp>
        <p:nvSpPr>
          <p:cNvPr id="96265" name="Text Box 9"/>
          <p:cNvSpPr txBox="1">
            <a:spLocks noChangeArrowheads="1"/>
          </p:cNvSpPr>
          <p:nvPr>
            <p:custDataLst>
              <p:tags r:id="rId3"/>
            </p:custDataLst>
          </p:nvPr>
        </p:nvSpPr>
        <p:spPr bwMode="auto">
          <a:xfrm>
            <a:off x="8443676" y="2924176"/>
            <a:ext cx="313872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FF3300"/>
                </a:solidFill>
                <a:effectLst/>
                <a:uLnTx/>
                <a:uFillTx/>
                <a:latin typeface="Arial" panose="020B0604020202020204" pitchFamily="34" charset="0"/>
                <a:ea typeface="+mn-ea"/>
                <a:cs typeface="+mn-cs"/>
              </a:rPr>
              <a:t>these animals are estimated to have been missed</a:t>
            </a:r>
          </a:p>
        </p:txBody>
      </p:sp>
      <p:sp>
        <p:nvSpPr>
          <p:cNvPr id="96266" name="Freeform 10"/>
          <p:cNvSpPr>
            <a:spLocks/>
          </p:cNvSpPr>
          <p:nvPr>
            <p:custDataLst>
              <p:tags r:id="rId4"/>
            </p:custDataLst>
          </p:nvPr>
        </p:nvSpPr>
        <p:spPr bwMode="auto">
          <a:xfrm>
            <a:off x="1038226" y="2308225"/>
            <a:ext cx="1165225" cy="717550"/>
          </a:xfrm>
          <a:custGeom>
            <a:avLst/>
            <a:gdLst>
              <a:gd name="T0" fmla="*/ 2147483646 w 594"/>
              <a:gd name="T1" fmla="*/ 2147483646 h 452"/>
              <a:gd name="T2" fmla="*/ 2147483646 w 594"/>
              <a:gd name="T3" fmla="*/ 2147483646 h 452"/>
              <a:gd name="T4" fmla="*/ 0 w 594"/>
              <a:gd name="T5" fmla="*/ 2147483646 h 452"/>
              <a:gd name="T6" fmla="*/ 0 60000 65536"/>
              <a:gd name="T7" fmla="*/ 0 60000 65536"/>
              <a:gd name="T8" fmla="*/ 0 60000 65536"/>
            </a:gdLst>
            <a:ahLst/>
            <a:cxnLst>
              <a:cxn ang="T6">
                <a:pos x="T0" y="T1"/>
              </a:cxn>
              <a:cxn ang="T7">
                <a:pos x="T2" y="T3"/>
              </a:cxn>
              <a:cxn ang="T8">
                <a:pos x="T4" y="T5"/>
              </a:cxn>
            </a:cxnLst>
            <a:rect l="0" t="0" r="r" b="b"/>
            <a:pathLst>
              <a:path w="594" h="452">
                <a:moveTo>
                  <a:pt x="594" y="25"/>
                </a:moveTo>
                <a:cubicBezTo>
                  <a:pt x="416" y="12"/>
                  <a:pt x="238" y="0"/>
                  <a:pt x="139" y="71"/>
                </a:cubicBezTo>
                <a:cubicBezTo>
                  <a:pt x="40" y="142"/>
                  <a:pt x="20" y="297"/>
                  <a:pt x="0" y="452"/>
                </a:cubicBezTo>
              </a:path>
            </a:pathLst>
          </a:custGeom>
          <a:noFill/>
          <a:ln w="25400">
            <a:solidFill>
              <a:schemeClr val="accent2"/>
            </a:solidFill>
            <a:round/>
            <a:headEnd type="triangle" w="lg" len="lg"/>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267" name="Text Box 11"/>
          <p:cNvSpPr txBox="1">
            <a:spLocks noChangeArrowheads="1"/>
          </p:cNvSpPr>
          <p:nvPr>
            <p:custDataLst>
              <p:tags r:id="rId5"/>
            </p:custDataLst>
          </p:nvPr>
        </p:nvSpPr>
        <p:spPr bwMode="auto">
          <a:xfrm>
            <a:off x="280988" y="3030539"/>
            <a:ext cx="19177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A8B97F"/>
                </a:solidFill>
                <a:effectLst/>
                <a:uLnTx/>
                <a:uFillTx/>
                <a:latin typeface="Arial" panose="020B0604020202020204" pitchFamily="34" charset="0"/>
                <a:ea typeface="+mn-ea"/>
                <a:cs typeface="+mn-cs"/>
              </a:rPr>
              <a:t>assume see everything at zero distance</a:t>
            </a:r>
          </a:p>
        </p:txBody>
      </p:sp>
      <p:sp>
        <p:nvSpPr>
          <p:cNvPr id="23558" name="Text Box 14"/>
          <p:cNvSpPr txBox="1">
            <a:spLocks noChangeArrowheads="1"/>
          </p:cNvSpPr>
          <p:nvPr>
            <p:custDataLst>
              <p:tags r:id="rId6"/>
            </p:custDataLst>
          </p:nvPr>
        </p:nvSpPr>
        <p:spPr bwMode="auto">
          <a:xfrm rot="16200000">
            <a:off x="622301" y="3567113"/>
            <a:ext cx="3048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frequency</a:t>
            </a:r>
          </a:p>
        </p:txBody>
      </p:sp>
      <p:sp>
        <p:nvSpPr>
          <p:cNvPr id="96299" name="Freeform 43"/>
          <p:cNvSpPr>
            <a:spLocks/>
          </p:cNvSpPr>
          <p:nvPr>
            <p:custDataLst>
              <p:tags r:id="rId7"/>
            </p:custDataLst>
          </p:nvPr>
        </p:nvSpPr>
        <p:spPr bwMode="auto">
          <a:xfrm>
            <a:off x="7318759" y="2871859"/>
            <a:ext cx="1135134" cy="361319"/>
          </a:xfrm>
          <a:custGeom>
            <a:avLst/>
            <a:gdLst>
              <a:gd name="T0" fmla="*/ 0 w 1043"/>
              <a:gd name="T1" fmla="*/ 0 h 137"/>
              <a:gd name="T2" fmla="*/ 2147483646 w 1043"/>
              <a:gd name="T3" fmla="*/ 2147483646 h 137"/>
              <a:gd name="T4" fmla="*/ 2147483646 w 1043"/>
              <a:gd name="T5" fmla="*/ 2147483646 h 137"/>
              <a:gd name="T6" fmla="*/ 0 60000 65536"/>
              <a:gd name="T7" fmla="*/ 0 60000 65536"/>
              <a:gd name="T8" fmla="*/ 0 60000 65536"/>
            </a:gdLst>
            <a:ahLst/>
            <a:cxnLst>
              <a:cxn ang="T6">
                <a:pos x="T0" y="T1"/>
              </a:cxn>
              <a:cxn ang="T7">
                <a:pos x="T2" y="T3"/>
              </a:cxn>
              <a:cxn ang="T8">
                <a:pos x="T4" y="T5"/>
              </a:cxn>
            </a:cxnLst>
            <a:rect l="0" t="0" r="r" b="b"/>
            <a:pathLst>
              <a:path w="1043" h="137">
                <a:moveTo>
                  <a:pt x="0" y="0"/>
                </a:moveTo>
                <a:cubicBezTo>
                  <a:pt x="230" y="11"/>
                  <a:pt x="461" y="23"/>
                  <a:pt x="635" y="46"/>
                </a:cubicBezTo>
                <a:cubicBezTo>
                  <a:pt x="809" y="69"/>
                  <a:pt x="926" y="103"/>
                  <a:pt x="1043" y="137"/>
                </a:cubicBezTo>
              </a:path>
            </a:pathLst>
          </a:custGeom>
          <a:noFill/>
          <a:ln w="25400">
            <a:solidFill>
              <a:srgbClr val="FF0000"/>
            </a:solidFill>
            <a:round/>
            <a:headEnd type="triangle" w="lg" len="lg"/>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301" name="Freeform 45"/>
          <p:cNvSpPr>
            <a:spLocks/>
          </p:cNvSpPr>
          <p:nvPr>
            <p:custDataLst>
              <p:tags r:id="rId8"/>
            </p:custDataLst>
          </p:nvPr>
        </p:nvSpPr>
        <p:spPr bwMode="auto">
          <a:xfrm>
            <a:off x="6032580" y="1700214"/>
            <a:ext cx="557134" cy="678067"/>
          </a:xfrm>
          <a:custGeom>
            <a:avLst/>
            <a:gdLst>
              <a:gd name="T0" fmla="*/ 0 w 272"/>
              <a:gd name="T1" fmla="*/ 2147483646 h 635"/>
              <a:gd name="T2" fmla="*/ 2147483646 w 272"/>
              <a:gd name="T3" fmla="*/ 2147483646 h 635"/>
              <a:gd name="T4" fmla="*/ 2147483646 w 272"/>
              <a:gd name="T5" fmla="*/ 0 h 635"/>
              <a:gd name="T6" fmla="*/ 0 60000 65536"/>
              <a:gd name="T7" fmla="*/ 0 60000 65536"/>
              <a:gd name="T8" fmla="*/ 0 60000 65536"/>
            </a:gdLst>
            <a:ahLst/>
            <a:cxnLst>
              <a:cxn ang="T6">
                <a:pos x="T0" y="T1"/>
              </a:cxn>
              <a:cxn ang="T7">
                <a:pos x="T2" y="T3"/>
              </a:cxn>
              <a:cxn ang="T8">
                <a:pos x="T4" y="T5"/>
              </a:cxn>
            </a:cxnLst>
            <a:rect l="0" t="0" r="r" b="b"/>
            <a:pathLst>
              <a:path w="272" h="635">
                <a:moveTo>
                  <a:pt x="0" y="635"/>
                </a:moveTo>
                <a:cubicBezTo>
                  <a:pt x="23" y="484"/>
                  <a:pt x="46" y="333"/>
                  <a:pt x="91" y="227"/>
                </a:cubicBezTo>
                <a:cubicBezTo>
                  <a:pt x="136" y="121"/>
                  <a:pt x="204" y="60"/>
                  <a:pt x="272" y="0"/>
                </a:cubicBezTo>
              </a:path>
            </a:pathLst>
          </a:custGeom>
          <a:noFill/>
          <a:ln w="25400">
            <a:solidFill>
              <a:schemeClr val="accent2"/>
            </a:solidFill>
            <a:round/>
            <a:headEnd type="triangle" w="lg" len="lg"/>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302" name="Text Box 46"/>
          <p:cNvSpPr txBox="1">
            <a:spLocks noChangeArrowheads="1"/>
          </p:cNvSpPr>
          <p:nvPr>
            <p:custDataLst>
              <p:tags r:id="rId9"/>
            </p:custDataLst>
          </p:nvPr>
        </p:nvSpPr>
        <p:spPr bwMode="auto">
          <a:xfrm>
            <a:off x="6589712" y="1184276"/>
            <a:ext cx="50688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A8B97F"/>
                </a:solidFill>
                <a:effectLst/>
                <a:uLnTx/>
                <a:uFillTx/>
                <a:latin typeface="Arial" panose="020B0604020202020204" pitchFamily="34" charset="0"/>
                <a:ea typeface="+mn-ea"/>
                <a:cs typeface="+mn-cs"/>
              </a:rPr>
              <a:t>if you saw everything at all distances, on average the histogram bars should be here</a:t>
            </a:r>
          </a:p>
        </p:txBody>
      </p:sp>
      <p:grpSp>
        <p:nvGrpSpPr>
          <p:cNvPr id="2" name="Group 1"/>
          <p:cNvGrpSpPr/>
          <p:nvPr/>
        </p:nvGrpSpPr>
        <p:grpSpPr>
          <a:xfrm>
            <a:off x="2066925" y="1866901"/>
            <a:ext cx="7142163" cy="3425826"/>
            <a:chOff x="3321051" y="2381251"/>
            <a:chExt cx="5888037" cy="2911475"/>
          </a:xfrm>
        </p:grpSpPr>
        <p:sp>
          <p:nvSpPr>
            <p:cNvPr id="23559" name="Line 16"/>
            <p:cNvSpPr>
              <a:spLocks noChangeShapeType="1"/>
            </p:cNvSpPr>
            <p:nvPr>
              <p:custDataLst>
                <p:tags r:id="rId10"/>
              </p:custDataLst>
            </p:nvPr>
          </p:nvSpPr>
          <p:spPr bwMode="auto">
            <a:xfrm>
              <a:off x="3659188" y="4867275"/>
              <a:ext cx="55499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0" name="Line 17"/>
            <p:cNvSpPr>
              <a:spLocks noChangeShapeType="1"/>
            </p:cNvSpPr>
            <p:nvPr>
              <p:custDataLst>
                <p:tags r:id="rId11"/>
              </p:custDataLst>
            </p:nvPr>
          </p:nvSpPr>
          <p:spPr bwMode="auto">
            <a:xfrm flipV="1">
              <a:off x="3659188" y="2381251"/>
              <a:ext cx="0" cy="2486025"/>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1" name="Line 18"/>
            <p:cNvSpPr>
              <a:spLocks noChangeShapeType="1"/>
            </p:cNvSpPr>
            <p:nvPr>
              <p:custDataLst>
                <p:tags r:id="rId12"/>
              </p:custDataLst>
            </p:nvPr>
          </p:nvSpPr>
          <p:spPr bwMode="auto">
            <a:xfrm>
              <a:off x="3659188" y="2947988"/>
              <a:ext cx="5905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2" name="Line 19"/>
            <p:cNvSpPr>
              <a:spLocks noChangeShapeType="1"/>
            </p:cNvSpPr>
            <p:nvPr>
              <p:custDataLst>
                <p:tags r:id="rId13"/>
              </p:custDataLst>
            </p:nvPr>
          </p:nvSpPr>
          <p:spPr bwMode="auto">
            <a:xfrm>
              <a:off x="4249738" y="2735263"/>
              <a:ext cx="0" cy="213201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3" name="Line 20"/>
            <p:cNvSpPr>
              <a:spLocks noChangeShapeType="1"/>
            </p:cNvSpPr>
            <p:nvPr>
              <p:custDataLst>
                <p:tags r:id="rId14"/>
              </p:custDataLst>
            </p:nvPr>
          </p:nvSpPr>
          <p:spPr bwMode="auto">
            <a:xfrm>
              <a:off x="4249738" y="2735263"/>
              <a:ext cx="58896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4" name="Line 21"/>
            <p:cNvSpPr>
              <a:spLocks noChangeShapeType="1"/>
            </p:cNvSpPr>
            <p:nvPr>
              <p:custDataLst>
                <p:tags r:id="rId15"/>
              </p:custDataLst>
            </p:nvPr>
          </p:nvSpPr>
          <p:spPr bwMode="auto">
            <a:xfrm>
              <a:off x="4838700" y="2735263"/>
              <a:ext cx="0" cy="213201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5" name="Line 22"/>
            <p:cNvSpPr>
              <a:spLocks noChangeShapeType="1"/>
            </p:cNvSpPr>
            <p:nvPr>
              <p:custDataLst>
                <p:tags r:id="rId16"/>
              </p:custDataLst>
            </p:nvPr>
          </p:nvSpPr>
          <p:spPr bwMode="auto">
            <a:xfrm>
              <a:off x="4838700" y="3163888"/>
              <a:ext cx="5905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6" name="Line 23"/>
            <p:cNvSpPr>
              <a:spLocks noChangeShapeType="1"/>
            </p:cNvSpPr>
            <p:nvPr>
              <p:custDataLst>
                <p:tags r:id="rId17"/>
              </p:custDataLst>
            </p:nvPr>
          </p:nvSpPr>
          <p:spPr bwMode="auto">
            <a:xfrm>
              <a:off x="5429250" y="2878139"/>
              <a:ext cx="0" cy="19891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7" name="Line 24"/>
            <p:cNvSpPr>
              <a:spLocks noChangeShapeType="1"/>
            </p:cNvSpPr>
            <p:nvPr>
              <p:custDataLst>
                <p:tags r:id="rId18"/>
              </p:custDataLst>
            </p:nvPr>
          </p:nvSpPr>
          <p:spPr bwMode="auto">
            <a:xfrm>
              <a:off x="5429250" y="2878138"/>
              <a:ext cx="5905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8" name="Line 25"/>
            <p:cNvSpPr>
              <a:spLocks noChangeShapeType="1"/>
            </p:cNvSpPr>
            <p:nvPr>
              <p:custDataLst>
                <p:tags r:id="rId19"/>
              </p:custDataLst>
            </p:nvPr>
          </p:nvSpPr>
          <p:spPr bwMode="auto">
            <a:xfrm>
              <a:off x="6019800" y="2878139"/>
              <a:ext cx="0" cy="19891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69" name="Line 26"/>
            <p:cNvSpPr>
              <a:spLocks noChangeShapeType="1"/>
            </p:cNvSpPr>
            <p:nvPr>
              <p:custDataLst>
                <p:tags r:id="rId20"/>
              </p:custDataLst>
            </p:nvPr>
          </p:nvSpPr>
          <p:spPr bwMode="auto">
            <a:xfrm>
              <a:off x="6019800" y="3090863"/>
              <a:ext cx="5905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0" name="Line 27"/>
            <p:cNvSpPr>
              <a:spLocks noChangeShapeType="1"/>
            </p:cNvSpPr>
            <p:nvPr>
              <p:custDataLst>
                <p:tags r:id="rId21"/>
              </p:custDataLst>
            </p:nvPr>
          </p:nvSpPr>
          <p:spPr bwMode="auto">
            <a:xfrm>
              <a:off x="6610350" y="3090863"/>
              <a:ext cx="0" cy="177641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1" name="Line 28"/>
            <p:cNvSpPr>
              <a:spLocks noChangeShapeType="1"/>
            </p:cNvSpPr>
            <p:nvPr>
              <p:custDataLst>
                <p:tags r:id="rId22"/>
              </p:custDataLst>
            </p:nvPr>
          </p:nvSpPr>
          <p:spPr bwMode="auto">
            <a:xfrm>
              <a:off x="6610350" y="3660775"/>
              <a:ext cx="59213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2" name="Line 29"/>
            <p:cNvSpPr>
              <a:spLocks noChangeShapeType="1"/>
            </p:cNvSpPr>
            <p:nvPr>
              <p:custDataLst>
                <p:tags r:id="rId23"/>
              </p:custDataLst>
            </p:nvPr>
          </p:nvSpPr>
          <p:spPr bwMode="auto">
            <a:xfrm>
              <a:off x="7202488" y="3660775"/>
              <a:ext cx="0" cy="12065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3" name="Line 30"/>
            <p:cNvSpPr>
              <a:spLocks noChangeShapeType="1"/>
            </p:cNvSpPr>
            <p:nvPr>
              <p:custDataLst>
                <p:tags r:id="rId24"/>
              </p:custDataLst>
            </p:nvPr>
          </p:nvSpPr>
          <p:spPr bwMode="auto">
            <a:xfrm>
              <a:off x="7202489" y="3873500"/>
              <a:ext cx="58737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4" name="Line 31"/>
            <p:cNvSpPr>
              <a:spLocks noChangeShapeType="1"/>
            </p:cNvSpPr>
            <p:nvPr>
              <p:custDataLst>
                <p:tags r:id="rId25"/>
              </p:custDataLst>
            </p:nvPr>
          </p:nvSpPr>
          <p:spPr bwMode="auto">
            <a:xfrm>
              <a:off x="7789863" y="3873501"/>
              <a:ext cx="0" cy="99377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5" name="Line 32"/>
            <p:cNvSpPr>
              <a:spLocks noChangeShapeType="1"/>
            </p:cNvSpPr>
            <p:nvPr>
              <p:custDataLst>
                <p:tags r:id="rId26"/>
              </p:custDataLst>
            </p:nvPr>
          </p:nvSpPr>
          <p:spPr bwMode="auto">
            <a:xfrm>
              <a:off x="7789864" y="4438650"/>
              <a:ext cx="59372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76" name="Line 33"/>
            <p:cNvSpPr>
              <a:spLocks noChangeShapeType="1"/>
            </p:cNvSpPr>
            <p:nvPr>
              <p:custDataLst>
                <p:tags r:id="rId27"/>
              </p:custDataLst>
            </p:nvPr>
          </p:nvSpPr>
          <p:spPr bwMode="auto">
            <a:xfrm>
              <a:off x="8383588" y="4438651"/>
              <a:ext cx="0" cy="4286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290" name="Freeform 34"/>
            <p:cNvSpPr>
              <a:spLocks/>
            </p:cNvSpPr>
            <p:nvPr>
              <p:custDataLst>
                <p:tags r:id="rId28"/>
              </p:custDataLst>
            </p:nvPr>
          </p:nvSpPr>
          <p:spPr bwMode="auto">
            <a:xfrm>
              <a:off x="3659188" y="2795589"/>
              <a:ext cx="4724400" cy="1857375"/>
            </a:xfrm>
            <a:custGeom>
              <a:avLst/>
              <a:gdLst>
                <a:gd name="T0" fmla="*/ 0 w 5760"/>
                <a:gd name="T1" fmla="*/ 2147483646 h 3768"/>
                <a:gd name="T2" fmla="*/ 2147483646 w 5760"/>
                <a:gd name="T3" fmla="*/ 2147483646 h 3768"/>
                <a:gd name="T4" fmla="*/ 2147483646 w 5760"/>
                <a:gd name="T5" fmla="*/ 2147483646 h 3768"/>
                <a:gd name="T6" fmla="*/ 2147483646 w 5760"/>
                <a:gd name="T7" fmla="*/ 2147483646 h 3768"/>
                <a:gd name="T8" fmla="*/ 2147483646 w 5760"/>
                <a:gd name="T9" fmla="*/ 2147483646 h 3768"/>
                <a:gd name="T10" fmla="*/ 2147483646 w 5760"/>
                <a:gd name="T11" fmla="*/ 2147483646 h 3768"/>
                <a:gd name="T12" fmla="*/ 2147483646 w 5760"/>
                <a:gd name="T13" fmla="*/ 2147483646 h 3768"/>
                <a:gd name="T14" fmla="*/ 2147483646 w 5760"/>
                <a:gd name="T15" fmla="*/ 2147483646 h 3768"/>
                <a:gd name="T16" fmla="*/ 2147483646 w 5760"/>
                <a:gd name="T17" fmla="*/ 2147483646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291" name="Line 35"/>
            <p:cNvSpPr>
              <a:spLocks noChangeShapeType="1"/>
            </p:cNvSpPr>
            <p:nvPr>
              <p:custDataLst>
                <p:tags r:id="rId29"/>
              </p:custDataLst>
            </p:nvPr>
          </p:nvSpPr>
          <p:spPr bwMode="auto">
            <a:xfrm flipV="1">
              <a:off x="8378825" y="2790825"/>
              <a:ext cx="0" cy="205105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96292" name="Line 36"/>
            <p:cNvSpPr>
              <a:spLocks noChangeShapeType="1"/>
            </p:cNvSpPr>
            <p:nvPr>
              <p:custDataLst>
                <p:tags r:id="rId30"/>
              </p:custDataLst>
            </p:nvPr>
          </p:nvSpPr>
          <p:spPr bwMode="auto">
            <a:xfrm flipH="1">
              <a:off x="3668713" y="2786063"/>
              <a:ext cx="4710112"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80" name="Text Box 37"/>
            <p:cNvSpPr txBox="1">
              <a:spLocks noChangeArrowheads="1"/>
            </p:cNvSpPr>
            <p:nvPr>
              <p:custDataLst>
                <p:tags r:id="rId31"/>
              </p:custDataLst>
            </p:nvPr>
          </p:nvSpPr>
          <p:spPr bwMode="auto">
            <a:xfrm>
              <a:off x="3833814" y="4954589"/>
              <a:ext cx="42243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perpendicular distance from line, </a:t>
              </a:r>
              <a:r>
                <a:rPr kumimoji="0" lang="en-US" altLang="en-US" sz="1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a:t>
              </a:r>
            </a:p>
          </p:txBody>
        </p:sp>
        <p:sp>
          <p:nvSpPr>
            <p:cNvPr id="23581" name="Text Box 38"/>
            <p:cNvSpPr txBox="1">
              <a:spLocks noChangeArrowheads="1"/>
            </p:cNvSpPr>
            <p:nvPr>
              <p:custDataLst>
                <p:tags r:id="rId32"/>
              </p:custDataLst>
            </p:nvPr>
          </p:nvSpPr>
          <p:spPr bwMode="auto">
            <a:xfrm>
              <a:off x="8262939" y="4954589"/>
              <a:ext cx="274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p:txBody>
        </p:sp>
        <p:sp>
          <p:nvSpPr>
            <p:cNvPr id="23582" name="Text Box 39"/>
            <p:cNvSpPr txBox="1">
              <a:spLocks noChangeArrowheads="1"/>
            </p:cNvSpPr>
            <p:nvPr>
              <p:custDataLst>
                <p:tags r:id="rId33"/>
              </p:custDataLst>
            </p:nvPr>
          </p:nvSpPr>
          <p:spPr bwMode="auto">
            <a:xfrm rot="16200000">
              <a:off x="3097213" y="2728913"/>
              <a:ext cx="5429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a:t>
              </a:r>
            </a:p>
          </p:txBody>
        </p:sp>
        <p:grpSp>
          <p:nvGrpSpPr>
            <p:cNvPr id="96317" name="Group 61"/>
            <p:cNvGrpSpPr>
              <a:grpSpLocks/>
            </p:cNvGrpSpPr>
            <p:nvPr>
              <p:custDataLst>
                <p:tags r:id="rId34"/>
              </p:custDataLst>
            </p:nvPr>
          </p:nvGrpSpPr>
          <p:grpSpPr bwMode="auto">
            <a:xfrm>
              <a:off x="5313364" y="2781300"/>
              <a:ext cx="3044825" cy="1728788"/>
              <a:chOff x="2425" y="1752"/>
              <a:chExt cx="1770" cy="1089"/>
            </a:xfrm>
          </p:grpSpPr>
          <p:grpSp>
            <p:nvGrpSpPr>
              <p:cNvPr id="23587" name="Group 60"/>
              <p:cNvGrpSpPr>
                <a:grpSpLocks/>
              </p:cNvGrpSpPr>
              <p:nvPr/>
            </p:nvGrpSpPr>
            <p:grpSpPr bwMode="auto">
              <a:xfrm>
                <a:off x="2653" y="1752"/>
                <a:ext cx="1542" cy="1089"/>
                <a:chOff x="2653" y="1752"/>
                <a:chExt cx="1542" cy="1089"/>
              </a:xfrm>
            </p:grpSpPr>
            <p:sp>
              <p:nvSpPr>
                <p:cNvPr id="23589" name="Line 48"/>
                <p:cNvSpPr>
                  <a:spLocks noChangeShapeType="1"/>
                </p:cNvSpPr>
                <p:nvPr/>
              </p:nvSpPr>
              <p:spPr bwMode="auto">
                <a:xfrm flipH="1">
                  <a:off x="3198" y="1752"/>
                  <a:ext cx="362" cy="363"/>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0" name="Line 50"/>
                <p:cNvSpPr>
                  <a:spLocks noChangeShapeType="1"/>
                </p:cNvSpPr>
                <p:nvPr/>
              </p:nvSpPr>
              <p:spPr bwMode="auto">
                <a:xfrm flipH="1">
                  <a:off x="3334" y="1752"/>
                  <a:ext cx="499" cy="5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1" name="Line 51"/>
                <p:cNvSpPr>
                  <a:spLocks noChangeShapeType="1"/>
                </p:cNvSpPr>
                <p:nvPr/>
              </p:nvSpPr>
              <p:spPr bwMode="auto">
                <a:xfrm flipH="1">
                  <a:off x="3515" y="1752"/>
                  <a:ext cx="590" cy="59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2" name="Line 52"/>
                <p:cNvSpPr>
                  <a:spLocks noChangeShapeType="1"/>
                </p:cNvSpPr>
                <p:nvPr/>
              </p:nvSpPr>
              <p:spPr bwMode="auto">
                <a:xfrm flipH="1">
                  <a:off x="3651" y="1933"/>
                  <a:ext cx="544" cy="54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3" name="Line 53"/>
                <p:cNvSpPr>
                  <a:spLocks noChangeShapeType="1"/>
                </p:cNvSpPr>
                <p:nvPr/>
              </p:nvSpPr>
              <p:spPr bwMode="auto">
                <a:xfrm flipH="1">
                  <a:off x="3787" y="2205"/>
                  <a:ext cx="408" cy="409"/>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4" name="Line 54"/>
                <p:cNvSpPr>
                  <a:spLocks noChangeShapeType="1"/>
                </p:cNvSpPr>
                <p:nvPr/>
              </p:nvSpPr>
              <p:spPr bwMode="auto">
                <a:xfrm flipH="1">
                  <a:off x="3923" y="2478"/>
                  <a:ext cx="272" cy="272"/>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5" name="Line 55"/>
                <p:cNvSpPr>
                  <a:spLocks noChangeShapeType="1"/>
                </p:cNvSpPr>
                <p:nvPr/>
              </p:nvSpPr>
              <p:spPr bwMode="auto">
                <a:xfrm flipH="1">
                  <a:off x="4105" y="2750"/>
                  <a:ext cx="90" cy="91"/>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6" name="Line 56"/>
                <p:cNvSpPr>
                  <a:spLocks noChangeShapeType="1"/>
                </p:cNvSpPr>
                <p:nvPr/>
              </p:nvSpPr>
              <p:spPr bwMode="auto">
                <a:xfrm flipH="1">
                  <a:off x="3021" y="1752"/>
                  <a:ext cx="267" cy="286"/>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7" name="Line 57"/>
                <p:cNvSpPr>
                  <a:spLocks noChangeShapeType="1"/>
                </p:cNvSpPr>
                <p:nvPr/>
              </p:nvSpPr>
              <p:spPr bwMode="auto">
                <a:xfrm flipH="1">
                  <a:off x="2835" y="1752"/>
                  <a:ext cx="226" cy="22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3598" name="Line 58"/>
                <p:cNvSpPr>
                  <a:spLocks noChangeShapeType="1"/>
                </p:cNvSpPr>
                <p:nvPr/>
              </p:nvSpPr>
              <p:spPr bwMode="auto">
                <a:xfrm flipH="1">
                  <a:off x="2653" y="1752"/>
                  <a:ext cx="136" cy="136"/>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sp>
            <p:nvSpPr>
              <p:cNvPr id="23588" name="Line 59"/>
              <p:cNvSpPr>
                <a:spLocks noChangeShapeType="1"/>
              </p:cNvSpPr>
              <p:nvPr/>
            </p:nvSpPr>
            <p:spPr bwMode="auto">
              <a:xfrm flipH="1">
                <a:off x="2425" y="1752"/>
                <a:ext cx="92" cy="9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grpSp>
      <p:sp>
        <p:nvSpPr>
          <p:cNvPr id="3" name="Slide Number Placeholder 2">
            <a:extLst>
              <a:ext uri="{FF2B5EF4-FFF2-40B4-BE49-F238E27FC236}">
                <a16:creationId xmlns:a16="http://schemas.microsoft.com/office/drawing/2014/main" id="{FD53D9F4-B4E1-41E7-A052-747749BF67C0}"/>
              </a:ext>
            </a:extLst>
          </p:cNvPr>
          <p:cNvSpPr>
            <a:spLocks noGrp="1"/>
          </p:cNvSpPr>
          <p:nvPr>
            <p:ph type="sldNum" sz="quarter" idx="12"/>
          </p:nvPr>
        </p:nvSpPr>
        <p:spPr/>
        <p:txBody>
          <a:bodyPr/>
          <a:lstStyle/>
          <a:p>
            <a:pPr>
              <a:defRPr/>
            </a:pPr>
            <a:fld id="{B59E928D-B85A-4D0A-9391-33FBD2C5AC9A}" type="slidenum">
              <a:rPr lang="en-GB" altLang="en-US" smtClean="0"/>
              <a:pPr>
                <a:defRPr/>
              </a:pPr>
              <a:t>31</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6266"/>
                                        </p:tgtEl>
                                        <p:attrNameLst>
                                          <p:attrName>style.visibility</p:attrName>
                                        </p:attrNameLst>
                                      </p:cBhvr>
                                      <p:to>
                                        <p:strVal val="visible"/>
                                      </p:to>
                                    </p:set>
                                    <p:animEffect transition="in" filter="dissolve">
                                      <p:cBhvr>
                                        <p:cTn id="7" dur="500"/>
                                        <p:tgtEl>
                                          <p:spTgt spid="9626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6267"/>
                                        </p:tgtEl>
                                        <p:attrNameLst>
                                          <p:attrName>style.visibility</p:attrName>
                                        </p:attrNameLst>
                                      </p:cBhvr>
                                      <p:to>
                                        <p:strVal val="visible"/>
                                      </p:to>
                                    </p:set>
                                    <p:animEffect transition="in" filter="dissolve">
                                      <p:cBhvr>
                                        <p:cTn id="10" dur="500"/>
                                        <p:tgtEl>
                                          <p:spTgt spid="9626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6301"/>
                                        </p:tgtEl>
                                        <p:attrNameLst>
                                          <p:attrName>style.visibility</p:attrName>
                                        </p:attrNameLst>
                                      </p:cBhvr>
                                      <p:to>
                                        <p:strVal val="visible"/>
                                      </p:to>
                                    </p:set>
                                    <p:animEffect transition="in" filter="dissolve">
                                      <p:cBhvr>
                                        <p:cTn id="13" dur="500"/>
                                        <p:tgtEl>
                                          <p:spTgt spid="9630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6302"/>
                                        </p:tgtEl>
                                        <p:attrNameLst>
                                          <p:attrName>style.visibility</p:attrName>
                                        </p:attrNameLst>
                                      </p:cBhvr>
                                      <p:to>
                                        <p:strVal val="visible"/>
                                      </p:to>
                                    </p:set>
                                    <p:animEffect transition="in" filter="dissolve">
                                      <p:cBhvr>
                                        <p:cTn id="16" dur="500"/>
                                        <p:tgtEl>
                                          <p:spTgt spid="9630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6299"/>
                                        </p:tgtEl>
                                        <p:attrNameLst>
                                          <p:attrName>style.visibility</p:attrName>
                                        </p:attrNameLst>
                                      </p:cBhvr>
                                      <p:to>
                                        <p:strVal val="visible"/>
                                      </p:to>
                                    </p:set>
                                    <p:animEffect transition="in" filter="dissolve">
                                      <p:cBhvr>
                                        <p:cTn id="19" dur="500"/>
                                        <p:tgtEl>
                                          <p:spTgt spid="9629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6265"/>
                                        </p:tgtEl>
                                        <p:attrNameLst>
                                          <p:attrName>style.visibility</p:attrName>
                                        </p:attrNameLst>
                                      </p:cBhvr>
                                      <p:to>
                                        <p:strVal val="visible"/>
                                      </p:to>
                                    </p:set>
                                    <p:animEffect transition="in" filter="dissolve">
                                      <p:cBhvr>
                                        <p:cTn id="22" dur="500"/>
                                        <p:tgtEl>
                                          <p:spTgt spid="96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5" grpId="0"/>
      <p:bldP spid="96266" grpId="0" animBg="1"/>
      <p:bldP spid="96267" grpId="0"/>
      <p:bldP spid="96299" grpId="0" animBg="1"/>
      <p:bldP spid="96301" grpId="0" animBg="1"/>
      <p:bldP spid="963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custDataLst>
              <p:tags r:id="rId2"/>
            </p:custDataLst>
          </p:nvPr>
        </p:nvSpPr>
        <p:spPr>
          <a:xfrm>
            <a:off x="3730580" y="145903"/>
            <a:ext cx="3610746" cy="935038"/>
          </a:xfrm>
        </p:spPr>
        <p:txBody>
          <a:bodyPr/>
          <a:lstStyle/>
          <a:p>
            <a:pPr eaLnBrk="1" hangingPunct="1"/>
            <a:r>
              <a:rPr lang="en-GB" altLang="en-US" dirty="0"/>
              <a:t>Estimating </a:t>
            </a:r>
            <a:r>
              <a:rPr lang="en-GB" altLang="en-US" sz="4000" i="1" dirty="0"/>
              <a:t>P</a:t>
            </a:r>
            <a:r>
              <a:rPr lang="en-GB" altLang="en-US" sz="4000" i="1" baseline="-25000" dirty="0"/>
              <a:t>a</a:t>
            </a:r>
          </a:p>
        </p:txBody>
      </p:sp>
      <p:sp>
        <p:nvSpPr>
          <p:cNvPr id="98353" name="Rectangle 49"/>
          <p:cNvSpPr>
            <a:spLocks noGrp="1" noChangeArrowheads="1"/>
          </p:cNvSpPr>
          <p:nvPr>
            <p:ph type="body" sz="half" idx="1"/>
            <p:custDataLst>
              <p:tags r:id="rId3"/>
            </p:custDataLst>
          </p:nvPr>
        </p:nvSpPr>
        <p:spPr>
          <a:xfrm>
            <a:off x="1885950" y="4868864"/>
            <a:ext cx="8655050" cy="1227137"/>
          </a:xfrm>
        </p:spPr>
        <p:txBody>
          <a:bodyPr/>
          <a:lstStyle/>
          <a:p>
            <a:pPr eaLnBrk="1" hangingPunct="1"/>
            <a:r>
              <a:rPr lang="en-GB" altLang="en-US" sz="2000">
                <a:solidFill>
                  <a:schemeClr val="accent2"/>
                </a:solidFill>
              </a:rPr>
              <a:t>Area of rectangle = 12x2 = 24</a:t>
            </a:r>
          </a:p>
          <a:p>
            <a:pPr eaLnBrk="1" hangingPunct="1"/>
            <a:r>
              <a:rPr lang="en-GB" altLang="en-US" sz="2000">
                <a:solidFill>
                  <a:srgbClr val="FF0000"/>
                </a:solidFill>
              </a:rPr>
              <a:t>Area under curve =  0.25x(12+11.5+11+10.5+9+7+4+3) = 17</a:t>
            </a:r>
          </a:p>
          <a:p>
            <a:pPr eaLnBrk="1" hangingPunct="1"/>
            <a:r>
              <a:rPr lang="en-GB" altLang="en-US" sz="2000"/>
              <a:t> So</a:t>
            </a:r>
          </a:p>
        </p:txBody>
      </p:sp>
      <p:graphicFrame>
        <p:nvGraphicFramePr>
          <p:cNvPr id="98368" name="Object 64"/>
          <p:cNvGraphicFramePr>
            <a:graphicFrameLocks noGrp="1" noChangeAspect="1"/>
          </p:cNvGraphicFramePr>
          <p:nvPr>
            <p:ph sz="quarter" idx="2"/>
            <p:custDataLst>
              <p:tags r:id="rId4"/>
            </p:custDataLst>
          </p:nvPr>
        </p:nvGraphicFramePr>
        <p:xfrm>
          <a:off x="4100513" y="4089400"/>
          <a:ext cx="792162" cy="633413"/>
        </p:xfrm>
        <a:graphic>
          <a:graphicData uri="http://schemas.openxmlformats.org/presentationml/2006/ole">
            <mc:AlternateContent xmlns:mc="http://schemas.openxmlformats.org/markup-compatibility/2006">
              <mc:Choice xmlns:v="urn:schemas-microsoft-com:vml" Requires="v">
                <p:oleObj name="Equation" r:id="rId11" imgW="317225" imgH="253780" progId="Equation.3">
                  <p:embed/>
                </p:oleObj>
              </mc:Choice>
              <mc:Fallback>
                <p:oleObj name="Equation" r:id="rId11" imgW="317225" imgH="253780" progId="Equation.3">
                  <p:embed/>
                  <p:pic>
                    <p:nvPicPr>
                      <p:cNvPr id="98368" name="Object 6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00513" y="4089400"/>
                        <a:ext cx="792162"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8372" name="Object 68"/>
          <p:cNvGraphicFramePr>
            <a:graphicFrameLocks noGrp="1" noChangeAspect="1"/>
          </p:cNvGraphicFramePr>
          <p:nvPr>
            <p:ph sz="quarter" idx="3"/>
            <p:custDataLst>
              <p:tags r:id="rId5"/>
            </p:custDataLst>
          </p:nvPr>
        </p:nvGraphicFramePr>
        <p:xfrm>
          <a:off x="4076700" y="5622925"/>
          <a:ext cx="2085975" cy="885825"/>
        </p:xfrm>
        <a:graphic>
          <a:graphicData uri="http://schemas.openxmlformats.org/presentationml/2006/ole">
            <mc:AlternateContent xmlns:mc="http://schemas.openxmlformats.org/markup-compatibility/2006">
              <mc:Choice xmlns:v="urn:schemas-microsoft-com:vml" Requires="v">
                <p:oleObj name="Equation" r:id="rId13" imgW="926698" imgH="393529" progId="Equation.3">
                  <p:embed/>
                </p:oleObj>
              </mc:Choice>
              <mc:Fallback>
                <p:oleObj name="Equation" r:id="rId13" imgW="926698" imgH="393529" progId="Equation.3">
                  <p:embed/>
                  <p:pic>
                    <p:nvPicPr>
                      <p:cNvPr id="98372" name="Object 6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76700" y="5622925"/>
                        <a:ext cx="2085975"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70" name="Text Box 66"/>
          <p:cNvSpPr txBox="1">
            <a:spLocks noChangeArrowheads="1"/>
          </p:cNvSpPr>
          <p:nvPr>
            <p:custDataLst>
              <p:tags r:id="rId6"/>
            </p:custDataLst>
          </p:nvPr>
        </p:nvSpPr>
        <p:spPr bwMode="auto">
          <a:xfrm>
            <a:off x="5160963" y="3933826"/>
            <a:ext cx="3249612"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400" b="0" i="0" u="none" strike="noStrike" kern="1200" cap="none" spc="0" normalizeH="0" baseline="0" noProof="0">
                <a:ln>
                  <a:noFill/>
                </a:ln>
                <a:solidFill>
                  <a:srgbClr val="FF0000"/>
                </a:solidFill>
                <a:effectLst/>
                <a:uLnTx/>
                <a:uFillTx/>
                <a:latin typeface="Arial" panose="020B0604020202020204" pitchFamily="34" charset="0"/>
                <a:ea typeface="+mn-ea"/>
                <a:cs typeface="+mn-cs"/>
              </a:rPr>
              <a:t> area under curve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2400" b="0" i="0" u="none" strike="noStrike" kern="1200" cap="none" spc="0" normalizeH="0" baseline="0" noProof="0">
                <a:ln>
                  <a:noFill/>
                </a:ln>
                <a:solidFill>
                  <a:srgbClr val="A8B97F"/>
                </a:solidFill>
                <a:effectLst/>
                <a:uLnTx/>
                <a:uFillTx/>
                <a:latin typeface="Arial" panose="020B0604020202020204" pitchFamily="34" charset="0"/>
                <a:ea typeface="+mn-ea"/>
                <a:cs typeface="+mn-cs"/>
              </a:rPr>
              <a:t>area under rectangle</a:t>
            </a:r>
          </a:p>
        </p:txBody>
      </p:sp>
      <p:grpSp>
        <p:nvGrpSpPr>
          <p:cNvPr id="24581" name="Group 63"/>
          <p:cNvGrpSpPr>
            <a:grpSpLocks/>
          </p:cNvGrpSpPr>
          <p:nvPr>
            <p:custDataLst>
              <p:tags r:id="rId7"/>
            </p:custDataLst>
          </p:nvPr>
        </p:nvGrpSpPr>
        <p:grpSpPr bwMode="auto">
          <a:xfrm>
            <a:off x="1884363" y="765175"/>
            <a:ext cx="7480300" cy="3279836"/>
            <a:chOff x="1338" y="482"/>
            <a:chExt cx="3443" cy="2004"/>
          </a:xfrm>
        </p:grpSpPr>
        <p:sp>
          <p:nvSpPr>
            <p:cNvPr id="24594" name="Text Box 7"/>
            <p:cNvSpPr txBox="1">
              <a:spLocks noChangeArrowheads="1"/>
            </p:cNvSpPr>
            <p:nvPr/>
          </p:nvSpPr>
          <p:spPr bwMode="auto">
            <a:xfrm rot="-5400000">
              <a:off x="418" y="1402"/>
              <a:ext cx="192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frequency</a:t>
              </a:r>
            </a:p>
          </p:txBody>
        </p:sp>
        <p:sp>
          <p:nvSpPr>
            <p:cNvPr id="24595" name="Line 8"/>
            <p:cNvSpPr>
              <a:spLocks noChangeShapeType="1"/>
            </p:cNvSpPr>
            <p:nvPr/>
          </p:nvSpPr>
          <p:spPr bwMode="auto">
            <a:xfrm>
              <a:off x="1554" y="2218"/>
              <a:ext cx="3227"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6" name="Line 9"/>
            <p:cNvSpPr>
              <a:spLocks noChangeShapeType="1"/>
            </p:cNvSpPr>
            <p:nvPr/>
          </p:nvSpPr>
          <p:spPr bwMode="auto">
            <a:xfrm flipV="1">
              <a:off x="1554" y="652"/>
              <a:ext cx="0" cy="1566"/>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7" name="Line 10"/>
            <p:cNvSpPr>
              <a:spLocks noChangeShapeType="1"/>
            </p:cNvSpPr>
            <p:nvPr/>
          </p:nvSpPr>
          <p:spPr bwMode="auto">
            <a:xfrm>
              <a:off x="1554" y="1009"/>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8" name="Line 11"/>
            <p:cNvSpPr>
              <a:spLocks noChangeShapeType="1"/>
            </p:cNvSpPr>
            <p:nvPr/>
          </p:nvSpPr>
          <p:spPr bwMode="auto">
            <a:xfrm>
              <a:off x="1897" y="875"/>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9" name="Line 12"/>
            <p:cNvSpPr>
              <a:spLocks noChangeShapeType="1"/>
            </p:cNvSpPr>
            <p:nvPr/>
          </p:nvSpPr>
          <p:spPr bwMode="auto">
            <a:xfrm>
              <a:off x="1897" y="875"/>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0" name="Line 13"/>
            <p:cNvSpPr>
              <a:spLocks noChangeShapeType="1"/>
            </p:cNvSpPr>
            <p:nvPr/>
          </p:nvSpPr>
          <p:spPr bwMode="auto">
            <a:xfrm>
              <a:off x="2240" y="875"/>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1" name="Line 14"/>
            <p:cNvSpPr>
              <a:spLocks noChangeShapeType="1"/>
            </p:cNvSpPr>
            <p:nvPr/>
          </p:nvSpPr>
          <p:spPr bwMode="auto">
            <a:xfrm>
              <a:off x="2240" y="1145"/>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2" name="Line 15"/>
            <p:cNvSpPr>
              <a:spLocks noChangeShapeType="1"/>
            </p:cNvSpPr>
            <p:nvPr/>
          </p:nvSpPr>
          <p:spPr bwMode="auto">
            <a:xfrm>
              <a:off x="2583" y="965"/>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3" name="Line 16"/>
            <p:cNvSpPr>
              <a:spLocks noChangeShapeType="1"/>
            </p:cNvSpPr>
            <p:nvPr/>
          </p:nvSpPr>
          <p:spPr bwMode="auto">
            <a:xfrm>
              <a:off x="2583" y="965"/>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4" name="Line 17"/>
            <p:cNvSpPr>
              <a:spLocks noChangeShapeType="1"/>
            </p:cNvSpPr>
            <p:nvPr/>
          </p:nvSpPr>
          <p:spPr bwMode="auto">
            <a:xfrm>
              <a:off x="2927" y="965"/>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5" name="Line 18"/>
            <p:cNvSpPr>
              <a:spLocks noChangeShapeType="1"/>
            </p:cNvSpPr>
            <p:nvPr/>
          </p:nvSpPr>
          <p:spPr bwMode="auto">
            <a:xfrm>
              <a:off x="2927" y="1099"/>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6" name="Line 19"/>
            <p:cNvSpPr>
              <a:spLocks noChangeShapeType="1"/>
            </p:cNvSpPr>
            <p:nvPr/>
          </p:nvSpPr>
          <p:spPr bwMode="auto">
            <a:xfrm>
              <a:off x="3270" y="1099"/>
              <a:ext cx="0" cy="1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7" name="Line 20"/>
            <p:cNvSpPr>
              <a:spLocks noChangeShapeType="1"/>
            </p:cNvSpPr>
            <p:nvPr/>
          </p:nvSpPr>
          <p:spPr bwMode="auto">
            <a:xfrm>
              <a:off x="3270" y="1458"/>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8" name="Line 21"/>
            <p:cNvSpPr>
              <a:spLocks noChangeShapeType="1"/>
            </p:cNvSpPr>
            <p:nvPr/>
          </p:nvSpPr>
          <p:spPr bwMode="auto">
            <a:xfrm>
              <a:off x="3614" y="1458"/>
              <a:ext cx="0" cy="7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09" name="Line 22"/>
            <p:cNvSpPr>
              <a:spLocks noChangeShapeType="1"/>
            </p:cNvSpPr>
            <p:nvPr/>
          </p:nvSpPr>
          <p:spPr bwMode="auto">
            <a:xfrm>
              <a:off x="3614" y="1592"/>
              <a:ext cx="3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0" name="Line 23"/>
            <p:cNvSpPr>
              <a:spLocks noChangeShapeType="1"/>
            </p:cNvSpPr>
            <p:nvPr/>
          </p:nvSpPr>
          <p:spPr bwMode="auto">
            <a:xfrm>
              <a:off x="3956" y="1592"/>
              <a:ext cx="0" cy="6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1" name="Line 24"/>
            <p:cNvSpPr>
              <a:spLocks noChangeShapeType="1"/>
            </p:cNvSpPr>
            <p:nvPr/>
          </p:nvSpPr>
          <p:spPr bwMode="auto">
            <a:xfrm>
              <a:off x="3956" y="1948"/>
              <a:ext cx="34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2" name="Line 25"/>
            <p:cNvSpPr>
              <a:spLocks noChangeShapeType="1"/>
            </p:cNvSpPr>
            <p:nvPr/>
          </p:nvSpPr>
          <p:spPr bwMode="auto">
            <a:xfrm>
              <a:off x="4301" y="1948"/>
              <a:ext cx="0" cy="2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3" name="Freeform 26"/>
            <p:cNvSpPr>
              <a:spLocks/>
            </p:cNvSpPr>
            <p:nvPr/>
          </p:nvSpPr>
          <p:spPr bwMode="auto">
            <a:xfrm>
              <a:off x="1554" y="913"/>
              <a:ext cx="2747" cy="1170"/>
            </a:xfrm>
            <a:custGeom>
              <a:avLst/>
              <a:gdLst>
                <a:gd name="T0" fmla="*/ 0 w 5760"/>
                <a:gd name="T1" fmla="*/ 0 h 3768"/>
                <a:gd name="T2" fmla="*/ 22 w 5760"/>
                <a:gd name="T3" fmla="*/ 0 h 3768"/>
                <a:gd name="T4" fmla="*/ 30 w 5760"/>
                <a:gd name="T5" fmla="*/ 0 h 3768"/>
                <a:gd name="T6" fmla="*/ 82 w 5760"/>
                <a:gd name="T7" fmla="*/ 2 h 3768"/>
                <a:gd name="T8" fmla="*/ 134 w 5760"/>
                <a:gd name="T9" fmla="*/ 4 h 3768"/>
                <a:gd name="T10" fmla="*/ 186 w 5760"/>
                <a:gd name="T11" fmla="*/ 11 h 3768"/>
                <a:gd name="T12" fmla="*/ 231 w 5760"/>
                <a:gd name="T13" fmla="*/ 20 h 3768"/>
                <a:gd name="T14" fmla="*/ 276 w 5760"/>
                <a:gd name="T15" fmla="*/ 31 h 3768"/>
                <a:gd name="T16" fmla="*/ 298 w 5760"/>
                <a:gd name="T17" fmla="*/ 35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4" name="Line 27"/>
            <p:cNvSpPr>
              <a:spLocks noChangeShapeType="1"/>
            </p:cNvSpPr>
            <p:nvPr/>
          </p:nvSpPr>
          <p:spPr bwMode="auto">
            <a:xfrm flipV="1">
              <a:off x="4298" y="910"/>
              <a:ext cx="0" cy="129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5" name="Line 28"/>
            <p:cNvSpPr>
              <a:spLocks noChangeShapeType="1"/>
            </p:cNvSpPr>
            <p:nvPr/>
          </p:nvSpPr>
          <p:spPr bwMode="auto">
            <a:xfrm flipH="1">
              <a:off x="1560" y="907"/>
              <a:ext cx="273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616" name="Text Box 29"/>
            <p:cNvSpPr txBox="1">
              <a:spLocks noChangeArrowheads="1"/>
            </p:cNvSpPr>
            <p:nvPr/>
          </p:nvSpPr>
          <p:spPr bwMode="auto">
            <a:xfrm>
              <a:off x="1701" y="2273"/>
              <a:ext cx="241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perpendicular distance from line, </a:t>
              </a:r>
              <a:r>
                <a:rPr kumimoji="0" lang="en-US" altLang="en-US" sz="18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a:t>
              </a:r>
            </a:p>
          </p:txBody>
        </p:sp>
        <p:sp>
          <p:nvSpPr>
            <p:cNvPr id="24617" name="Text Box 30"/>
            <p:cNvSpPr txBox="1">
              <a:spLocks noChangeArrowheads="1"/>
            </p:cNvSpPr>
            <p:nvPr/>
          </p:nvSpPr>
          <p:spPr bwMode="auto">
            <a:xfrm>
              <a:off x="4231" y="2273"/>
              <a:ext cx="16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p:txBody>
        </p:sp>
        <p:sp>
          <p:nvSpPr>
            <p:cNvPr id="24618" name="Text Box 31"/>
            <p:cNvSpPr txBox="1">
              <a:spLocks noChangeArrowheads="1"/>
            </p:cNvSpPr>
            <p:nvPr/>
          </p:nvSpPr>
          <p:spPr bwMode="auto">
            <a:xfrm rot="-5400000">
              <a:off x="1214" y="873"/>
              <a:ext cx="342"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a:t>
              </a:r>
            </a:p>
          </p:txBody>
        </p:sp>
      </p:grpSp>
      <p:grpSp>
        <p:nvGrpSpPr>
          <p:cNvPr id="98363" name="Group 59"/>
          <p:cNvGrpSpPr>
            <a:grpSpLocks/>
          </p:cNvGrpSpPr>
          <p:nvPr>
            <p:custDataLst>
              <p:tags r:id="rId8"/>
            </p:custDataLst>
          </p:nvPr>
        </p:nvGrpSpPr>
        <p:grpSpPr bwMode="auto">
          <a:xfrm>
            <a:off x="2706815" y="1508213"/>
            <a:ext cx="5255668" cy="2086723"/>
            <a:chOff x="1626" y="1253"/>
            <a:chExt cx="2418" cy="1275"/>
          </a:xfrm>
        </p:grpSpPr>
        <p:sp>
          <p:nvSpPr>
            <p:cNvPr id="24586" name="Line 51"/>
            <p:cNvSpPr>
              <a:spLocks noChangeShapeType="1"/>
            </p:cNvSpPr>
            <p:nvPr/>
          </p:nvSpPr>
          <p:spPr bwMode="auto">
            <a:xfrm>
              <a:off x="1626" y="1253"/>
              <a:ext cx="0" cy="1270"/>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87" name="Line 52"/>
            <p:cNvSpPr>
              <a:spLocks noChangeShapeType="1"/>
            </p:cNvSpPr>
            <p:nvPr/>
          </p:nvSpPr>
          <p:spPr bwMode="auto">
            <a:xfrm>
              <a:off x="1973" y="1253"/>
              <a:ext cx="0" cy="1270"/>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88" name="Line 53"/>
            <p:cNvSpPr>
              <a:spLocks noChangeShapeType="1"/>
            </p:cNvSpPr>
            <p:nvPr/>
          </p:nvSpPr>
          <p:spPr bwMode="auto">
            <a:xfrm>
              <a:off x="2326" y="1298"/>
              <a:ext cx="0" cy="1225"/>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89" name="Line 54"/>
            <p:cNvSpPr>
              <a:spLocks noChangeShapeType="1"/>
            </p:cNvSpPr>
            <p:nvPr/>
          </p:nvSpPr>
          <p:spPr bwMode="auto">
            <a:xfrm>
              <a:off x="2658" y="1349"/>
              <a:ext cx="0" cy="1179"/>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0" name="Line 55"/>
            <p:cNvSpPr>
              <a:spLocks noChangeShapeType="1"/>
            </p:cNvSpPr>
            <p:nvPr/>
          </p:nvSpPr>
          <p:spPr bwMode="auto">
            <a:xfrm>
              <a:off x="3016" y="1525"/>
              <a:ext cx="0" cy="998"/>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1" name="Line 56"/>
            <p:cNvSpPr>
              <a:spLocks noChangeShapeType="1"/>
            </p:cNvSpPr>
            <p:nvPr/>
          </p:nvSpPr>
          <p:spPr bwMode="auto">
            <a:xfrm>
              <a:off x="3349" y="1711"/>
              <a:ext cx="0" cy="817"/>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2" name="Line 57"/>
            <p:cNvSpPr>
              <a:spLocks noChangeShapeType="1"/>
            </p:cNvSpPr>
            <p:nvPr/>
          </p:nvSpPr>
          <p:spPr bwMode="auto">
            <a:xfrm>
              <a:off x="3696" y="2024"/>
              <a:ext cx="0" cy="499"/>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4593" name="Line 58"/>
            <p:cNvSpPr>
              <a:spLocks noChangeShapeType="1"/>
            </p:cNvSpPr>
            <p:nvPr/>
          </p:nvSpPr>
          <p:spPr bwMode="auto">
            <a:xfrm>
              <a:off x="4044" y="2296"/>
              <a:ext cx="0" cy="227"/>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sp>
        <p:nvSpPr>
          <p:cNvPr id="98371" name="Line 67"/>
          <p:cNvSpPr>
            <a:spLocks noChangeShapeType="1"/>
          </p:cNvSpPr>
          <p:nvPr>
            <p:custDataLst>
              <p:tags r:id="rId9"/>
            </p:custDataLst>
          </p:nvPr>
        </p:nvSpPr>
        <p:spPr bwMode="auto">
          <a:xfrm>
            <a:off x="4977859" y="4433775"/>
            <a:ext cx="384345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 name="Slide Number Placeholder 1">
            <a:extLst>
              <a:ext uri="{FF2B5EF4-FFF2-40B4-BE49-F238E27FC236}">
                <a16:creationId xmlns:a16="http://schemas.microsoft.com/office/drawing/2014/main" id="{81EF2CBA-4F28-401D-B6D9-B52A55594ED6}"/>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8368"/>
                                        </p:tgtEl>
                                        <p:attrNameLst>
                                          <p:attrName>style.visibility</p:attrName>
                                        </p:attrNameLst>
                                      </p:cBhvr>
                                      <p:to>
                                        <p:strVal val="visible"/>
                                      </p:to>
                                    </p:set>
                                    <p:animEffect transition="in" filter="dissolve">
                                      <p:cBhvr>
                                        <p:cTn id="7" dur="500"/>
                                        <p:tgtEl>
                                          <p:spTgt spid="9836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8370"/>
                                        </p:tgtEl>
                                        <p:attrNameLst>
                                          <p:attrName>style.visibility</p:attrName>
                                        </p:attrNameLst>
                                      </p:cBhvr>
                                      <p:to>
                                        <p:strVal val="visible"/>
                                      </p:to>
                                    </p:set>
                                    <p:animEffect transition="in" filter="dissolve">
                                      <p:cBhvr>
                                        <p:cTn id="10" dur="500"/>
                                        <p:tgtEl>
                                          <p:spTgt spid="9837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98353">
                                            <p:txEl>
                                              <p:pRg st="0" end="0"/>
                                            </p:txEl>
                                          </p:spTgt>
                                        </p:tgtEl>
                                        <p:attrNameLst>
                                          <p:attrName>style.visibility</p:attrName>
                                        </p:attrNameLst>
                                      </p:cBhvr>
                                      <p:to>
                                        <p:strVal val="visible"/>
                                      </p:to>
                                    </p:set>
                                    <p:animEffect transition="in" filter="dissolve">
                                      <p:cBhvr>
                                        <p:cTn id="15" dur="500"/>
                                        <p:tgtEl>
                                          <p:spTgt spid="98353">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98353">
                                            <p:txEl>
                                              <p:pRg st="1" end="1"/>
                                            </p:txEl>
                                          </p:spTgt>
                                        </p:tgtEl>
                                        <p:attrNameLst>
                                          <p:attrName>style.visibility</p:attrName>
                                        </p:attrNameLst>
                                      </p:cBhvr>
                                      <p:to>
                                        <p:strVal val="visible"/>
                                      </p:to>
                                    </p:set>
                                    <p:animEffect transition="in" filter="dissolve">
                                      <p:cBhvr>
                                        <p:cTn id="20" dur="500"/>
                                        <p:tgtEl>
                                          <p:spTgt spid="9835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98353">
                                            <p:txEl>
                                              <p:pRg st="2" end="2"/>
                                            </p:txEl>
                                          </p:spTgt>
                                        </p:tgtEl>
                                        <p:attrNameLst>
                                          <p:attrName>style.visibility</p:attrName>
                                        </p:attrNameLst>
                                      </p:cBhvr>
                                      <p:to>
                                        <p:strVal val="visible"/>
                                      </p:to>
                                    </p:set>
                                    <p:animEffect transition="in" filter="dissolve">
                                      <p:cBhvr>
                                        <p:cTn id="25" dur="500"/>
                                        <p:tgtEl>
                                          <p:spTgt spid="98353">
                                            <p:txEl>
                                              <p:pRg st="2" end="2"/>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98372"/>
                                        </p:tgtEl>
                                        <p:attrNameLst>
                                          <p:attrName>style.visibility</p:attrName>
                                        </p:attrNameLst>
                                      </p:cBhvr>
                                      <p:to>
                                        <p:strVal val="visible"/>
                                      </p:to>
                                    </p:set>
                                    <p:animEffect transition="in" filter="dissolve">
                                      <p:cBhvr>
                                        <p:cTn id="28" dur="500"/>
                                        <p:tgtEl>
                                          <p:spTgt spid="98372"/>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98353">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8353">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835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53" grpId="0" build="p"/>
      <p:bldP spid="9837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76363F-8036-40F5-804A-B58B290AC66E}"/>
              </a:ext>
            </a:extLst>
          </p:cNvPr>
          <p:cNvPicPr>
            <a:picLocks noChangeAspect="1"/>
          </p:cNvPicPr>
          <p:nvPr/>
        </p:nvPicPr>
        <p:blipFill>
          <a:blip r:embed="rId2"/>
          <a:stretch>
            <a:fillRect/>
          </a:stretch>
        </p:blipFill>
        <p:spPr>
          <a:xfrm>
            <a:off x="0" y="1264263"/>
            <a:ext cx="12192000" cy="4329473"/>
          </a:xfrm>
          <a:prstGeom prst="rect">
            <a:avLst/>
          </a:prstGeom>
        </p:spPr>
      </p:pic>
      <p:sp>
        <p:nvSpPr>
          <p:cNvPr id="2" name="TextBox 1">
            <a:extLst>
              <a:ext uri="{FF2B5EF4-FFF2-40B4-BE49-F238E27FC236}">
                <a16:creationId xmlns:a16="http://schemas.microsoft.com/office/drawing/2014/main" id="{5B137401-5051-4D8C-849A-1424930AD473}"/>
              </a:ext>
            </a:extLst>
          </p:cNvPr>
          <p:cNvSpPr txBox="1"/>
          <p:nvPr/>
        </p:nvSpPr>
        <p:spPr>
          <a:xfrm>
            <a:off x="317241" y="367004"/>
            <a:ext cx="2369975" cy="369332"/>
          </a:xfrm>
          <a:prstGeom prst="rect">
            <a:avLst/>
          </a:prstGeom>
          <a:noFill/>
        </p:spPr>
        <p:txBody>
          <a:bodyPr wrap="square" rtlCol="0">
            <a:spAutoFit/>
          </a:bodyPr>
          <a:lstStyle/>
          <a:p>
            <a:pPr algn="ctr"/>
            <a:r>
              <a:rPr lang="en-US" dirty="0">
                <a:solidFill>
                  <a:srgbClr val="FF0000"/>
                </a:solidFill>
              </a:rPr>
              <a:t>Not here: Homework!</a:t>
            </a:r>
          </a:p>
        </p:txBody>
      </p:sp>
      <p:sp>
        <p:nvSpPr>
          <p:cNvPr id="3" name="Slide Number Placeholder 2">
            <a:extLst>
              <a:ext uri="{FF2B5EF4-FFF2-40B4-BE49-F238E27FC236}">
                <a16:creationId xmlns:a16="http://schemas.microsoft.com/office/drawing/2014/main" id="{7ABF75DD-5E4C-461B-A64B-80C782AD788B}"/>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916697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3E351D-B39D-42E7-B5CD-D7DF891EFCCD}"/>
              </a:ext>
            </a:extLst>
          </p:cNvPr>
          <p:cNvPicPr>
            <a:picLocks noChangeAspect="1"/>
          </p:cNvPicPr>
          <p:nvPr/>
        </p:nvPicPr>
        <p:blipFill>
          <a:blip r:embed="rId2"/>
          <a:stretch>
            <a:fillRect/>
          </a:stretch>
        </p:blipFill>
        <p:spPr>
          <a:xfrm>
            <a:off x="0" y="331020"/>
            <a:ext cx="12192000" cy="5830199"/>
          </a:xfrm>
          <a:prstGeom prst="rect">
            <a:avLst/>
          </a:prstGeom>
        </p:spPr>
      </p:pic>
      <p:pic>
        <p:nvPicPr>
          <p:cNvPr id="3" name="Picture 2">
            <a:extLst>
              <a:ext uri="{FF2B5EF4-FFF2-40B4-BE49-F238E27FC236}">
                <a16:creationId xmlns:a16="http://schemas.microsoft.com/office/drawing/2014/main" id="{1484AE83-C997-433C-9451-17372E6E86B4}"/>
              </a:ext>
            </a:extLst>
          </p:cNvPr>
          <p:cNvPicPr>
            <a:picLocks noChangeAspect="1"/>
          </p:cNvPicPr>
          <p:nvPr/>
        </p:nvPicPr>
        <p:blipFill>
          <a:blip r:embed="rId3"/>
          <a:stretch>
            <a:fillRect/>
          </a:stretch>
        </p:blipFill>
        <p:spPr>
          <a:xfrm>
            <a:off x="5747658" y="2483938"/>
            <a:ext cx="6281128" cy="3615171"/>
          </a:xfrm>
          <a:prstGeom prst="rect">
            <a:avLst/>
          </a:prstGeom>
        </p:spPr>
      </p:pic>
      <p:sp>
        <p:nvSpPr>
          <p:cNvPr id="4" name="TextBox 3">
            <a:extLst>
              <a:ext uri="{FF2B5EF4-FFF2-40B4-BE49-F238E27FC236}">
                <a16:creationId xmlns:a16="http://schemas.microsoft.com/office/drawing/2014/main" id="{25B178CA-07B7-46B9-A164-0AE7EFEA4AE7}"/>
              </a:ext>
            </a:extLst>
          </p:cNvPr>
          <p:cNvSpPr txBox="1"/>
          <p:nvPr/>
        </p:nvSpPr>
        <p:spPr>
          <a:xfrm>
            <a:off x="8372680" y="1843686"/>
            <a:ext cx="3825551" cy="369332"/>
          </a:xfrm>
          <a:prstGeom prst="rect">
            <a:avLst/>
          </a:prstGeom>
          <a:noFill/>
        </p:spPr>
        <p:txBody>
          <a:bodyPr wrap="square" rtlCol="0">
            <a:spAutoFit/>
          </a:bodyPr>
          <a:lstStyle/>
          <a:p>
            <a:r>
              <a:rPr lang="en-US" dirty="0">
                <a:solidFill>
                  <a:srgbClr val="FF0000"/>
                </a:solidFill>
              </a:rPr>
              <a:t>Full solution here!</a:t>
            </a:r>
          </a:p>
        </p:txBody>
      </p:sp>
      <p:sp>
        <p:nvSpPr>
          <p:cNvPr id="5" name="Arrow: Down 4">
            <a:extLst>
              <a:ext uri="{FF2B5EF4-FFF2-40B4-BE49-F238E27FC236}">
                <a16:creationId xmlns:a16="http://schemas.microsoft.com/office/drawing/2014/main" id="{26AA5C7E-24BE-464F-AD2F-544F38F68569}"/>
              </a:ext>
            </a:extLst>
          </p:cNvPr>
          <p:cNvSpPr/>
          <p:nvPr/>
        </p:nvSpPr>
        <p:spPr>
          <a:xfrm>
            <a:off x="10164147" y="2146041"/>
            <a:ext cx="192833" cy="4354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1E76BD7-DF00-40D4-B4E3-F4F27671A351}"/>
              </a:ext>
            </a:extLst>
          </p:cNvPr>
          <p:cNvPicPr>
            <a:picLocks noChangeAspect="1"/>
          </p:cNvPicPr>
          <p:nvPr/>
        </p:nvPicPr>
        <p:blipFill>
          <a:blip r:embed="rId4"/>
          <a:stretch>
            <a:fillRect/>
          </a:stretch>
        </p:blipFill>
        <p:spPr>
          <a:xfrm>
            <a:off x="9763417" y="2719316"/>
            <a:ext cx="1933575" cy="638175"/>
          </a:xfrm>
          <a:prstGeom prst="rect">
            <a:avLst/>
          </a:prstGeom>
        </p:spPr>
      </p:pic>
      <p:sp>
        <p:nvSpPr>
          <p:cNvPr id="2" name="Slide Number Placeholder 1">
            <a:extLst>
              <a:ext uri="{FF2B5EF4-FFF2-40B4-BE49-F238E27FC236}">
                <a16:creationId xmlns:a16="http://schemas.microsoft.com/office/drawing/2014/main" id="{231685BD-2A82-40F7-AD92-40F462CD9DD4}"/>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265695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ctrTitle"/>
            <p:custDataLst>
              <p:tags r:id="rId2"/>
            </p:custDataLst>
          </p:nvPr>
        </p:nvSpPr>
        <p:spPr/>
        <p:txBody>
          <a:bodyPr/>
          <a:lstStyle/>
          <a:p>
            <a:pPr eaLnBrk="1" hangingPunct="1"/>
            <a:r>
              <a:rPr lang="en-GB" altLang="en-US"/>
              <a:t>Types of distance sampling</a:t>
            </a:r>
          </a:p>
        </p:txBody>
      </p:sp>
      <p:sp>
        <p:nvSpPr>
          <p:cNvPr id="25603" name="Rectangle 6"/>
          <p:cNvSpPr>
            <a:spLocks noGrp="1" noChangeArrowheads="1"/>
          </p:cNvSpPr>
          <p:nvPr>
            <p:ph type="subTitle" idx="1"/>
            <p:custDataLst>
              <p:tags r:id="rId3"/>
            </p:custDataLst>
          </p:nvPr>
        </p:nvSpPr>
        <p:spPr/>
        <p:txBody>
          <a:bodyPr/>
          <a:lstStyle/>
          <a:p>
            <a:pPr eaLnBrk="1" hangingPunct="1"/>
            <a:r>
              <a:rPr lang="en-GB" altLang="en-US"/>
              <a:t>(not exhaustive!)</a:t>
            </a:r>
          </a:p>
        </p:txBody>
      </p:sp>
      <p:sp>
        <p:nvSpPr>
          <p:cNvPr id="2" name="Slide Number Placeholder 1">
            <a:extLst>
              <a:ext uri="{FF2B5EF4-FFF2-40B4-BE49-F238E27FC236}">
                <a16:creationId xmlns:a16="http://schemas.microsoft.com/office/drawing/2014/main" id="{3D562466-310B-4F88-AF49-31617145D7E9}"/>
              </a:ext>
            </a:extLst>
          </p:cNvPr>
          <p:cNvSpPr>
            <a:spLocks noGrp="1"/>
          </p:cNvSpPr>
          <p:nvPr>
            <p:ph type="sldNum" sz="quarter" idx="12"/>
          </p:nvPr>
        </p:nvSpPr>
        <p:spPr/>
        <p:txBody>
          <a:bodyPr/>
          <a:lstStyle/>
          <a:p>
            <a:pPr>
              <a:defRPr/>
            </a:pPr>
            <a:fld id="{28361AF3-49ED-4813-A7DC-310415CF221F}" type="slidenum">
              <a:rPr lang="en-GB" altLang="en-US" smtClean="0"/>
              <a:pPr>
                <a:defRPr/>
              </a:pPr>
              <a:t>35</a:t>
            </a:fld>
            <a:endParaRPr lang="en-GB" altLang="en-US"/>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line"/>
          <p:cNvPicPr>
            <a:picLocks noChangeAspect="1" noChangeArrowheads="1"/>
          </p:cNvPicPr>
          <p:nvPr>
            <p:custDataLst>
              <p:tags r:id="rId2"/>
            </p:custDataLst>
          </p:nvPr>
        </p:nvPicPr>
        <p:blipFill>
          <a:blip r:embed="rId62">
            <a:extLst>
              <a:ext uri="{28A0092B-C50C-407E-A947-70E740481C1C}">
                <a14:useLocalDpi xmlns:a14="http://schemas.microsoft.com/office/drawing/2010/main" val="0"/>
              </a:ext>
            </a:extLst>
          </a:blip>
          <a:srcRect/>
          <a:stretch>
            <a:fillRect/>
          </a:stretch>
        </p:blipFill>
        <p:spPr bwMode="auto">
          <a:xfrm>
            <a:off x="1143001" y="1341438"/>
            <a:ext cx="5205413"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descr="point"/>
          <p:cNvPicPr>
            <a:picLocks noChangeAspect="1" noChangeArrowheads="1"/>
          </p:cNvPicPr>
          <p:nvPr>
            <p:custDataLst>
              <p:tags r:id="rId3"/>
            </p:custDataLst>
          </p:nvPr>
        </p:nvPicPr>
        <p:blipFill>
          <a:blip r:embed="rId63">
            <a:extLst>
              <a:ext uri="{28A0092B-C50C-407E-A947-70E740481C1C}">
                <a14:useLocalDpi xmlns:a14="http://schemas.microsoft.com/office/drawing/2010/main" val="0"/>
              </a:ext>
            </a:extLst>
          </a:blip>
          <a:srcRect/>
          <a:stretch>
            <a:fillRect/>
          </a:stretch>
        </p:blipFill>
        <p:spPr bwMode="auto">
          <a:xfrm>
            <a:off x="6116638" y="1544639"/>
            <a:ext cx="4729162"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4"/>
          <p:cNvSpPr>
            <a:spLocks noGrp="1" noChangeArrowheads="1"/>
          </p:cNvSpPr>
          <p:nvPr>
            <p:ph type="title"/>
            <p:custDataLst>
              <p:tags r:id="rId4"/>
            </p:custDataLst>
          </p:nvPr>
        </p:nvSpPr>
        <p:spPr>
          <a:xfrm>
            <a:off x="1885950" y="354013"/>
            <a:ext cx="8420100" cy="1143000"/>
          </a:xfrm>
        </p:spPr>
        <p:txBody>
          <a:bodyPr>
            <a:normAutofit/>
          </a:bodyPr>
          <a:lstStyle/>
          <a:p>
            <a:pPr eaLnBrk="1" hangingPunct="1"/>
            <a:r>
              <a:rPr lang="en-GB" altLang="en-US" dirty="0"/>
              <a:t>Type of sample   Line vs. Point</a:t>
            </a:r>
          </a:p>
        </p:txBody>
      </p:sp>
      <p:sp>
        <p:nvSpPr>
          <p:cNvPr id="26629" name="Text Box 5"/>
          <p:cNvSpPr txBox="1">
            <a:spLocks noChangeArrowheads="1"/>
          </p:cNvSpPr>
          <p:nvPr>
            <p:custDataLst>
              <p:tags r:id="rId5"/>
            </p:custDataLst>
          </p:nvPr>
        </p:nvSpPr>
        <p:spPr bwMode="auto">
          <a:xfrm>
            <a:off x="2166939" y="1798638"/>
            <a:ext cx="2871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rPr>
              <a:t>Line transect</a:t>
            </a:r>
          </a:p>
        </p:txBody>
      </p:sp>
      <p:sp>
        <p:nvSpPr>
          <p:cNvPr id="26630" name="Text Box 6"/>
          <p:cNvSpPr txBox="1">
            <a:spLocks noChangeArrowheads="1"/>
          </p:cNvSpPr>
          <p:nvPr>
            <p:custDataLst>
              <p:tags r:id="rId6"/>
            </p:custDataLst>
          </p:nvPr>
        </p:nvSpPr>
        <p:spPr bwMode="auto">
          <a:xfrm>
            <a:off x="6278563" y="1676401"/>
            <a:ext cx="46021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rPr>
              <a:t>Point transect</a:t>
            </a:r>
            <a:b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rPr>
            </a:br>
            <a:r>
              <a:rPr kumimoji="0" lang="en-GB" altLang="en-US" sz="2400" b="0" i="0" u="none" strike="noStrike" kern="1200" cap="none" spc="0" normalizeH="0" baseline="0" noProof="0" dirty="0">
                <a:ln>
                  <a:noFill/>
                </a:ln>
                <a:solidFill>
                  <a:prstClr val="black"/>
                </a:solidFill>
                <a:effectLst/>
                <a:uLnTx/>
                <a:uFillTx/>
                <a:latin typeface="Calibri Light" panose="020F0302020204030204"/>
                <a:ea typeface="+mn-ea"/>
                <a:cs typeface="+mn-cs"/>
              </a:rPr>
              <a:t>(Variable circular plot)</a:t>
            </a:r>
          </a:p>
        </p:txBody>
      </p:sp>
      <p:sp>
        <p:nvSpPr>
          <p:cNvPr id="26631" name="Rectangle 9"/>
          <p:cNvSpPr>
            <a:spLocks noChangeArrowheads="1"/>
          </p:cNvSpPr>
          <p:nvPr>
            <p:custDataLst>
              <p:tags r:id="rId7"/>
            </p:custDataLst>
          </p:nvPr>
        </p:nvSpPr>
        <p:spPr bwMode="auto">
          <a:xfrm>
            <a:off x="2005013" y="2840039"/>
            <a:ext cx="215900" cy="1944687"/>
          </a:xfrm>
          <a:prstGeom prst="rect">
            <a:avLst/>
          </a:prstGeom>
          <a:solidFill>
            <a:srgbClr val="66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2" name="Rectangle 10"/>
          <p:cNvSpPr>
            <a:spLocks noChangeArrowheads="1"/>
          </p:cNvSpPr>
          <p:nvPr>
            <p:custDataLst>
              <p:tags r:id="rId8"/>
            </p:custDataLst>
          </p:nvPr>
        </p:nvSpPr>
        <p:spPr bwMode="auto">
          <a:xfrm>
            <a:off x="3046413" y="2840039"/>
            <a:ext cx="215900" cy="1944687"/>
          </a:xfrm>
          <a:prstGeom prst="rect">
            <a:avLst/>
          </a:prstGeom>
          <a:solidFill>
            <a:srgbClr val="66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3" name="Rectangle 11"/>
          <p:cNvSpPr>
            <a:spLocks noChangeArrowheads="1"/>
          </p:cNvSpPr>
          <p:nvPr>
            <p:custDataLst>
              <p:tags r:id="rId9"/>
            </p:custDataLst>
          </p:nvPr>
        </p:nvSpPr>
        <p:spPr bwMode="auto">
          <a:xfrm>
            <a:off x="4092575" y="2840039"/>
            <a:ext cx="215900" cy="1944687"/>
          </a:xfrm>
          <a:prstGeom prst="rect">
            <a:avLst/>
          </a:prstGeom>
          <a:solidFill>
            <a:srgbClr val="66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4" name="Rectangle 12"/>
          <p:cNvSpPr>
            <a:spLocks noChangeArrowheads="1"/>
          </p:cNvSpPr>
          <p:nvPr>
            <p:custDataLst>
              <p:tags r:id="rId10"/>
            </p:custDataLst>
          </p:nvPr>
        </p:nvSpPr>
        <p:spPr bwMode="auto">
          <a:xfrm>
            <a:off x="5159375" y="2840039"/>
            <a:ext cx="215900" cy="1944687"/>
          </a:xfrm>
          <a:prstGeom prst="rect">
            <a:avLst/>
          </a:prstGeom>
          <a:solidFill>
            <a:srgbClr val="66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5" name="Line 13"/>
          <p:cNvSpPr>
            <a:spLocks noChangeShapeType="1"/>
          </p:cNvSpPr>
          <p:nvPr>
            <p:custDataLst>
              <p:tags r:id="rId11"/>
            </p:custDataLst>
          </p:nvPr>
        </p:nvSpPr>
        <p:spPr bwMode="auto">
          <a:xfrm flipV="1">
            <a:off x="2108200" y="2819400"/>
            <a:ext cx="0" cy="19431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6" name="Line 14"/>
          <p:cNvSpPr>
            <a:spLocks noChangeShapeType="1"/>
          </p:cNvSpPr>
          <p:nvPr>
            <p:custDataLst>
              <p:tags r:id="rId12"/>
            </p:custDataLst>
          </p:nvPr>
        </p:nvSpPr>
        <p:spPr bwMode="auto">
          <a:xfrm flipV="1">
            <a:off x="3149600" y="2844800"/>
            <a:ext cx="0" cy="19431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7" name="Line 15"/>
          <p:cNvSpPr>
            <a:spLocks noChangeShapeType="1"/>
          </p:cNvSpPr>
          <p:nvPr>
            <p:custDataLst>
              <p:tags r:id="rId13"/>
            </p:custDataLst>
          </p:nvPr>
        </p:nvSpPr>
        <p:spPr bwMode="auto">
          <a:xfrm flipV="1">
            <a:off x="4203700" y="2819400"/>
            <a:ext cx="0" cy="19431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8" name="Line 16"/>
          <p:cNvSpPr>
            <a:spLocks noChangeShapeType="1"/>
          </p:cNvSpPr>
          <p:nvPr>
            <p:custDataLst>
              <p:tags r:id="rId14"/>
            </p:custDataLst>
          </p:nvPr>
        </p:nvSpPr>
        <p:spPr bwMode="auto">
          <a:xfrm flipV="1">
            <a:off x="5257800" y="2832100"/>
            <a:ext cx="0" cy="19431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39" name="Oval 17"/>
          <p:cNvSpPr>
            <a:spLocks noChangeArrowheads="1"/>
          </p:cNvSpPr>
          <p:nvPr>
            <p:custDataLst>
              <p:tags r:id="rId15"/>
            </p:custDataLst>
          </p:nvPr>
        </p:nvSpPr>
        <p:spPr bwMode="auto">
          <a:xfrm>
            <a:off x="7213600" y="2819400"/>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0" name="Oval 32"/>
          <p:cNvSpPr>
            <a:spLocks noChangeArrowheads="1"/>
          </p:cNvSpPr>
          <p:nvPr>
            <p:custDataLst>
              <p:tags r:id="rId16"/>
            </p:custDataLst>
          </p:nvPr>
        </p:nvSpPr>
        <p:spPr bwMode="auto">
          <a:xfrm>
            <a:off x="7715250" y="321786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1" name="Oval 33"/>
          <p:cNvSpPr>
            <a:spLocks noChangeArrowheads="1"/>
          </p:cNvSpPr>
          <p:nvPr>
            <p:custDataLst>
              <p:tags r:id="rId17"/>
            </p:custDataLst>
          </p:nvPr>
        </p:nvSpPr>
        <p:spPr bwMode="auto">
          <a:xfrm>
            <a:off x="7200900" y="3594100"/>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2" name="Oval 34"/>
          <p:cNvSpPr>
            <a:spLocks noChangeArrowheads="1"/>
          </p:cNvSpPr>
          <p:nvPr>
            <p:custDataLst>
              <p:tags r:id="rId18"/>
            </p:custDataLst>
          </p:nvPr>
        </p:nvSpPr>
        <p:spPr bwMode="auto">
          <a:xfrm>
            <a:off x="7705725" y="4010025"/>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3" name="Oval 35"/>
          <p:cNvSpPr>
            <a:spLocks noChangeArrowheads="1"/>
          </p:cNvSpPr>
          <p:nvPr>
            <p:custDataLst>
              <p:tags r:id="rId19"/>
            </p:custDataLst>
          </p:nvPr>
        </p:nvSpPr>
        <p:spPr bwMode="auto">
          <a:xfrm>
            <a:off x="7200900" y="4394200"/>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4" name="Oval 36"/>
          <p:cNvSpPr>
            <a:spLocks noChangeArrowheads="1"/>
          </p:cNvSpPr>
          <p:nvPr>
            <p:custDataLst>
              <p:tags r:id="rId20"/>
            </p:custDataLst>
          </p:nvPr>
        </p:nvSpPr>
        <p:spPr bwMode="auto">
          <a:xfrm>
            <a:off x="8470900" y="2928939"/>
            <a:ext cx="266700" cy="344487"/>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5" name="Oval 37"/>
          <p:cNvSpPr>
            <a:spLocks noChangeArrowheads="1"/>
          </p:cNvSpPr>
          <p:nvPr>
            <p:custDataLst>
              <p:tags r:id="rId21"/>
            </p:custDataLst>
          </p:nvPr>
        </p:nvSpPr>
        <p:spPr bwMode="auto">
          <a:xfrm>
            <a:off x="8237538" y="2813050"/>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6" name="Oval 38"/>
          <p:cNvSpPr>
            <a:spLocks noChangeArrowheads="1"/>
          </p:cNvSpPr>
          <p:nvPr>
            <p:custDataLst>
              <p:tags r:id="rId22"/>
            </p:custDataLst>
          </p:nvPr>
        </p:nvSpPr>
        <p:spPr bwMode="auto">
          <a:xfrm>
            <a:off x="8201025" y="3584575"/>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7" name="Oval 39"/>
          <p:cNvSpPr>
            <a:spLocks noChangeArrowheads="1"/>
          </p:cNvSpPr>
          <p:nvPr>
            <p:custDataLst>
              <p:tags r:id="rId23"/>
            </p:custDataLst>
          </p:nvPr>
        </p:nvSpPr>
        <p:spPr bwMode="auto">
          <a:xfrm>
            <a:off x="8751888" y="3216275"/>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8" name="Oval 40"/>
          <p:cNvSpPr>
            <a:spLocks noChangeArrowheads="1"/>
          </p:cNvSpPr>
          <p:nvPr>
            <p:custDataLst>
              <p:tags r:id="rId24"/>
            </p:custDataLst>
          </p:nvPr>
        </p:nvSpPr>
        <p:spPr bwMode="auto">
          <a:xfrm>
            <a:off x="8191500" y="439896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49" name="Oval 41"/>
          <p:cNvSpPr>
            <a:spLocks noChangeArrowheads="1"/>
          </p:cNvSpPr>
          <p:nvPr>
            <p:custDataLst>
              <p:tags r:id="rId25"/>
            </p:custDataLst>
          </p:nvPr>
        </p:nvSpPr>
        <p:spPr bwMode="auto">
          <a:xfrm>
            <a:off x="9218613" y="279876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0" name="Oval 42"/>
          <p:cNvSpPr>
            <a:spLocks noChangeArrowheads="1"/>
          </p:cNvSpPr>
          <p:nvPr>
            <p:custDataLst>
              <p:tags r:id="rId26"/>
            </p:custDataLst>
          </p:nvPr>
        </p:nvSpPr>
        <p:spPr bwMode="auto">
          <a:xfrm>
            <a:off x="9236075" y="359251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1" name="Oval 43"/>
          <p:cNvSpPr>
            <a:spLocks noChangeArrowheads="1"/>
          </p:cNvSpPr>
          <p:nvPr>
            <p:custDataLst>
              <p:tags r:id="rId27"/>
            </p:custDataLst>
          </p:nvPr>
        </p:nvSpPr>
        <p:spPr bwMode="auto">
          <a:xfrm>
            <a:off x="8761413" y="3994150"/>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2" name="Oval 44"/>
          <p:cNvSpPr>
            <a:spLocks noChangeArrowheads="1"/>
          </p:cNvSpPr>
          <p:nvPr>
            <p:custDataLst>
              <p:tags r:id="rId28"/>
            </p:custDataLst>
          </p:nvPr>
        </p:nvSpPr>
        <p:spPr bwMode="auto">
          <a:xfrm>
            <a:off x="9237663" y="4427538"/>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3" name="Oval 45"/>
          <p:cNvSpPr>
            <a:spLocks noChangeArrowheads="1"/>
          </p:cNvSpPr>
          <p:nvPr>
            <p:custDataLst>
              <p:tags r:id="rId29"/>
            </p:custDataLst>
          </p:nvPr>
        </p:nvSpPr>
        <p:spPr bwMode="auto">
          <a:xfrm>
            <a:off x="6643688" y="401161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4" name="Oval 46"/>
          <p:cNvSpPr>
            <a:spLocks noChangeArrowheads="1"/>
          </p:cNvSpPr>
          <p:nvPr>
            <p:custDataLst>
              <p:tags r:id="rId30"/>
            </p:custDataLst>
          </p:nvPr>
        </p:nvSpPr>
        <p:spPr bwMode="auto">
          <a:xfrm>
            <a:off x="7202488" y="3192463"/>
            <a:ext cx="266700" cy="266700"/>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5" name="Oval 47"/>
          <p:cNvSpPr>
            <a:spLocks noChangeArrowheads="1"/>
          </p:cNvSpPr>
          <p:nvPr>
            <p:custDataLst>
              <p:tags r:id="rId31"/>
            </p:custDataLst>
          </p:nvPr>
        </p:nvSpPr>
        <p:spPr bwMode="auto">
          <a:xfrm>
            <a:off x="7204075" y="3975100"/>
            <a:ext cx="300038" cy="311150"/>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6" name="Oval 48"/>
          <p:cNvSpPr>
            <a:spLocks noChangeArrowheads="1"/>
          </p:cNvSpPr>
          <p:nvPr>
            <p:custDataLst>
              <p:tags r:id="rId32"/>
            </p:custDataLst>
          </p:nvPr>
        </p:nvSpPr>
        <p:spPr bwMode="auto">
          <a:xfrm>
            <a:off x="8472488" y="3321050"/>
            <a:ext cx="266700" cy="300038"/>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7" name="Oval 49"/>
          <p:cNvSpPr>
            <a:spLocks noChangeArrowheads="1"/>
          </p:cNvSpPr>
          <p:nvPr>
            <p:custDataLst>
              <p:tags r:id="rId33"/>
            </p:custDataLst>
          </p:nvPr>
        </p:nvSpPr>
        <p:spPr bwMode="auto">
          <a:xfrm>
            <a:off x="8474076" y="3714751"/>
            <a:ext cx="277813" cy="288925"/>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8" name="Oval 50"/>
          <p:cNvSpPr>
            <a:spLocks noChangeArrowheads="1"/>
          </p:cNvSpPr>
          <p:nvPr>
            <p:custDataLst>
              <p:tags r:id="rId34"/>
            </p:custDataLst>
          </p:nvPr>
        </p:nvSpPr>
        <p:spPr bwMode="auto">
          <a:xfrm>
            <a:off x="8472488" y="4116388"/>
            <a:ext cx="266700" cy="311150"/>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59" name="Oval 51"/>
          <p:cNvSpPr>
            <a:spLocks noChangeArrowheads="1"/>
          </p:cNvSpPr>
          <p:nvPr>
            <p:custDataLst>
              <p:tags r:id="rId35"/>
            </p:custDataLst>
          </p:nvPr>
        </p:nvSpPr>
        <p:spPr bwMode="auto">
          <a:xfrm>
            <a:off x="8462963" y="4506913"/>
            <a:ext cx="277812" cy="277812"/>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0" name="Oval 52"/>
          <p:cNvSpPr>
            <a:spLocks noChangeArrowheads="1"/>
          </p:cNvSpPr>
          <p:nvPr>
            <p:custDataLst>
              <p:tags r:id="rId36"/>
            </p:custDataLst>
          </p:nvPr>
        </p:nvSpPr>
        <p:spPr bwMode="auto">
          <a:xfrm>
            <a:off x="9739313" y="2801938"/>
            <a:ext cx="266700" cy="266700"/>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1" name="Oval 53"/>
          <p:cNvSpPr>
            <a:spLocks noChangeArrowheads="1"/>
          </p:cNvSpPr>
          <p:nvPr>
            <p:custDataLst>
              <p:tags r:id="rId37"/>
            </p:custDataLst>
          </p:nvPr>
        </p:nvSpPr>
        <p:spPr bwMode="auto">
          <a:xfrm>
            <a:off x="9739313" y="3190875"/>
            <a:ext cx="266700" cy="266700"/>
          </a:xfrm>
          <a:prstGeom prst="ellipse">
            <a:avLst/>
          </a:prstGeom>
          <a:solidFill>
            <a:srgbClr val="FFFF99"/>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2" name="Oval 54"/>
          <p:cNvSpPr>
            <a:spLocks noChangeArrowheads="1"/>
          </p:cNvSpPr>
          <p:nvPr>
            <p:custDataLst>
              <p:tags r:id="rId38"/>
            </p:custDataLst>
          </p:nvPr>
        </p:nvSpPr>
        <p:spPr bwMode="auto">
          <a:xfrm>
            <a:off x="9740900" y="3582989"/>
            <a:ext cx="266700" cy="312737"/>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3" name="Oval 55"/>
          <p:cNvSpPr>
            <a:spLocks noChangeArrowheads="1"/>
          </p:cNvSpPr>
          <p:nvPr>
            <p:custDataLst>
              <p:tags r:id="rId39"/>
            </p:custDataLst>
          </p:nvPr>
        </p:nvSpPr>
        <p:spPr bwMode="auto">
          <a:xfrm>
            <a:off x="9717089" y="4376738"/>
            <a:ext cx="300037" cy="311150"/>
          </a:xfrm>
          <a:prstGeom prst="ellipse">
            <a:avLst/>
          </a:prstGeom>
          <a:solidFill>
            <a:schemeClr val="bg1"/>
          </a:solidFill>
          <a:ln>
            <a:noFill/>
          </a:ln>
          <a:effec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4" name="Oval 56"/>
          <p:cNvSpPr>
            <a:spLocks noChangeArrowheads="1"/>
          </p:cNvSpPr>
          <p:nvPr>
            <p:custDataLst>
              <p:tags r:id="rId40"/>
            </p:custDataLst>
          </p:nvPr>
        </p:nvSpPr>
        <p:spPr bwMode="auto">
          <a:xfrm>
            <a:off x="9750425" y="3975100"/>
            <a:ext cx="266700" cy="266700"/>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5" name="Oval 57"/>
          <p:cNvSpPr>
            <a:spLocks noChangeArrowheads="1"/>
          </p:cNvSpPr>
          <p:nvPr>
            <p:custDataLst>
              <p:tags r:id="rId41"/>
            </p:custDataLst>
          </p:nvPr>
        </p:nvSpPr>
        <p:spPr bwMode="auto">
          <a:xfrm>
            <a:off x="6664325" y="3230563"/>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6" name="Oval 58"/>
          <p:cNvSpPr>
            <a:spLocks noChangeArrowheads="1"/>
          </p:cNvSpPr>
          <p:nvPr>
            <p:custDataLst>
              <p:tags r:id="rId42"/>
            </p:custDataLst>
          </p:nvPr>
        </p:nvSpPr>
        <p:spPr bwMode="auto">
          <a:xfrm>
            <a:off x="9790113" y="3203575"/>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7" name="Oval 59"/>
          <p:cNvSpPr>
            <a:spLocks noChangeArrowheads="1"/>
          </p:cNvSpPr>
          <p:nvPr>
            <p:custDataLst>
              <p:tags r:id="rId43"/>
            </p:custDataLst>
          </p:nvPr>
        </p:nvSpPr>
        <p:spPr bwMode="auto">
          <a:xfrm>
            <a:off x="9771063" y="4014788"/>
            <a:ext cx="266700" cy="266700"/>
          </a:xfrm>
          <a:prstGeom prst="ellipse">
            <a:avLst/>
          </a:prstGeom>
          <a:solidFill>
            <a:srgbClr val="66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6668" name="Text Box 60"/>
          <p:cNvSpPr txBox="1">
            <a:spLocks noChangeArrowheads="1"/>
          </p:cNvSpPr>
          <p:nvPr>
            <p:custDataLst>
              <p:tags r:id="rId44"/>
            </p:custDataLst>
          </p:nvPr>
        </p:nvSpPr>
        <p:spPr bwMode="auto">
          <a:xfrm>
            <a:off x="6667501" y="3216275"/>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69" name="Text Box 61"/>
          <p:cNvSpPr txBox="1">
            <a:spLocks noChangeArrowheads="1"/>
          </p:cNvSpPr>
          <p:nvPr>
            <p:custDataLst>
              <p:tags r:id="rId45"/>
            </p:custDataLst>
          </p:nvPr>
        </p:nvSpPr>
        <p:spPr bwMode="auto">
          <a:xfrm>
            <a:off x="7219951" y="2789238"/>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0" name="Text Box 62"/>
          <p:cNvSpPr txBox="1">
            <a:spLocks noChangeArrowheads="1"/>
          </p:cNvSpPr>
          <p:nvPr>
            <p:custDataLst>
              <p:tags r:id="rId46"/>
            </p:custDataLst>
          </p:nvPr>
        </p:nvSpPr>
        <p:spPr bwMode="auto">
          <a:xfrm>
            <a:off x="7212013" y="3563938"/>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1" name="Text Box 63"/>
          <p:cNvSpPr txBox="1">
            <a:spLocks noChangeArrowheads="1"/>
          </p:cNvSpPr>
          <p:nvPr>
            <p:custDataLst>
              <p:tags r:id="rId47"/>
            </p:custDataLst>
          </p:nvPr>
        </p:nvSpPr>
        <p:spPr bwMode="auto">
          <a:xfrm>
            <a:off x="8753476" y="3192463"/>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2" name="Text Box 64"/>
          <p:cNvSpPr txBox="1">
            <a:spLocks noChangeArrowheads="1"/>
          </p:cNvSpPr>
          <p:nvPr>
            <p:custDataLst>
              <p:tags r:id="rId48"/>
            </p:custDataLst>
          </p:nvPr>
        </p:nvSpPr>
        <p:spPr bwMode="auto">
          <a:xfrm>
            <a:off x="7716838" y="3192463"/>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3" name="Text Box 65"/>
          <p:cNvSpPr txBox="1">
            <a:spLocks noChangeArrowheads="1"/>
          </p:cNvSpPr>
          <p:nvPr>
            <p:custDataLst>
              <p:tags r:id="rId49"/>
            </p:custDataLst>
          </p:nvPr>
        </p:nvSpPr>
        <p:spPr bwMode="auto">
          <a:xfrm>
            <a:off x="8763001" y="3968750"/>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4" name="Text Box 66"/>
          <p:cNvSpPr txBox="1">
            <a:spLocks noChangeArrowheads="1"/>
          </p:cNvSpPr>
          <p:nvPr>
            <p:custDataLst>
              <p:tags r:id="rId50"/>
            </p:custDataLst>
          </p:nvPr>
        </p:nvSpPr>
        <p:spPr bwMode="auto">
          <a:xfrm>
            <a:off x="6646863" y="3989388"/>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5" name="Text Box 67"/>
          <p:cNvSpPr txBox="1">
            <a:spLocks noChangeArrowheads="1"/>
          </p:cNvSpPr>
          <p:nvPr>
            <p:custDataLst>
              <p:tags r:id="rId51"/>
            </p:custDataLst>
          </p:nvPr>
        </p:nvSpPr>
        <p:spPr bwMode="auto">
          <a:xfrm>
            <a:off x="7208838" y="4373563"/>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6" name="Text Box 68"/>
          <p:cNvSpPr txBox="1">
            <a:spLocks noChangeArrowheads="1"/>
          </p:cNvSpPr>
          <p:nvPr>
            <p:custDataLst>
              <p:tags r:id="rId52"/>
            </p:custDataLst>
          </p:nvPr>
        </p:nvSpPr>
        <p:spPr bwMode="auto">
          <a:xfrm>
            <a:off x="7713663" y="3983038"/>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7" name="Text Box 69"/>
          <p:cNvSpPr txBox="1">
            <a:spLocks noChangeArrowheads="1"/>
          </p:cNvSpPr>
          <p:nvPr>
            <p:custDataLst>
              <p:tags r:id="rId53"/>
            </p:custDataLst>
          </p:nvPr>
        </p:nvSpPr>
        <p:spPr bwMode="auto">
          <a:xfrm>
            <a:off x="8247063" y="2789238"/>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8" name="Text Box 70"/>
          <p:cNvSpPr txBox="1">
            <a:spLocks noChangeArrowheads="1"/>
          </p:cNvSpPr>
          <p:nvPr>
            <p:custDataLst>
              <p:tags r:id="rId54"/>
            </p:custDataLst>
          </p:nvPr>
        </p:nvSpPr>
        <p:spPr bwMode="auto">
          <a:xfrm>
            <a:off x="8210551" y="3565525"/>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79" name="Text Box 71"/>
          <p:cNvSpPr txBox="1">
            <a:spLocks noChangeArrowheads="1"/>
          </p:cNvSpPr>
          <p:nvPr>
            <p:custDataLst>
              <p:tags r:id="rId55"/>
            </p:custDataLst>
          </p:nvPr>
        </p:nvSpPr>
        <p:spPr bwMode="auto">
          <a:xfrm>
            <a:off x="8194676" y="4378325"/>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80" name="Text Box 72"/>
          <p:cNvSpPr txBox="1">
            <a:spLocks noChangeArrowheads="1"/>
          </p:cNvSpPr>
          <p:nvPr>
            <p:custDataLst>
              <p:tags r:id="rId56"/>
            </p:custDataLst>
          </p:nvPr>
        </p:nvSpPr>
        <p:spPr bwMode="auto">
          <a:xfrm>
            <a:off x="9220201" y="2784475"/>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81" name="Text Box 73"/>
          <p:cNvSpPr txBox="1">
            <a:spLocks noChangeArrowheads="1"/>
          </p:cNvSpPr>
          <p:nvPr>
            <p:custDataLst>
              <p:tags r:id="rId57"/>
            </p:custDataLst>
          </p:nvPr>
        </p:nvSpPr>
        <p:spPr bwMode="auto">
          <a:xfrm>
            <a:off x="9240838" y="3568700"/>
            <a:ext cx="246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82" name="Text Box 74"/>
          <p:cNvSpPr txBox="1">
            <a:spLocks noChangeArrowheads="1"/>
          </p:cNvSpPr>
          <p:nvPr>
            <p:custDataLst>
              <p:tags r:id="rId58"/>
            </p:custDataLst>
          </p:nvPr>
        </p:nvSpPr>
        <p:spPr bwMode="auto">
          <a:xfrm>
            <a:off x="9242426" y="4400550"/>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83" name="Text Box 75"/>
          <p:cNvSpPr txBox="1">
            <a:spLocks noChangeArrowheads="1"/>
          </p:cNvSpPr>
          <p:nvPr>
            <p:custDataLst>
              <p:tags r:id="rId59"/>
            </p:custDataLst>
          </p:nvPr>
        </p:nvSpPr>
        <p:spPr bwMode="auto">
          <a:xfrm>
            <a:off x="9794876" y="3179763"/>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6684" name="Text Box 76"/>
          <p:cNvSpPr txBox="1">
            <a:spLocks noChangeArrowheads="1"/>
          </p:cNvSpPr>
          <p:nvPr>
            <p:custDataLst>
              <p:tags r:id="rId60"/>
            </p:custDataLst>
          </p:nvPr>
        </p:nvSpPr>
        <p:spPr bwMode="auto">
          <a:xfrm>
            <a:off x="9775826" y="3992563"/>
            <a:ext cx="246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2" name="Slide Number Placeholder 1">
            <a:extLst>
              <a:ext uri="{FF2B5EF4-FFF2-40B4-BE49-F238E27FC236}">
                <a16:creationId xmlns:a16="http://schemas.microsoft.com/office/drawing/2014/main" id="{06185256-9C5C-4A79-85EC-E4990705443A}"/>
              </a:ext>
            </a:extLst>
          </p:cNvPr>
          <p:cNvSpPr>
            <a:spLocks noGrp="1"/>
          </p:cNvSpPr>
          <p:nvPr>
            <p:ph type="sldNum" sz="quarter" idx="12"/>
          </p:nvPr>
        </p:nvSpPr>
        <p:spPr/>
        <p:txBody>
          <a:bodyPr/>
          <a:lstStyle/>
          <a:p>
            <a:pPr>
              <a:defRPr/>
            </a:pPr>
            <a:fld id="{B59E928D-B85A-4D0A-9391-33FBD2C5AC9A}" type="slidenum">
              <a:rPr lang="en-GB" altLang="en-US" smtClean="0"/>
              <a:pPr>
                <a:defRPr/>
              </a:pPr>
              <a:t>36</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993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26"/>
          <p:cNvSpPr>
            <a:spLocks noGrp="1" noChangeArrowheads="1"/>
          </p:cNvSpPr>
          <p:nvPr>
            <p:ph type="title"/>
            <p:custDataLst>
              <p:tags r:id="rId2"/>
            </p:custDataLst>
          </p:nvPr>
        </p:nvSpPr>
        <p:spPr/>
        <p:txBody>
          <a:bodyPr>
            <a:noAutofit/>
          </a:bodyPr>
          <a:lstStyle/>
          <a:p>
            <a:pPr eaLnBrk="1" hangingPunct="1"/>
            <a:r>
              <a:rPr lang="en-GB" altLang="en-US" dirty="0"/>
              <a:t>Type of distance measurement</a:t>
            </a:r>
            <a:br>
              <a:rPr lang="en-GB" altLang="en-US" dirty="0"/>
            </a:br>
            <a:r>
              <a:rPr lang="en-GB" altLang="en-US" sz="4800" dirty="0"/>
              <a:t> 1. Radial vs perpendicular</a:t>
            </a:r>
          </a:p>
        </p:txBody>
      </p:sp>
      <p:sp>
        <p:nvSpPr>
          <p:cNvPr id="116743" name="Rectangle 1031"/>
          <p:cNvSpPr>
            <a:spLocks noGrp="1" noChangeArrowheads="1"/>
          </p:cNvSpPr>
          <p:nvPr>
            <p:ph type="body" sz="half" idx="1"/>
            <p:custDataLst>
              <p:tags r:id="rId3"/>
            </p:custDataLst>
          </p:nvPr>
        </p:nvSpPr>
        <p:spPr>
          <a:xfrm>
            <a:off x="397042" y="1773239"/>
            <a:ext cx="9756608" cy="4395787"/>
          </a:xfrm>
        </p:spPr>
        <p:txBody>
          <a:bodyPr/>
          <a:lstStyle/>
          <a:p>
            <a:pPr eaLnBrk="1" hangingPunct="1"/>
            <a:r>
              <a:rPr lang="en-GB" altLang="en-US" dirty="0"/>
              <a:t>For line transects, can either measure</a:t>
            </a:r>
          </a:p>
          <a:p>
            <a:pPr lvl="1" eaLnBrk="1" hangingPunct="1"/>
            <a:r>
              <a:rPr lang="en-GB" altLang="en-US" dirty="0"/>
              <a:t>perpendicular distance from line to object</a:t>
            </a:r>
            <a:br>
              <a:rPr lang="en-GB" altLang="en-US" dirty="0"/>
            </a:br>
            <a:br>
              <a:rPr lang="en-GB" altLang="en-US" dirty="0"/>
            </a:br>
            <a:endParaRPr lang="en-GB" altLang="en-US" dirty="0"/>
          </a:p>
          <a:p>
            <a:pPr lvl="1" eaLnBrk="1" hangingPunct="1"/>
            <a:r>
              <a:rPr lang="en-GB" altLang="en-US" dirty="0"/>
              <a:t>radial distance and angle</a:t>
            </a:r>
          </a:p>
          <a:p>
            <a:pPr eaLnBrk="1" hangingPunct="1">
              <a:buFontTx/>
              <a:buNone/>
            </a:pPr>
            <a:endParaRPr lang="en-GB" altLang="en-US" sz="2000" dirty="0"/>
          </a:p>
          <a:p>
            <a:pPr eaLnBrk="1" hangingPunct="1">
              <a:buFontTx/>
              <a:buNone/>
            </a:pPr>
            <a:endParaRPr lang="en-GB" altLang="en-US" sz="2000" dirty="0"/>
          </a:p>
          <a:p>
            <a:pPr eaLnBrk="1" hangingPunct="1">
              <a:buFontTx/>
              <a:buNone/>
            </a:pPr>
            <a:endParaRPr lang="en-GB" altLang="en-US" sz="2000" dirty="0"/>
          </a:p>
          <a:p>
            <a:pPr eaLnBrk="1" hangingPunct="1"/>
            <a:r>
              <a:rPr lang="en-GB" altLang="en-US" dirty="0"/>
              <a:t>For point transects</a:t>
            </a:r>
          </a:p>
          <a:p>
            <a:pPr lvl="1" eaLnBrk="1" hangingPunct="1"/>
            <a:r>
              <a:rPr lang="en-GB" altLang="en-US" dirty="0"/>
              <a:t>measure radial distance from point to object</a:t>
            </a:r>
          </a:p>
        </p:txBody>
      </p:sp>
      <p:graphicFrame>
        <p:nvGraphicFramePr>
          <p:cNvPr id="116766" name="Object 1054"/>
          <p:cNvGraphicFramePr>
            <a:graphicFrameLocks noGrp="1" noChangeAspect="1"/>
          </p:cNvGraphicFramePr>
          <p:nvPr>
            <p:ph sz="half" idx="2"/>
            <p:custDataLst>
              <p:tags r:id="rId4"/>
            </p:custDataLst>
          </p:nvPr>
        </p:nvGraphicFramePr>
        <p:xfrm>
          <a:off x="3286125" y="3806825"/>
          <a:ext cx="1870075" cy="490538"/>
        </p:xfrm>
        <a:graphic>
          <a:graphicData uri="http://schemas.openxmlformats.org/presentationml/2006/ole">
            <mc:AlternateContent xmlns:mc="http://schemas.openxmlformats.org/markup-compatibility/2006">
              <mc:Choice xmlns:v="urn:schemas-microsoft-com:vml" Requires="v">
                <p:oleObj name="Equation" r:id="rId9" imgW="774364" imgH="203112" progId="Equation.3">
                  <p:embed/>
                </p:oleObj>
              </mc:Choice>
              <mc:Fallback>
                <p:oleObj name="Equation" r:id="rId9" imgW="774364" imgH="203112" progId="Equation.3">
                  <p:embed/>
                  <p:pic>
                    <p:nvPicPr>
                      <p:cNvPr id="116766" name="Object 10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86125" y="3806825"/>
                        <a:ext cx="1870075"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6750" name="Group 1038"/>
          <p:cNvGrpSpPr>
            <a:grpSpLocks/>
          </p:cNvGrpSpPr>
          <p:nvPr>
            <p:custDataLst>
              <p:tags r:id="rId5"/>
            </p:custDataLst>
          </p:nvPr>
        </p:nvGrpSpPr>
        <p:grpSpPr bwMode="auto">
          <a:xfrm>
            <a:off x="6643688" y="2048624"/>
            <a:ext cx="2417762" cy="1223962"/>
            <a:chOff x="3651" y="1706"/>
            <a:chExt cx="1179" cy="537"/>
          </a:xfrm>
        </p:grpSpPr>
        <p:pic>
          <p:nvPicPr>
            <p:cNvPr id="27665" name="Picture 1034" descr="IntDist2"/>
            <p:cNvPicPr>
              <a:picLocks noChangeAspect="1" noChangeArrowheads="1"/>
            </p:cNvPicPr>
            <p:nvPr/>
          </p:nvPicPr>
          <p:blipFill>
            <a:blip r:embed="rId11">
              <a:extLst>
                <a:ext uri="{28A0092B-C50C-407E-A947-70E740481C1C}">
                  <a14:useLocalDpi xmlns:a14="http://schemas.microsoft.com/office/drawing/2010/main" val="0"/>
                </a:ext>
              </a:extLst>
            </a:blip>
            <a:srcRect l="29877" t="59706" r="53352" b="29713"/>
            <a:stretch>
              <a:fillRect/>
            </a:stretch>
          </p:blipFill>
          <p:spPr bwMode="auto">
            <a:xfrm>
              <a:off x="3651" y="1706"/>
              <a:ext cx="1179" cy="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6" name="Line 1035"/>
            <p:cNvSpPr>
              <a:spLocks noChangeShapeType="1"/>
            </p:cNvSpPr>
            <p:nvPr/>
          </p:nvSpPr>
          <p:spPr bwMode="auto">
            <a:xfrm>
              <a:off x="4120" y="1941"/>
              <a:ext cx="93" cy="3"/>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7667" name="Text Box 1036"/>
            <p:cNvSpPr txBox="1">
              <a:spLocks noChangeArrowheads="1"/>
            </p:cNvSpPr>
            <p:nvPr/>
          </p:nvSpPr>
          <p:spPr bwMode="auto">
            <a:xfrm>
              <a:off x="4093" y="1925"/>
              <a:ext cx="2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400" b="0" i="0" u="none" strike="noStrike" kern="1200" cap="none" spc="0" normalizeH="0" baseline="0" noProof="0">
                  <a:ln>
                    <a:noFill/>
                  </a:ln>
                  <a:solidFill>
                    <a:prstClr val="black"/>
                  </a:solidFill>
                  <a:effectLst/>
                  <a:uLnTx/>
                  <a:uFillTx/>
                  <a:latin typeface="Arial" panose="020B0604020202020204" pitchFamily="34" charset="0"/>
                  <a:ea typeface="+mn-ea"/>
                  <a:cs typeface="+mn-cs"/>
                </a:rPr>
                <a:t>x</a:t>
              </a:r>
            </a:p>
          </p:txBody>
        </p:sp>
      </p:grpSp>
      <p:grpSp>
        <p:nvGrpSpPr>
          <p:cNvPr id="116763" name="Group 1051"/>
          <p:cNvGrpSpPr>
            <a:grpSpLocks/>
          </p:cNvGrpSpPr>
          <p:nvPr>
            <p:custDataLst>
              <p:tags r:id="rId6"/>
            </p:custDataLst>
          </p:nvPr>
        </p:nvGrpSpPr>
        <p:grpSpPr bwMode="auto">
          <a:xfrm>
            <a:off x="6678613" y="3627439"/>
            <a:ext cx="2368550" cy="1152525"/>
            <a:chOff x="3219" y="2285"/>
            <a:chExt cx="1377" cy="726"/>
          </a:xfrm>
        </p:grpSpPr>
        <p:pic>
          <p:nvPicPr>
            <p:cNvPr id="27660" name="Picture 1041" descr="IntDist2"/>
            <p:cNvPicPr>
              <a:picLocks noChangeAspect="1" noChangeArrowheads="1"/>
            </p:cNvPicPr>
            <p:nvPr/>
          </p:nvPicPr>
          <p:blipFill>
            <a:blip r:embed="rId11">
              <a:extLst>
                <a:ext uri="{28A0092B-C50C-407E-A947-70E740481C1C}">
                  <a14:useLocalDpi xmlns:a14="http://schemas.microsoft.com/office/drawing/2010/main" val="0"/>
                </a:ext>
              </a:extLst>
            </a:blip>
            <a:srcRect l="30246" t="60226" r="53352" b="29713"/>
            <a:stretch>
              <a:fillRect/>
            </a:stretch>
          </p:blipFill>
          <p:spPr bwMode="auto">
            <a:xfrm>
              <a:off x="3219" y="2285"/>
              <a:ext cx="1377"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Line 1042"/>
            <p:cNvSpPr>
              <a:spLocks noChangeShapeType="1"/>
            </p:cNvSpPr>
            <p:nvPr/>
          </p:nvSpPr>
          <p:spPr bwMode="auto">
            <a:xfrm>
              <a:off x="3751" y="2599"/>
              <a:ext cx="94" cy="383"/>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7662" name="Line 1043"/>
            <p:cNvSpPr>
              <a:spLocks noChangeShapeType="1"/>
            </p:cNvSpPr>
            <p:nvPr/>
          </p:nvSpPr>
          <p:spPr bwMode="auto">
            <a:xfrm>
              <a:off x="3751" y="2599"/>
              <a:ext cx="111" cy="4"/>
            </a:xfrm>
            <a:prstGeom prst="line">
              <a:avLst/>
            </a:prstGeom>
            <a:noFill/>
            <a:ln w="38100">
              <a:solidFill>
                <a:schemeClr val="accent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7663" name="Text Box 1044"/>
            <p:cNvSpPr txBox="1">
              <a:spLocks noChangeArrowheads="1"/>
            </p:cNvSpPr>
            <p:nvPr/>
          </p:nvSpPr>
          <p:spPr bwMode="auto">
            <a:xfrm>
              <a:off x="3688" y="2738"/>
              <a:ext cx="2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400" b="0" i="0" u="none" strike="noStrike" kern="1200" cap="none" spc="0" normalizeH="0" baseline="0" noProof="0">
                  <a:ln>
                    <a:noFill/>
                  </a:ln>
                  <a:solidFill>
                    <a:prstClr val="black"/>
                  </a:solidFill>
                  <a:effectLst/>
                  <a:uLnTx/>
                  <a:uFillTx/>
                  <a:latin typeface="Arial" panose="020B0604020202020204" pitchFamily="34" charset="0"/>
                  <a:ea typeface="+mn-ea"/>
                  <a:cs typeface="+mn-cs"/>
                </a:rPr>
                <a:t>r</a:t>
              </a:r>
            </a:p>
          </p:txBody>
        </p:sp>
        <p:graphicFrame>
          <p:nvGraphicFramePr>
            <p:cNvPr id="27664" name="Object 1045"/>
            <p:cNvGraphicFramePr>
              <a:graphicFrameLocks noChangeAspect="1"/>
            </p:cNvGraphicFramePr>
            <p:nvPr/>
          </p:nvGraphicFramePr>
          <p:xfrm>
            <a:off x="3799" y="2742"/>
            <a:ext cx="63" cy="88"/>
          </p:xfrm>
          <a:graphic>
            <a:graphicData uri="http://schemas.openxmlformats.org/presentationml/2006/ole">
              <mc:AlternateContent xmlns:mc="http://schemas.openxmlformats.org/markup-compatibility/2006">
                <mc:Choice xmlns:v="urn:schemas-microsoft-com:vml" Requires="v">
                  <p:oleObj name="Equation" r:id="rId12" imgW="190417" imgH="241195" progId="Equation.DSMT4">
                    <p:embed/>
                  </p:oleObj>
                </mc:Choice>
                <mc:Fallback>
                  <p:oleObj name="Equation" r:id="rId12" imgW="190417" imgH="241195" progId="Equation.DSMT4">
                    <p:embed/>
                    <p:pic>
                      <p:nvPicPr>
                        <p:cNvPr id="27664" name="Object 10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99" y="2742"/>
                          <a:ext cx="63"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6765" name="Group 1053"/>
          <p:cNvGrpSpPr>
            <a:grpSpLocks/>
          </p:cNvGrpSpPr>
          <p:nvPr>
            <p:custDataLst>
              <p:tags r:id="rId7"/>
            </p:custDataLst>
          </p:nvPr>
        </p:nvGrpSpPr>
        <p:grpSpPr bwMode="auto">
          <a:xfrm>
            <a:off x="7110414" y="4881059"/>
            <a:ext cx="1482725" cy="1174750"/>
            <a:chOff x="3560" y="3203"/>
            <a:chExt cx="862" cy="740"/>
          </a:xfrm>
        </p:grpSpPr>
        <p:grpSp>
          <p:nvGrpSpPr>
            <p:cNvPr id="27656" name="Group 1052"/>
            <p:cNvGrpSpPr>
              <a:grpSpLocks/>
            </p:cNvGrpSpPr>
            <p:nvPr/>
          </p:nvGrpSpPr>
          <p:grpSpPr bwMode="auto">
            <a:xfrm>
              <a:off x="3560" y="3203"/>
              <a:ext cx="862" cy="740"/>
              <a:chOff x="3560" y="3203"/>
              <a:chExt cx="862" cy="740"/>
            </a:xfrm>
          </p:grpSpPr>
          <p:pic>
            <p:nvPicPr>
              <p:cNvPr id="27658" name="Picture 1048" descr="point"/>
              <p:cNvPicPr>
                <a:picLocks noChangeAspect="1" noChangeArrowheads="1"/>
              </p:cNvPicPr>
              <p:nvPr/>
            </p:nvPicPr>
            <p:blipFill>
              <a:blip r:embed="rId14">
                <a:extLst>
                  <a:ext uri="{28A0092B-C50C-407E-A947-70E740481C1C}">
                    <a14:useLocalDpi xmlns:a14="http://schemas.microsoft.com/office/drawing/2010/main" val="0"/>
                  </a:ext>
                </a:extLst>
              </a:blip>
              <a:srcRect l="21017" t="53030" r="67456" b="37386"/>
              <a:stretch>
                <a:fillRect/>
              </a:stretch>
            </p:blipFill>
            <p:spPr bwMode="auto">
              <a:xfrm>
                <a:off x="3560" y="3203"/>
                <a:ext cx="862" cy="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Line 1049"/>
              <p:cNvSpPr>
                <a:spLocks noChangeShapeType="1"/>
              </p:cNvSpPr>
              <p:nvPr/>
            </p:nvSpPr>
            <p:spPr bwMode="auto">
              <a:xfrm>
                <a:off x="3893" y="3385"/>
                <a:ext cx="30" cy="13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sp>
          <p:nvSpPr>
            <p:cNvPr id="27657" name="Text Box 1050"/>
            <p:cNvSpPr txBox="1">
              <a:spLocks noChangeArrowheads="1"/>
            </p:cNvSpPr>
            <p:nvPr/>
          </p:nvSpPr>
          <p:spPr bwMode="auto">
            <a:xfrm>
              <a:off x="3878" y="3339"/>
              <a:ext cx="25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400" b="0" i="0" u="none" strike="noStrike" kern="1200" cap="none" spc="0" normalizeH="0" baseline="0" noProof="0">
                  <a:ln>
                    <a:noFill/>
                  </a:ln>
                  <a:solidFill>
                    <a:prstClr val="black"/>
                  </a:solidFill>
                  <a:effectLst/>
                  <a:uLnTx/>
                  <a:uFillTx/>
                  <a:latin typeface="Arial" panose="020B0604020202020204" pitchFamily="34" charset="0"/>
                  <a:ea typeface="+mn-ea"/>
                  <a:cs typeface="+mn-cs"/>
                </a:rPr>
                <a:t>r</a:t>
              </a:r>
            </a:p>
          </p:txBody>
        </p:sp>
      </p:grpSp>
      <p:sp>
        <p:nvSpPr>
          <p:cNvPr id="2" name="Slide Number Placeholder 1">
            <a:extLst>
              <a:ext uri="{FF2B5EF4-FFF2-40B4-BE49-F238E27FC236}">
                <a16:creationId xmlns:a16="http://schemas.microsoft.com/office/drawing/2014/main" id="{E924FAEE-77F1-41B5-B8B6-CE60A21E9419}"/>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C8914E1-41F0-414B-AEC7-870B282C0D03}"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67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67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675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674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676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676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674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674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67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custDataLst>
              <p:tags r:id="rId2"/>
            </p:custDataLst>
          </p:nvPr>
        </p:nvSpPr>
        <p:spPr>
          <a:xfrm>
            <a:off x="726892" y="238275"/>
            <a:ext cx="10772775" cy="1658198"/>
          </a:xfrm>
        </p:spPr>
        <p:txBody>
          <a:bodyPr/>
          <a:lstStyle/>
          <a:p>
            <a:pPr eaLnBrk="1" hangingPunct="1"/>
            <a:r>
              <a:rPr lang="en-GB" altLang="en-US" dirty="0"/>
              <a:t>Type of distance measurement</a:t>
            </a:r>
            <a:br>
              <a:rPr lang="en-GB" altLang="en-US" sz="3200" dirty="0"/>
            </a:br>
            <a:r>
              <a:rPr lang="en-GB" altLang="en-US" sz="3600" dirty="0"/>
              <a:t>2. Exact vs Grouped</a:t>
            </a:r>
          </a:p>
        </p:txBody>
      </p:sp>
      <p:pic>
        <p:nvPicPr>
          <p:cNvPr id="109572" name="Picture 4" descr="buckland_hbk2_0001"/>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t="19713" b="13487"/>
          <a:stretch>
            <a:fillRect/>
          </a:stretch>
        </p:blipFill>
        <p:spPr bwMode="auto">
          <a:xfrm>
            <a:off x="1176382" y="2637590"/>
            <a:ext cx="3748962" cy="347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3" name="Text Box 5"/>
          <p:cNvSpPr txBox="1">
            <a:spLocks noChangeArrowheads="1"/>
          </p:cNvSpPr>
          <p:nvPr>
            <p:custDataLst>
              <p:tags r:id="rId4"/>
            </p:custDataLst>
          </p:nvPr>
        </p:nvSpPr>
        <p:spPr bwMode="auto">
          <a:xfrm>
            <a:off x="368990" y="2066976"/>
            <a:ext cx="53637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Exact distance recorded to each object detected</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09575" name="Text Box 7"/>
          <p:cNvSpPr txBox="1">
            <a:spLocks noChangeArrowheads="1"/>
          </p:cNvSpPr>
          <p:nvPr>
            <p:custDataLst>
              <p:tags r:id="rId5"/>
            </p:custDataLst>
          </p:nvPr>
        </p:nvSpPr>
        <p:spPr bwMode="auto">
          <a:xfrm>
            <a:off x="6089233" y="2027806"/>
            <a:ext cx="4213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Distances recorded in intervals</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grpSp>
        <p:nvGrpSpPr>
          <p:cNvPr id="2" name="Group 1"/>
          <p:cNvGrpSpPr/>
          <p:nvPr/>
        </p:nvGrpSpPr>
        <p:grpSpPr>
          <a:xfrm>
            <a:off x="6421523" y="2637590"/>
            <a:ext cx="3406606" cy="4112125"/>
            <a:chOff x="7361657" y="2565401"/>
            <a:chExt cx="2322514" cy="3382962"/>
          </a:xfrm>
        </p:grpSpPr>
        <p:pic>
          <p:nvPicPr>
            <p:cNvPr id="109574" name="Picture 6" descr="RGLT00A_17"/>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7458496" y="2565401"/>
              <a:ext cx="2225675" cy="30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7" name="Text Box 9"/>
            <p:cNvSpPr txBox="1">
              <a:spLocks noChangeArrowheads="1"/>
            </p:cNvSpPr>
            <p:nvPr>
              <p:custDataLst>
                <p:tags r:id="rId7"/>
              </p:custDataLst>
            </p:nvPr>
          </p:nvSpPr>
          <p:spPr bwMode="auto">
            <a:xfrm>
              <a:off x="7361657" y="5673725"/>
              <a:ext cx="2184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Photo: Rich Guenzel</a:t>
              </a:r>
            </a:p>
          </p:txBody>
        </p:sp>
      </p:grpSp>
      <p:sp>
        <p:nvSpPr>
          <p:cNvPr id="3" name="Slide Number Placeholder 2">
            <a:extLst>
              <a:ext uri="{FF2B5EF4-FFF2-40B4-BE49-F238E27FC236}">
                <a16:creationId xmlns:a16="http://schemas.microsoft.com/office/drawing/2014/main" id="{0F30828D-ED1B-4EF5-B2BE-5FCC692D3E48}"/>
              </a:ext>
            </a:extLst>
          </p:cNvPr>
          <p:cNvSpPr>
            <a:spLocks noGrp="1"/>
          </p:cNvSpPr>
          <p:nvPr>
            <p:ph type="sldNum" sz="quarter" idx="12"/>
          </p:nvPr>
        </p:nvSpPr>
        <p:spPr/>
        <p:txBody>
          <a:bodyPr/>
          <a:lstStyle/>
          <a:p>
            <a:pPr>
              <a:defRPr/>
            </a:pPr>
            <a:fld id="{B59E928D-B85A-4D0A-9391-33FBD2C5AC9A}" type="slidenum">
              <a:rPr lang="en-GB" altLang="en-US" smtClean="0"/>
              <a:pPr>
                <a:defRPr/>
              </a:pPr>
              <a:t>38</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7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9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custDataLst>
              <p:tags r:id="rId2"/>
            </p:custDataLst>
          </p:nvPr>
        </p:nvSpPr>
        <p:spPr>
          <a:xfrm>
            <a:off x="674641" y="220858"/>
            <a:ext cx="10772775" cy="1658198"/>
          </a:xfrm>
        </p:spPr>
        <p:txBody>
          <a:bodyPr/>
          <a:lstStyle/>
          <a:p>
            <a:pPr algn="ctr" eaLnBrk="1" hangingPunct="1"/>
            <a:r>
              <a:rPr lang="en-GB" altLang="en-US" dirty="0"/>
              <a:t>Type of object</a:t>
            </a:r>
            <a:br>
              <a:rPr lang="en-GB" altLang="en-US" sz="3200" dirty="0"/>
            </a:br>
            <a:r>
              <a:rPr lang="en-GB" altLang="en-US" sz="3200" dirty="0"/>
              <a:t>1. Individuals vs Clusters</a:t>
            </a:r>
          </a:p>
        </p:txBody>
      </p:sp>
      <p:sp>
        <p:nvSpPr>
          <p:cNvPr id="100358" name="Text Box 6"/>
          <p:cNvSpPr txBox="1">
            <a:spLocks noChangeArrowheads="1"/>
          </p:cNvSpPr>
          <p:nvPr>
            <p:custDataLst>
              <p:tags r:id="rId3"/>
            </p:custDataLst>
          </p:nvPr>
        </p:nvSpPr>
        <p:spPr bwMode="auto">
          <a:xfrm>
            <a:off x="3031621" y="1628776"/>
            <a:ext cx="159293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Each object detected is a </a:t>
            </a:r>
            <a:r>
              <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single individual</a:t>
            </a:r>
          </a:p>
        </p:txBody>
      </p:sp>
      <p:sp>
        <p:nvSpPr>
          <p:cNvPr id="100359" name="Text Box 7"/>
          <p:cNvSpPr txBox="1">
            <a:spLocks noChangeArrowheads="1"/>
          </p:cNvSpPr>
          <p:nvPr>
            <p:custDataLst>
              <p:tags r:id="rId4"/>
            </p:custDataLst>
          </p:nvPr>
        </p:nvSpPr>
        <p:spPr bwMode="auto">
          <a:xfrm>
            <a:off x="4535488" y="3177706"/>
            <a:ext cx="6765177"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base" latinLnBrk="0" hangingPunct="1">
              <a:lnSpc>
                <a:spcPct val="9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Each object detected is a </a:t>
            </a:r>
            <a:r>
              <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cluster of individuals</a:t>
            </a:r>
          </a:p>
          <a:p>
            <a:pPr marL="0" marR="0" lvl="0" indent="0" algn="r" defTabSz="914400" rtl="0" eaLnBrk="1" fontAlgn="base" latinLnBrk="0" hangingPunct="1">
              <a:lnSpc>
                <a:spcPct val="9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will need to estimate expected cluster size</a:t>
            </a:r>
          </a:p>
        </p:txBody>
      </p:sp>
      <p:grpSp>
        <p:nvGrpSpPr>
          <p:cNvPr id="100363" name="Group 11"/>
          <p:cNvGrpSpPr>
            <a:grpSpLocks/>
          </p:cNvGrpSpPr>
          <p:nvPr>
            <p:custDataLst>
              <p:tags r:id="rId5"/>
            </p:custDataLst>
          </p:nvPr>
        </p:nvGrpSpPr>
        <p:grpSpPr bwMode="auto">
          <a:xfrm>
            <a:off x="450348" y="1168982"/>
            <a:ext cx="2235200" cy="4964112"/>
            <a:chOff x="423" y="1071"/>
            <a:chExt cx="1299" cy="3127"/>
          </a:xfrm>
        </p:grpSpPr>
        <p:pic>
          <p:nvPicPr>
            <p:cNvPr id="29705" name="Picture 5" descr="DSC00419cro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 y="1071"/>
              <a:ext cx="1246" cy="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Text Box 9"/>
            <p:cNvSpPr txBox="1">
              <a:spLocks noChangeArrowheads="1"/>
            </p:cNvSpPr>
            <p:nvPr/>
          </p:nvSpPr>
          <p:spPr bwMode="auto">
            <a:xfrm>
              <a:off x="423" y="4025"/>
              <a:ext cx="127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Photo: Ron Marlow</a:t>
              </a:r>
            </a:p>
          </p:txBody>
        </p:sp>
      </p:grpSp>
      <p:grpSp>
        <p:nvGrpSpPr>
          <p:cNvPr id="100364" name="Group 12"/>
          <p:cNvGrpSpPr>
            <a:grpSpLocks/>
          </p:cNvGrpSpPr>
          <p:nvPr>
            <p:custDataLst>
              <p:tags r:id="rId6"/>
            </p:custDataLst>
          </p:nvPr>
        </p:nvGrpSpPr>
        <p:grpSpPr bwMode="auto">
          <a:xfrm>
            <a:off x="4545012" y="4121410"/>
            <a:ext cx="6755653" cy="2256297"/>
            <a:chOff x="1978" y="2704"/>
            <a:chExt cx="3397" cy="1489"/>
          </a:xfrm>
        </p:grpSpPr>
        <p:pic>
          <p:nvPicPr>
            <p:cNvPr id="29703" name="Picture 4" descr="Delphinus capensis school"/>
            <p:cNvPicPr>
              <a:picLocks noChangeAspect="1" noChangeArrowheads="1"/>
            </p:cNvPicPr>
            <p:nvPr/>
          </p:nvPicPr>
          <p:blipFill>
            <a:blip r:embed="rId9">
              <a:extLst>
                <a:ext uri="{28A0092B-C50C-407E-A947-70E740481C1C}">
                  <a14:useLocalDpi xmlns:a14="http://schemas.microsoft.com/office/drawing/2010/main" val="0"/>
                </a:ext>
              </a:extLst>
            </a:blip>
            <a:srcRect t="28116" r="-418" b="13748"/>
            <a:stretch>
              <a:fillRect/>
            </a:stretch>
          </p:blipFill>
          <p:spPr bwMode="auto">
            <a:xfrm>
              <a:off x="2018" y="2704"/>
              <a:ext cx="3357"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 Box 10"/>
            <p:cNvSpPr txBox="1">
              <a:spLocks noChangeArrowheads="1"/>
            </p:cNvSpPr>
            <p:nvPr/>
          </p:nvSpPr>
          <p:spPr bwMode="auto">
            <a:xfrm>
              <a:off x="1978" y="4020"/>
              <a:ext cx="127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Photo: Thomas Norris</a:t>
              </a:r>
            </a:p>
          </p:txBody>
        </p:sp>
      </p:grpSp>
      <p:sp>
        <p:nvSpPr>
          <p:cNvPr id="2" name="Slide Number Placeholder 1">
            <a:extLst>
              <a:ext uri="{FF2B5EF4-FFF2-40B4-BE49-F238E27FC236}">
                <a16:creationId xmlns:a16="http://schemas.microsoft.com/office/drawing/2014/main" id="{BC3CB9E3-C228-4879-B4D9-26D4FD7A06C4}"/>
              </a:ext>
            </a:extLst>
          </p:cNvPr>
          <p:cNvSpPr>
            <a:spLocks noGrp="1"/>
          </p:cNvSpPr>
          <p:nvPr>
            <p:ph type="sldNum" sz="quarter" idx="12"/>
          </p:nvPr>
        </p:nvSpPr>
        <p:spPr/>
        <p:txBody>
          <a:bodyPr/>
          <a:lstStyle/>
          <a:p>
            <a:pPr>
              <a:defRPr/>
            </a:pPr>
            <a:fld id="{B59E928D-B85A-4D0A-9391-33FBD2C5AC9A}" type="slidenum">
              <a:rPr lang="en-GB" altLang="en-US" smtClean="0"/>
              <a:pPr>
                <a:defRPr/>
              </a:pPr>
              <a:t>39</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3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36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03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8" grpId="0"/>
      <p:bldP spid="1003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F0782-8144-4048-982D-9B544CFC5728}"/>
              </a:ext>
            </a:extLst>
          </p:cNvPr>
          <p:cNvSpPr>
            <a:spLocks noGrp="1"/>
          </p:cNvSpPr>
          <p:nvPr>
            <p:ph type="title"/>
          </p:nvPr>
        </p:nvSpPr>
        <p:spPr>
          <a:xfrm>
            <a:off x="396374" y="136525"/>
            <a:ext cx="10515600" cy="1325563"/>
          </a:xfrm>
        </p:spPr>
        <p:txBody>
          <a:bodyPr/>
          <a:lstStyle/>
          <a:p>
            <a:r>
              <a:rPr lang="en-US" dirty="0"/>
              <a:t>The plan for the day</a:t>
            </a:r>
          </a:p>
        </p:txBody>
      </p:sp>
      <p:sp>
        <p:nvSpPr>
          <p:cNvPr id="4" name="TextBox 3">
            <a:extLst>
              <a:ext uri="{FF2B5EF4-FFF2-40B4-BE49-F238E27FC236}">
                <a16:creationId xmlns:a16="http://schemas.microsoft.com/office/drawing/2014/main" id="{DC31C32F-A1EB-42C8-B423-B0A87E92FB98}"/>
              </a:ext>
            </a:extLst>
          </p:cNvPr>
          <p:cNvSpPr txBox="1"/>
          <p:nvPr/>
        </p:nvSpPr>
        <p:spPr>
          <a:xfrm>
            <a:off x="1719280" y="6183576"/>
            <a:ext cx="9494671" cy="584775"/>
          </a:xfrm>
          <a:prstGeom prst="rect">
            <a:avLst/>
          </a:prstGeom>
          <a:noFill/>
        </p:spPr>
        <p:txBody>
          <a:bodyPr wrap="square" rtlCol="0">
            <a:spAutoFit/>
          </a:bodyPr>
          <a:lstStyle/>
          <a:p>
            <a:r>
              <a:rPr lang="en-US" sz="3200" dirty="0"/>
              <a:t>Brace </a:t>
            </a:r>
            <a:r>
              <a:rPr lang="en-US" sz="3200" dirty="0" err="1"/>
              <a:t>brace</a:t>
            </a:r>
            <a:r>
              <a:rPr lang="en-US" sz="3200" dirty="0"/>
              <a:t>: this will go fast - 3 hours is not much!!!</a:t>
            </a:r>
          </a:p>
        </p:txBody>
      </p:sp>
      <p:sp>
        <p:nvSpPr>
          <p:cNvPr id="8" name="TextBox 7">
            <a:extLst>
              <a:ext uri="{FF2B5EF4-FFF2-40B4-BE49-F238E27FC236}">
                <a16:creationId xmlns:a16="http://schemas.microsoft.com/office/drawing/2014/main" id="{18F17090-C08C-47B3-9C74-7A518CB43880}"/>
              </a:ext>
            </a:extLst>
          </p:cNvPr>
          <p:cNvSpPr txBox="1"/>
          <p:nvPr/>
        </p:nvSpPr>
        <p:spPr>
          <a:xfrm>
            <a:off x="5374522" y="538435"/>
            <a:ext cx="6588599" cy="4893647"/>
          </a:xfrm>
          <a:prstGeom prst="rect">
            <a:avLst/>
          </a:prstGeom>
          <a:noFill/>
        </p:spPr>
        <p:txBody>
          <a:bodyPr wrap="none" rtlCol="0">
            <a:spAutoFit/>
          </a:bodyPr>
          <a:lstStyle/>
          <a:p>
            <a:pPr marL="342900" indent="-342900">
              <a:buFont typeface="+mj-lt"/>
              <a:buAutoNum type="arabicPeriod"/>
            </a:pPr>
            <a:r>
              <a:rPr lang="en-US" sz="2400" dirty="0"/>
              <a:t>Introduction to workshop </a:t>
            </a:r>
          </a:p>
          <a:p>
            <a:pPr marL="342900" indent="-342900">
              <a:buFont typeface="+mj-lt"/>
              <a:buAutoNum type="arabicPeriod"/>
            </a:pPr>
            <a:r>
              <a:rPr lang="en-US" sz="2400" dirty="0"/>
              <a:t>Additional resources to explore</a:t>
            </a:r>
          </a:p>
          <a:p>
            <a:pPr marL="342900" indent="-342900">
              <a:buFont typeface="+mj-lt"/>
              <a:buAutoNum type="arabicPeriod"/>
            </a:pPr>
            <a:r>
              <a:rPr lang="en-US" sz="2400" dirty="0"/>
              <a:t>Conventional Distance Sampling</a:t>
            </a:r>
          </a:p>
          <a:p>
            <a:pPr marL="800100" lvl="1" indent="-342900">
              <a:buFont typeface="+mj-lt"/>
              <a:buAutoNum type="arabicPeriod"/>
            </a:pPr>
            <a:r>
              <a:rPr lang="en-US" sz="2400" dirty="0"/>
              <a:t>Introduction to Distance Sampling</a:t>
            </a:r>
          </a:p>
          <a:p>
            <a:pPr marL="800100" lvl="1" indent="-342900">
              <a:buFont typeface="+mj-lt"/>
              <a:buAutoNum type="arabicPeriod"/>
            </a:pPr>
            <a:r>
              <a:rPr lang="en-US" sz="2400" dirty="0"/>
              <a:t>Types of Distance Sampling</a:t>
            </a:r>
          </a:p>
          <a:p>
            <a:pPr marL="800100" lvl="1" indent="-342900">
              <a:buFont typeface="+mj-lt"/>
              <a:buAutoNum type="arabicPeriod"/>
            </a:pPr>
            <a:r>
              <a:rPr lang="en-US" sz="2400" dirty="0"/>
              <a:t>Choosing a Detection Function</a:t>
            </a:r>
          </a:p>
          <a:p>
            <a:pPr marL="800100" lvl="1" indent="-342900">
              <a:buFont typeface="+mj-lt"/>
              <a:buAutoNum type="arabicPeriod"/>
            </a:pPr>
            <a:r>
              <a:rPr lang="en-US" sz="2400" dirty="0"/>
              <a:t>Making Distance Sampling Work</a:t>
            </a:r>
          </a:p>
          <a:p>
            <a:pPr marL="800100" lvl="1" indent="-342900">
              <a:buFont typeface="+mj-lt"/>
              <a:buAutoNum type="arabicPeriod"/>
            </a:pPr>
            <a:r>
              <a:rPr lang="en-US" sz="2400" dirty="0"/>
              <a:t>Measures of Precision</a:t>
            </a:r>
          </a:p>
          <a:p>
            <a:r>
              <a:rPr lang="en-US" sz="2400" dirty="0"/>
              <a:t>4. Advanced Distance Sampling</a:t>
            </a:r>
          </a:p>
          <a:p>
            <a:pPr marL="914400" lvl="1" indent="-457200">
              <a:buFont typeface="+mj-lt"/>
              <a:buAutoNum type="arabicPeriod"/>
            </a:pPr>
            <a:r>
              <a:rPr lang="en-US" sz="2400" dirty="0"/>
              <a:t>Multiple Covariate Distance Sampling MCDS</a:t>
            </a:r>
          </a:p>
          <a:p>
            <a:pPr marL="914400" lvl="1" indent="-457200">
              <a:buFont typeface="+mj-lt"/>
              <a:buAutoNum type="arabicPeriod"/>
            </a:pPr>
            <a:r>
              <a:rPr lang="en-US" sz="2400" dirty="0"/>
              <a:t>Mark Recapture Distance Sampling MRDS</a:t>
            </a:r>
          </a:p>
          <a:p>
            <a:pPr marL="914400" lvl="1" indent="-457200">
              <a:buFont typeface="+mj-lt"/>
              <a:buAutoNum type="arabicPeriod"/>
            </a:pPr>
            <a:r>
              <a:rPr lang="en-US" sz="2400" dirty="0"/>
              <a:t>Spatial Density Models SDM</a:t>
            </a:r>
          </a:p>
          <a:p>
            <a:pPr marL="342900" indent="-342900">
              <a:buFont typeface="+mj-lt"/>
              <a:buAutoNum type="arabicPeriod"/>
            </a:pPr>
            <a:endParaRPr lang="en-US" sz="2400" dirty="0"/>
          </a:p>
        </p:txBody>
      </p:sp>
      <p:pic>
        <p:nvPicPr>
          <p:cNvPr id="1026" name="Picture 2" descr="Your Plans can&amp;#39;t fail If you have no plan - You Can&amp;#39;t If You Don&amp;#39;t | Meme  Generator">
            <a:extLst>
              <a:ext uri="{FF2B5EF4-FFF2-40B4-BE49-F238E27FC236}">
                <a16:creationId xmlns:a16="http://schemas.microsoft.com/office/drawing/2014/main" id="{FB1564AC-9F2A-45A7-81C6-E850B77CAC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004" y="3684963"/>
            <a:ext cx="2831205" cy="204649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 trust there is a plan for life - EmpoweredMind">
            <a:extLst>
              <a:ext uri="{FF2B5EF4-FFF2-40B4-BE49-F238E27FC236}">
                <a16:creationId xmlns:a16="http://schemas.microsoft.com/office/drawing/2014/main" id="{1AD0B8AA-B0F0-4884-9FA7-B45B03CD7D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367" y="1165878"/>
            <a:ext cx="4150224" cy="2178868"/>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14514B4B-5CEB-495E-9CDE-C1E3C068D5F9}"/>
              </a:ext>
            </a:extLst>
          </p:cNvPr>
          <p:cNvSpPr>
            <a:spLocks noGrp="1"/>
          </p:cNvSpPr>
          <p:nvPr>
            <p:ph type="sldNum" sz="quarter" idx="12"/>
          </p:nvPr>
        </p:nvSpPr>
        <p:spPr/>
        <p:txBody>
          <a:bodyPr/>
          <a:lstStyle/>
          <a:p>
            <a:fld id="{60B73985-754F-4BE9-9EB9-A7C0CDE6651C}" type="slidenum">
              <a:rPr lang="en-US" smtClean="0"/>
              <a:t>4</a:t>
            </a:fld>
            <a:endParaRPr lang="en-US"/>
          </a:p>
        </p:txBody>
      </p:sp>
      <p:sp>
        <p:nvSpPr>
          <p:cNvPr id="9" name="TextBox 8">
            <a:extLst>
              <a:ext uri="{FF2B5EF4-FFF2-40B4-BE49-F238E27FC236}">
                <a16:creationId xmlns:a16="http://schemas.microsoft.com/office/drawing/2014/main" id="{A98F9C37-8E0A-4BE5-9546-835F4E05F797}"/>
              </a:ext>
            </a:extLst>
          </p:cNvPr>
          <p:cNvSpPr txBox="1"/>
          <p:nvPr/>
        </p:nvSpPr>
        <p:spPr>
          <a:xfrm>
            <a:off x="4631823" y="5213611"/>
            <a:ext cx="7485186" cy="646331"/>
          </a:xfrm>
          <a:prstGeom prst="rect">
            <a:avLst/>
          </a:prstGeom>
          <a:noFill/>
        </p:spPr>
        <p:txBody>
          <a:bodyPr wrap="square" rtlCol="0">
            <a:spAutoFit/>
          </a:bodyPr>
          <a:lstStyle/>
          <a:p>
            <a:r>
              <a:rPr lang="en-US" dirty="0"/>
              <a:t>Support material including these slides and some hands-on exercises (with solutions!) will be provided.</a:t>
            </a:r>
          </a:p>
        </p:txBody>
      </p:sp>
    </p:spTree>
    <p:extLst>
      <p:ext uri="{BB962C8B-B14F-4D97-AF65-F5344CB8AC3E}">
        <p14:creationId xmlns:p14="http://schemas.microsoft.com/office/powerpoint/2010/main" val="41454192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custDataLst>
              <p:tags r:id="rId2"/>
            </p:custDataLst>
          </p:nvPr>
        </p:nvSpPr>
        <p:spPr>
          <a:xfrm>
            <a:off x="631098" y="135814"/>
            <a:ext cx="10772775" cy="1658198"/>
          </a:xfrm>
        </p:spPr>
        <p:txBody>
          <a:bodyPr>
            <a:normAutofit/>
          </a:bodyPr>
          <a:lstStyle/>
          <a:p>
            <a:pPr algn="ctr" eaLnBrk="1" hangingPunct="1"/>
            <a:r>
              <a:rPr lang="en-GB" altLang="en-US" dirty="0"/>
              <a:t>Type of Object</a:t>
            </a:r>
            <a:br>
              <a:rPr lang="en-GB" altLang="en-US" dirty="0"/>
            </a:br>
            <a:r>
              <a:rPr lang="en-GB" altLang="en-US" sz="4400" dirty="0"/>
              <a:t>2. Direct vs Indirect</a:t>
            </a:r>
            <a:endParaRPr lang="en-GB" altLang="en-US" dirty="0"/>
          </a:p>
        </p:txBody>
      </p:sp>
      <p:pic>
        <p:nvPicPr>
          <p:cNvPr id="101381" name="Picture 5" descr="nx006"/>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7499350" y="2213590"/>
            <a:ext cx="4219408" cy="376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3" name="Picture 7" descr="small_elephant2"/>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286696" y="1717940"/>
            <a:ext cx="4520784" cy="313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4" name="Text Box 8"/>
          <p:cNvSpPr txBox="1">
            <a:spLocks noChangeArrowheads="1"/>
          </p:cNvSpPr>
          <p:nvPr>
            <p:custDataLst>
              <p:tags r:id="rId5"/>
            </p:custDataLst>
          </p:nvPr>
        </p:nvSpPr>
        <p:spPr bwMode="auto">
          <a:xfrm>
            <a:off x="4969042" y="1700214"/>
            <a:ext cx="53179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Objects are animals (or plants) of interest ...</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01385" name="Text Box 9"/>
          <p:cNvSpPr txBox="1">
            <a:spLocks noChangeArrowheads="1"/>
          </p:cNvSpPr>
          <p:nvPr>
            <p:custDataLst>
              <p:tags r:id="rId6"/>
            </p:custDataLst>
          </p:nvPr>
        </p:nvSpPr>
        <p:spPr bwMode="auto">
          <a:xfrm>
            <a:off x="3209926" y="4868864"/>
            <a:ext cx="4213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or something they produce</a:t>
            </a:r>
            <a:b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b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(an “indirect survey”)</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01386" name="Text Box 10"/>
          <p:cNvSpPr txBox="1">
            <a:spLocks noChangeArrowheads="1"/>
          </p:cNvSpPr>
          <p:nvPr>
            <p:custDataLst>
              <p:tags r:id="rId7"/>
            </p:custDataLst>
          </p:nvPr>
        </p:nvSpPr>
        <p:spPr bwMode="auto">
          <a:xfrm>
            <a:off x="2976564" y="6105526"/>
            <a:ext cx="4213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Another example is a cue count</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pic>
        <p:nvPicPr>
          <p:cNvPr id="101388" name="Picture 12" descr="untitled"/>
          <p:cNvPicPr>
            <a:picLocks noChangeAspect="1" noChangeArrowheads="1"/>
          </p:cNvPicPr>
          <p:nvPr>
            <p:custDataLst>
              <p:tags r:id="rId8"/>
            </p:custDataLst>
          </p:nvPr>
        </p:nvPicPr>
        <p:blipFill>
          <a:blip r:embed="rId12">
            <a:extLst>
              <a:ext uri="{28A0092B-C50C-407E-A947-70E740481C1C}">
                <a14:useLocalDpi xmlns:a14="http://schemas.microsoft.com/office/drawing/2010/main" val="0"/>
              </a:ext>
            </a:extLst>
          </a:blip>
          <a:srcRect/>
          <a:stretch>
            <a:fillRect/>
          </a:stretch>
        </p:blipFill>
        <p:spPr bwMode="auto">
          <a:xfrm>
            <a:off x="1898650" y="5437189"/>
            <a:ext cx="10795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5E03AF1F-2E4C-4D8B-97FA-6F5758BBBA6F}"/>
              </a:ext>
            </a:extLst>
          </p:cNvPr>
          <p:cNvSpPr>
            <a:spLocks noGrp="1"/>
          </p:cNvSpPr>
          <p:nvPr>
            <p:ph type="sldNum" sz="quarter" idx="12"/>
          </p:nvPr>
        </p:nvSpPr>
        <p:spPr/>
        <p:txBody>
          <a:bodyPr/>
          <a:lstStyle/>
          <a:p>
            <a:pPr>
              <a:defRPr/>
            </a:pPr>
            <a:fld id="{B59E928D-B85A-4D0A-9391-33FBD2C5AC9A}" type="slidenum">
              <a:rPr lang="en-GB" altLang="en-US" smtClean="0"/>
              <a:pPr>
                <a:defRPr/>
              </a:pPr>
              <a:t>40</a:t>
            </a:fld>
            <a:endParaRPr lang="en-GB" altLang="en-US"/>
          </a:p>
        </p:txBody>
      </p:sp>
      <p:sp>
        <p:nvSpPr>
          <p:cNvPr id="3" name="Right Brace 2">
            <a:extLst>
              <a:ext uri="{FF2B5EF4-FFF2-40B4-BE49-F238E27FC236}">
                <a16:creationId xmlns:a16="http://schemas.microsoft.com/office/drawing/2014/main" id="{52904C7D-634C-4236-97B6-C868CDF749F2}"/>
              </a:ext>
            </a:extLst>
          </p:cNvPr>
          <p:cNvSpPr/>
          <p:nvPr/>
        </p:nvSpPr>
        <p:spPr>
          <a:xfrm rot="2613945">
            <a:off x="6706407" y="5661411"/>
            <a:ext cx="391886" cy="12099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46F902AB-6873-4813-8EF5-5AD49A28FF8D}"/>
              </a:ext>
            </a:extLst>
          </p:cNvPr>
          <p:cNvSpPr txBox="1"/>
          <p:nvPr/>
        </p:nvSpPr>
        <p:spPr>
          <a:xfrm>
            <a:off x="7087755" y="6266361"/>
            <a:ext cx="2127681" cy="461665"/>
          </a:xfrm>
          <a:prstGeom prst="rect">
            <a:avLst/>
          </a:prstGeom>
          <a:noFill/>
        </p:spPr>
        <p:txBody>
          <a:bodyPr wrap="square" rtlCol="0">
            <a:spAutoFit/>
          </a:bodyPr>
          <a:lstStyle/>
          <a:p>
            <a:r>
              <a:rPr lang="en-US" sz="1200" dirty="0"/>
              <a:t>These will imply additional multipliers not covered here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3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138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138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38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01386"/>
                                        </p:tgtEl>
                                        <p:attrNameLst>
                                          <p:attrName>style.visibility</p:attrName>
                                        </p:attrNameLst>
                                      </p:cBhvr>
                                      <p:to>
                                        <p:strVal val="visible"/>
                                      </p:to>
                                    </p:set>
                                    <p:animEffect transition="in" filter="dissolve">
                                      <p:cBhvr>
                                        <p:cTn id="19" dur="500"/>
                                        <p:tgtEl>
                                          <p:spTgt spid="101386"/>
                                        </p:tgtEl>
                                      </p:cBhvr>
                                    </p:animEffect>
                                  </p:childTnLst>
                                </p:cTn>
                              </p:par>
                              <p:par>
                                <p:cTn id="20" presetID="9" presetClass="entr" presetSubtype="0" fill="hold" nodeType="withEffect">
                                  <p:stCondLst>
                                    <p:cond delay="0"/>
                                  </p:stCondLst>
                                  <p:childTnLst>
                                    <p:set>
                                      <p:cBhvr>
                                        <p:cTn id="21" dur="1" fill="hold">
                                          <p:stCondLst>
                                            <p:cond delay="0"/>
                                          </p:stCondLst>
                                        </p:cTn>
                                        <p:tgtEl>
                                          <p:spTgt spid="101388"/>
                                        </p:tgtEl>
                                        <p:attrNameLst>
                                          <p:attrName>style.visibility</p:attrName>
                                        </p:attrNameLst>
                                      </p:cBhvr>
                                      <p:to>
                                        <p:strVal val="visible"/>
                                      </p:to>
                                    </p:set>
                                    <p:animEffect transition="in" filter="dissolve">
                                      <p:cBhvr>
                                        <p:cTn id="22" dur="500"/>
                                        <p:tgtEl>
                                          <p:spTgt spid="101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4" grpId="0"/>
      <p:bldP spid="101385" grpId="0"/>
      <p:bldP spid="10138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026"/>
          <p:cNvSpPr>
            <a:spLocks noGrp="1" noChangeArrowheads="1"/>
          </p:cNvSpPr>
          <p:nvPr>
            <p:ph type="title"/>
            <p:custDataLst>
              <p:tags r:id="rId2"/>
            </p:custDataLst>
          </p:nvPr>
        </p:nvSpPr>
        <p:spPr>
          <a:xfrm>
            <a:off x="-494905" y="127632"/>
            <a:ext cx="10363200" cy="1143000"/>
          </a:xfrm>
        </p:spPr>
        <p:txBody>
          <a:bodyPr>
            <a:normAutofit fontScale="90000"/>
          </a:bodyPr>
          <a:lstStyle/>
          <a:p>
            <a:pPr algn="ctr" eaLnBrk="1" hangingPunct="1"/>
            <a:r>
              <a:rPr lang="en-GB" altLang="en-US" sz="6000" dirty="0"/>
              <a:t>Method of detection</a:t>
            </a:r>
            <a:br>
              <a:rPr lang="en-GB" altLang="en-US" sz="3200" dirty="0"/>
            </a:br>
            <a:r>
              <a:rPr lang="en-GB" altLang="en-US" sz="4000" dirty="0"/>
              <a:t>Active vs Passive</a:t>
            </a:r>
          </a:p>
        </p:txBody>
      </p:sp>
      <p:sp>
        <p:nvSpPr>
          <p:cNvPr id="102486" name="Text Box 1110"/>
          <p:cNvSpPr txBox="1">
            <a:spLocks noChangeArrowheads="1"/>
          </p:cNvSpPr>
          <p:nvPr>
            <p:custDataLst>
              <p:tags r:id="rId3"/>
            </p:custDataLst>
          </p:nvPr>
        </p:nvSpPr>
        <p:spPr bwMode="auto">
          <a:xfrm>
            <a:off x="4501662" y="1628776"/>
            <a:ext cx="268812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Observers actively search for animals and record distances</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grpSp>
        <p:nvGrpSpPr>
          <p:cNvPr id="102491" name="Group 1115"/>
          <p:cNvGrpSpPr>
            <a:grpSpLocks/>
          </p:cNvGrpSpPr>
          <p:nvPr>
            <p:custDataLst>
              <p:tags r:id="rId4"/>
            </p:custDataLst>
          </p:nvPr>
        </p:nvGrpSpPr>
        <p:grpSpPr bwMode="auto">
          <a:xfrm>
            <a:off x="7265988" y="561009"/>
            <a:ext cx="3815096" cy="2789154"/>
            <a:chOff x="3560" y="1026"/>
            <a:chExt cx="1587" cy="1216"/>
          </a:xfrm>
        </p:grpSpPr>
        <p:pic>
          <p:nvPicPr>
            <p:cNvPr id="31755" name="Picture 1112" descr="5b"/>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6" y="1026"/>
              <a:ext cx="1541" cy="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Text Box 1113"/>
            <p:cNvSpPr txBox="1">
              <a:spLocks noChangeArrowheads="1"/>
            </p:cNvSpPr>
            <p:nvPr/>
          </p:nvSpPr>
          <p:spPr bwMode="auto">
            <a:xfrm>
              <a:off x="3560" y="2069"/>
              <a:ext cx="127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Photo: Ullas Karanth</a:t>
              </a:r>
            </a:p>
          </p:txBody>
        </p:sp>
      </p:grpSp>
      <p:grpSp>
        <p:nvGrpSpPr>
          <p:cNvPr id="102492" name="Group 1116"/>
          <p:cNvGrpSpPr>
            <a:grpSpLocks/>
          </p:cNvGrpSpPr>
          <p:nvPr>
            <p:custDataLst>
              <p:tags r:id="rId5"/>
            </p:custDataLst>
          </p:nvPr>
        </p:nvGrpSpPr>
        <p:grpSpPr bwMode="auto">
          <a:xfrm>
            <a:off x="8864600" y="2788189"/>
            <a:ext cx="3327400" cy="3584073"/>
            <a:chOff x="4490" y="1888"/>
            <a:chExt cx="1270" cy="1715"/>
          </a:xfrm>
        </p:grpSpPr>
        <p:sp>
          <p:nvSpPr>
            <p:cNvPr id="31753" name="Text Box 1111"/>
            <p:cNvSpPr txBox="1">
              <a:spLocks noChangeArrowheads="1"/>
            </p:cNvSpPr>
            <p:nvPr/>
          </p:nvSpPr>
          <p:spPr bwMode="auto">
            <a:xfrm>
              <a:off x="4490" y="3430"/>
              <a:ext cx="127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Photo: Steve Dawson</a:t>
              </a:r>
            </a:p>
          </p:txBody>
        </p:sp>
        <p:pic>
          <p:nvPicPr>
            <p:cNvPr id="31754" name="Picture 1109" descr="HDplatf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58" y="1888"/>
              <a:ext cx="1039" cy="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90" name="Text Box 1114"/>
          <p:cNvSpPr txBox="1">
            <a:spLocks noChangeArrowheads="1"/>
          </p:cNvSpPr>
          <p:nvPr>
            <p:custDataLst>
              <p:tags r:id="rId6"/>
            </p:custDataLst>
          </p:nvPr>
        </p:nvSpPr>
        <p:spPr bwMode="auto">
          <a:xfrm>
            <a:off x="3278373" y="3702207"/>
            <a:ext cx="2816644"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Animals with known</a:t>
            </a:r>
            <a:r>
              <a:rPr kumimoji="0" lang="en-GB" altLang="en-US" sz="2000" b="0" i="0" u="none" strike="noStrike" kern="1200" cap="none" spc="0" normalizeH="0" noProof="0" dirty="0">
                <a:ln>
                  <a:noFill/>
                </a:ln>
                <a:solidFill>
                  <a:prstClr val="black"/>
                </a:solidFill>
                <a:effectLst/>
                <a:uLnTx/>
                <a:uFillTx/>
                <a:latin typeface="Calibri Light" panose="020F0302020204030204"/>
                <a:ea typeface="+mn-ea"/>
                <a:cs typeface="+mn-cs"/>
              </a:rPr>
              <a:t> locations</a:t>
            </a:r>
            <a:r>
              <a:rPr kumimoji="0" lang="en-GB" alt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generate their own distances (“passive distance sampling”)</a:t>
            </a:r>
            <a:endParaRPr kumimoji="0" lang="en-GB" alt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p:txBody>
      </p:sp>
      <p:pic>
        <p:nvPicPr>
          <p:cNvPr id="2" name="Picture 1"/>
          <p:cNvPicPr>
            <a:picLocks noChangeAspect="1"/>
          </p:cNvPicPr>
          <p:nvPr/>
        </p:nvPicPr>
        <p:blipFill>
          <a:blip r:embed="rId10"/>
          <a:stretch>
            <a:fillRect/>
          </a:stretch>
        </p:blipFill>
        <p:spPr>
          <a:xfrm>
            <a:off x="34960" y="1087155"/>
            <a:ext cx="3171825" cy="4543425"/>
          </a:xfrm>
          <a:prstGeom prst="rect">
            <a:avLst/>
          </a:prstGeom>
        </p:spPr>
      </p:pic>
      <p:sp>
        <p:nvSpPr>
          <p:cNvPr id="3" name="TextBox 2"/>
          <p:cNvSpPr txBox="1"/>
          <p:nvPr/>
        </p:nvSpPr>
        <p:spPr>
          <a:xfrm>
            <a:off x="145857" y="5591327"/>
            <a:ext cx="3060928" cy="60016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rPr>
              <a:t>84 hydrophones on sea floor of Atlantic Undersea Test and Evaluation </a:t>
            </a:r>
            <a:r>
              <a:rPr kumimoji="0" lang="en-GB" sz="1100" b="0" i="0" u="none" strike="noStrike" kern="1200" cap="none" spc="0" normalizeH="0" baseline="0" noProof="0" dirty="0" err="1">
                <a:ln>
                  <a:noFill/>
                </a:ln>
                <a:solidFill>
                  <a:prstClr val="black"/>
                </a:solidFill>
                <a:effectLst/>
                <a:uLnTx/>
                <a:uFillTx/>
                <a:latin typeface="Calibri Light" panose="020F0302020204030204"/>
                <a:ea typeface="+mn-ea"/>
                <a:cs typeface="Arial" panose="020B0604020202020204" pitchFamily="34" charset="0"/>
              </a:rPr>
              <a:t>Center</a:t>
            </a:r>
            <a:r>
              <a:rPr kumimoji="0" lang="en-GB" sz="1100" b="0" i="0" u="none" strike="noStrike" kern="1200" cap="none" spc="0" normalizeH="0" baseline="0" noProof="0" dirty="0">
                <a:ln>
                  <a:noFill/>
                </a:ln>
                <a:solidFill>
                  <a:prstClr val="black"/>
                </a:solidFill>
                <a:effectLst/>
                <a:uLnTx/>
                <a:uFillTx/>
                <a:latin typeface="Calibri Light" panose="020F0302020204030204"/>
                <a:ea typeface="+mn-ea"/>
                <a:cs typeface="Arial" panose="020B0604020202020204" pitchFamily="34" charset="0"/>
              </a:rPr>
              <a:t> in Bahamas.  From Marques et al. (2009).</a:t>
            </a:r>
          </a:p>
        </p:txBody>
      </p:sp>
      <p:sp>
        <p:nvSpPr>
          <p:cNvPr id="4" name="Slide Number Placeholder 3">
            <a:extLst>
              <a:ext uri="{FF2B5EF4-FFF2-40B4-BE49-F238E27FC236}">
                <a16:creationId xmlns:a16="http://schemas.microsoft.com/office/drawing/2014/main" id="{2210A9BE-F94D-4283-9640-829A07B8F5B5}"/>
              </a:ext>
            </a:extLst>
          </p:cNvPr>
          <p:cNvSpPr>
            <a:spLocks noGrp="1"/>
          </p:cNvSpPr>
          <p:nvPr>
            <p:ph type="sldNum" sz="quarter" idx="12"/>
          </p:nvPr>
        </p:nvSpPr>
        <p:spPr/>
        <p:txBody>
          <a:bodyPr/>
          <a:lstStyle/>
          <a:p>
            <a:pPr>
              <a:defRPr/>
            </a:pPr>
            <a:fld id="{B59E928D-B85A-4D0A-9391-33FBD2C5AC9A}" type="slidenum">
              <a:rPr lang="en-GB" altLang="en-US" smtClean="0"/>
              <a:pPr>
                <a:defRPr/>
              </a:pPr>
              <a:t>41</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8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6" grpId="0"/>
      <p:bldP spid="10249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26"/>
          <p:cNvSpPr>
            <a:spLocks noGrp="1" noChangeArrowheads="1"/>
          </p:cNvSpPr>
          <p:nvPr>
            <p:ph type="title"/>
            <p:custDataLst>
              <p:tags r:id="rId2"/>
            </p:custDataLst>
          </p:nvPr>
        </p:nvSpPr>
        <p:spPr>
          <a:xfrm>
            <a:off x="1911214" y="138113"/>
            <a:ext cx="8420100" cy="647700"/>
          </a:xfrm>
        </p:spPr>
        <p:txBody>
          <a:bodyPr>
            <a:noAutofit/>
          </a:bodyPr>
          <a:lstStyle/>
          <a:p>
            <a:pPr algn="ctr" eaLnBrk="1" hangingPunct="1"/>
            <a:r>
              <a:rPr lang="en-GB" altLang="en-US" dirty="0"/>
              <a:t>Recap of main ideas so far</a:t>
            </a:r>
          </a:p>
        </p:txBody>
      </p:sp>
      <p:sp>
        <p:nvSpPr>
          <p:cNvPr id="103427" name="Rectangle 1027"/>
          <p:cNvSpPr>
            <a:spLocks noGrp="1" noChangeArrowheads="1"/>
          </p:cNvSpPr>
          <p:nvPr>
            <p:ph type="body" sz="half" idx="1"/>
            <p:custDataLst>
              <p:tags r:id="rId3"/>
            </p:custDataLst>
          </p:nvPr>
        </p:nvSpPr>
        <p:spPr>
          <a:xfrm>
            <a:off x="288758" y="599657"/>
            <a:ext cx="9864892" cy="5184775"/>
          </a:xfrm>
        </p:spPr>
        <p:txBody>
          <a:bodyPr/>
          <a:lstStyle/>
          <a:p>
            <a:pPr eaLnBrk="1" hangingPunct="1">
              <a:lnSpc>
                <a:spcPct val="90000"/>
              </a:lnSpc>
            </a:pPr>
            <a:r>
              <a:rPr lang="en-GB" altLang="en-US" dirty="0"/>
              <a:t>Distance sampling is an extension of plot sampling </a:t>
            </a:r>
          </a:p>
          <a:p>
            <a:pPr lvl="1" eaLnBrk="1" hangingPunct="1">
              <a:lnSpc>
                <a:spcPct val="90000"/>
              </a:lnSpc>
            </a:pPr>
            <a:r>
              <a:rPr lang="en-GB" altLang="en-US" dirty="0"/>
              <a:t>In plot sampling, we see everything in the covered region</a:t>
            </a:r>
          </a:p>
          <a:p>
            <a:pPr lvl="1" eaLnBrk="1" hangingPunct="1">
              <a:lnSpc>
                <a:spcPct val="90000"/>
              </a:lnSpc>
            </a:pPr>
            <a:endParaRPr lang="en-GB" altLang="en-US" dirty="0"/>
          </a:p>
          <a:p>
            <a:pPr lvl="1" eaLnBrk="1" hangingPunct="1">
              <a:lnSpc>
                <a:spcPct val="90000"/>
              </a:lnSpc>
              <a:buFontTx/>
              <a:buNone/>
            </a:pPr>
            <a:endParaRPr lang="en-GB" altLang="en-US" dirty="0"/>
          </a:p>
          <a:p>
            <a:pPr lvl="1" eaLnBrk="1" hangingPunct="1">
              <a:lnSpc>
                <a:spcPct val="90000"/>
              </a:lnSpc>
            </a:pPr>
            <a:endParaRPr lang="en-GB" altLang="en-US" sz="1800" dirty="0"/>
          </a:p>
          <a:p>
            <a:pPr lvl="1" eaLnBrk="1" hangingPunct="1">
              <a:lnSpc>
                <a:spcPct val="90000"/>
              </a:lnSpc>
            </a:pPr>
            <a:r>
              <a:rPr lang="en-GB" altLang="en-US" sz="1800" dirty="0"/>
              <a:t>I</a:t>
            </a:r>
            <a:r>
              <a:rPr lang="en-GB" altLang="en-US" dirty="0"/>
              <a:t>n distance sampling, we do not see everything, and we estimate the proportion detected,</a:t>
            </a:r>
          </a:p>
        </p:txBody>
      </p:sp>
      <p:graphicFrame>
        <p:nvGraphicFramePr>
          <p:cNvPr id="103478" name="Object 1078"/>
          <p:cNvGraphicFramePr>
            <a:graphicFrameLocks noGrp="1" noChangeAspect="1"/>
          </p:cNvGraphicFramePr>
          <p:nvPr>
            <p:ph sz="quarter" idx="2"/>
            <p:custDataLst>
              <p:tags r:id="rId4"/>
            </p:custDataLst>
          </p:nvPr>
        </p:nvGraphicFramePr>
        <p:xfrm>
          <a:off x="2657475" y="1404518"/>
          <a:ext cx="1727200" cy="922338"/>
        </p:xfrm>
        <a:graphic>
          <a:graphicData uri="http://schemas.openxmlformats.org/presentationml/2006/ole">
            <mc:AlternateContent xmlns:mc="http://schemas.openxmlformats.org/markup-compatibility/2006">
              <mc:Choice xmlns:v="urn:schemas-microsoft-com:vml" Requires="v">
                <p:oleObj name="Equation" r:id="rId28" imgW="926698" imgH="495085" progId="Equation.3">
                  <p:embed/>
                </p:oleObj>
              </mc:Choice>
              <mc:Fallback>
                <p:oleObj name="Equation" r:id="rId28" imgW="926698" imgH="495085" progId="Equation.3">
                  <p:embed/>
                  <p:pic>
                    <p:nvPicPr>
                      <p:cNvPr id="103478" name="Object 107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657475" y="1404518"/>
                        <a:ext cx="172720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80" name="Object 1080"/>
          <p:cNvGraphicFramePr>
            <a:graphicFrameLocks noGrp="1" noChangeAspect="1"/>
          </p:cNvGraphicFramePr>
          <p:nvPr>
            <p:ph sz="quarter" idx="3"/>
            <p:custDataLst>
              <p:tags r:id="rId5"/>
            </p:custDataLst>
          </p:nvPr>
        </p:nvGraphicFramePr>
        <p:xfrm>
          <a:off x="4575175" y="1402931"/>
          <a:ext cx="936625" cy="784225"/>
        </p:xfrm>
        <a:graphic>
          <a:graphicData uri="http://schemas.openxmlformats.org/presentationml/2006/ole">
            <mc:AlternateContent xmlns:mc="http://schemas.openxmlformats.org/markup-compatibility/2006">
              <mc:Choice xmlns:v="urn:schemas-microsoft-com:vml" Requires="v">
                <p:oleObj name="Equation" r:id="rId30" imgW="469696" imgH="393529" progId="Equation.3">
                  <p:embed/>
                </p:oleObj>
              </mc:Choice>
              <mc:Fallback>
                <p:oleObj name="Equation" r:id="rId30" imgW="469696" imgH="393529" progId="Equation.3">
                  <p:embed/>
                  <p:pic>
                    <p:nvPicPr>
                      <p:cNvPr id="103480" name="Object 1080"/>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575175" y="1402931"/>
                        <a:ext cx="936625"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33" name="Rectangle 1033"/>
          <p:cNvSpPr>
            <a:spLocks noChangeArrowheads="1"/>
          </p:cNvSpPr>
          <p:nvPr>
            <p:custDataLst>
              <p:tags r:id="rId6"/>
            </p:custDataLst>
          </p:nvPr>
        </p:nvSpPr>
        <p:spPr bwMode="auto">
          <a:xfrm>
            <a:off x="252830" y="4271544"/>
            <a:ext cx="84201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How do we estimate </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P</a:t>
            </a:r>
            <a:r>
              <a:rPr kumimoji="0" lang="en-GB" altLang="en-US" sz="2400" b="0" i="1" u="none" strike="noStrike" kern="1200" cap="none" spc="0" normalizeH="0" baseline="-25000" noProof="0" dirty="0">
                <a:ln>
                  <a:noFill/>
                </a:ln>
                <a:solidFill>
                  <a:prstClr val="black"/>
                </a:solidFill>
                <a:effectLst/>
                <a:uLnTx/>
                <a:uFillTx/>
                <a:latin typeface="Arial" panose="020B0604020202020204" pitchFamily="34" charset="0"/>
                <a:ea typeface="+mn-ea"/>
                <a:cs typeface="+mn-cs"/>
              </a:rPr>
              <a:t>a</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t>
            </a:r>
          </a:p>
        </p:txBody>
      </p:sp>
      <p:grpSp>
        <p:nvGrpSpPr>
          <p:cNvPr id="2" name="Group 1"/>
          <p:cNvGrpSpPr/>
          <p:nvPr/>
        </p:nvGrpSpPr>
        <p:grpSpPr>
          <a:xfrm>
            <a:off x="6961189" y="3839744"/>
            <a:ext cx="4987923" cy="2389361"/>
            <a:chOff x="6961189" y="4700589"/>
            <a:chExt cx="3743325" cy="1812925"/>
          </a:xfrm>
        </p:grpSpPr>
        <p:sp>
          <p:nvSpPr>
            <p:cNvPr id="103454" name="Freeform 1054"/>
            <p:cNvSpPr>
              <a:spLocks/>
            </p:cNvSpPr>
            <p:nvPr>
              <p:custDataLst>
                <p:tags r:id="rId23"/>
              </p:custDataLst>
            </p:nvPr>
          </p:nvSpPr>
          <p:spPr bwMode="auto">
            <a:xfrm>
              <a:off x="7415213" y="5091114"/>
              <a:ext cx="2800350" cy="1057275"/>
            </a:xfrm>
            <a:custGeom>
              <a:avLst/>
              <a:gdLst>
                <a:gd name="T0" fmla="*/ 0 w 5760"/>
                <a:gd name="T1" fmla="*/ 2147483646 h 3768"/>
                <a:gd name="T2" fmla="*/ 2147483646 w 5760"/>
                <a:gd name="T3" fmla="*/ 2147483646 h 3768"/>
                <a:gd name="T4" fmla="*/ 2147483646 w 5760"/>
                <a:gd name="T5" fmla="*/ 2147483646 h 3768"/>
                <a:gd name="T6" fmla="*/ 2147483646 w 5760"/>
                <a:gd name="T7" fmla="*/ 2147483646 h 3768"/>
                <a:gd name="T8" fmla="*/ 2147483646 w 5760"/>
                <a:gd name="T9" fmla="*/ 2147483646 h 3768"/>
                <a:gd name="T10" fmla="*/ 2147483646 w 5760"/>
                <a:gd name="T11" fmla="*/ 2147483646 h 3768"/>
                <a:gd name="T12" fmla="*/ 2147483646 w 5760"/>
                <a:gd name="T13" fmla="*/ 2147483646 h 3768"/>
                <a:gd name="T14" fmla="*/ 2147483646 w 5760"/>
                <a:gd name="T15" fmla="*/ 2147483646 h 3768"/>
                <a:gd name="T16" fmla="*/ 2147483646 w 5760"/>
                <a:gd name="T17" fmla="*/ 2147483646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55" name="Line 1055"/>
            <p:cNvSpPr>
              <a:spLocks noChangeShapeType="1"/>
            </p:cNvSpPr>
            <p:nvPr>
              <p:custDataLst>
                <p:tags r:id="rId24"/>
              </p:custDataLst>
            </p:nvPr>
          </p:nvSpPr>
          <p:spPr bwMode="auto">
            <a:xfrm flipV="1">
              <a:off x="10213975" y="5087938"/>
              <a:ext cx="0" cy="116840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56" name="Line 1056"/>
            <p:cNvSpPr>
              <a:spLocks noChangeShapeType="1"/>
            </p:cNvSpPr>
            <p:nvPr>
              <p:custDataLst>
                <p:tags r:id="rId25"/>
              </p:custDataLst>
            </p:nvPr>
          </p:nvSpPr>
          <p:spPr bwMode="auto">
            <a:xfrm flipH="1">
              <a:off x="7421563" y="5084763"/>
              <a:ext cx="2792412"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nvGrpSpPr>
            <p:cNvPr id="103467" name="Group 1067"/>
            <p:cNvGrpSpPr>
              <a:grpSpLocks/>
            </p:cNvGrpSpPr>
            <p:nvPr>
              <p:custDataLst>
                <p:tags r:id="rId26"/>
              </p:custDataLst>
            </p:nvPr>
          </p:nvGrpSpPr>
          <p:grpSpPr bwMode="auto">
            <a:xfrm>
              <a:off x="6961189" y="4700589"/>
              <a:ext cx="3743325" cy="1812925"/>
              <a:chOff x="3383" y="2961"/>
              <a:chExt cx="2177" cy="1142"/>
            </a:xfrm>
          </p:grpSpPr>
          <p:sp>
            <p:nvSpPr>
              <p:cNvPr id="32795" name="Text Box 1035"/>
              <p:cNvSpPr txBox="1">
                <a:spLocks noChangeArrowheads="1"/>
              </p:cNvSpPr>
              <p:nvPr/>
            </p:nvSpPr>
            <p:spPr bwMode="auto">
              <a:xfrm rot="-5400000">
                <a:off x="2860" y="3484"/>
                <a:ext cx="1094"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frequency</a:t>
                </a:r>
              </a:p>
            </p:txBody>
          </p:sp>
          <p:sp>
            <p:nvSpPr>
              <p:cNvPr id="32796" name="Line 1036"/>
              <p:cNvSpPr>
                <a:spLocks noChangeShapeType="1"/>
              </p:cNvSpPr>
              <p:nvPr/>
            </p:nvSpPr>
            <p:spPr bwMode="auto">
              <a:xfrm>
                <a:off x="3647" y="3950"/>
                <a:ext cx="1913"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797" name="Line 1037"/>
              <p:cNvSpPr>
                <a:spLocks noChangeShapeType="1"/>
              </p:cNvSpPr>
              <p:nvPr/>
            </p:nvSpPr>
            <p:spPr bwMode="auto">
              <a:xfrm flipV="1">
                <a:off x="3647" y="3058"/>
                <a:ext cx="0" cy="892"/>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798" name="Line 1038"/>
              <p:cNvSpPr>
                <a:spLocks noChangeShapeType="1"/>
              </p:cNvSpPr>
              <p:nvPr/>
            </p:nvSpPr>
            <p:spPr bwMode="auto">
              <a:xfrm>
                <a:off x="3647" y="3261"/>
                <a:ext cx="20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799" name="Line 1039"/>
              <p:cNvSpPr>
                <a:spLocks noChangeShapeType="1"/>
              </p:cNvSpPr>
              <p:nvPr/>
            </p:nvSpPr>
            <p:spPr bwMode="auto">
              <a:xfrm>
                <a:off x="3850" y="3185"/>
                <a:ext cx="0" cy="7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0" name="Line 1040"/>
              <p:cNvSpPr>
                <a:spLocks noChangeShapeType="1"/>
              </p:cNvSpPr>
              <p:nvPr/>
            </p:nvSpPr>
            <p:spPr bwMode="auto">
              <a:xfrm>
                <a:off x="3850" y="3185"/>
                <a:ext cx="20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1" name="Line 1041"/>
              <p:cNvSpPr>
                <a:spLocks noChangeShapeType="1"/>
              </p:cNvSpPr>
              <p:nvPr/>
            </p:nvSpPr>
            <p:spPr bwMode="auto">
              <a:xfrm>
                <a:off x="4054" y="3185"/>
                <a:ext cx="0" cy="7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2" name="Line 1042"/>
              <p:cNvSpPr>
                <a:spLocks noChangeShapeType="1"/>
              </p:cNvSpPr>
              <p:nvPr/>
            </p:nvSpPr>
            <p:spPr bwMode="auto">
              <a:xfrm>
                <a:off x="4054" y="3339"/>
                <a:ext cx="20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3" name="Line 1043"/>
              <p:cNvSpPr>
                <a:spLocks noChangeShapeType="1"/>
              </p:cNvSpPr>
              <p:nvPr/>
            </p:nvSpPr>
            <p:spPr bwMode="auto">
              <a:xfrm>
                <a:off x="4257" y="3236"/>
                <a:ext cx="0" cy="7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4" name="Line 1044"/>
              <p:cNvSpPr>
                <a:spLocks noChangeShapeType="1"/>
              </p:cNvSpPr>
              <p:nvPr/>
            </p:nvSpPr>
            <p:spPr bwMode="auto">
              <a:xfrm>
                <a:off x="4257" y="3236"/>
                <a:ext cx="20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5" name="Line 1045"/>
              <p:cNvSpPr>
                <a:spLocks noChangeShapeType="1"/>
              </p:cNvSpPr>
              <p:nvPr/>
            </p:nvSpPr>
            <p:spPr bwMode="auto">
              <a:xfrm>
                <a:off x="4461" y="3236"/>
                <a:ext cx="0" cy="7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6" name="Line 1046"/>
              <p:cNvSpPr>
                <a:spLocks noChangeShapeType="1"/>
              </p:cNvSpPr>
              <p:nvPr/>
            </p:nvSpPr>
            <p:spPr bwMode="auto">
              <a:xfrm>
                <a:off x="4461" y="3313"/>
                <a:ext cx="20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7" name="Line 1047"/>
              <p:cNvSpPr>
                <a:spLocks noChangeShapeType="1"/>
              </p:cNvSpPr>
              <p:nvPr/>
            </p:nvSpPr>
            <p:spPr bwMode="auto">
              <a:xfrm>
                <a:off x="4664" y="3313"/>
                <a:ext cx="0" cy="63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8" name="Line 1048"/>
              <p:cNvSpPr>
                <a:spLocks noChangeShapeType="1"/>
              </p:cNvSpPr>
              <p:nvPr/>
            </p:nvSpPr>
            <p:spPr bwMode="auto">
              <a:xfrm>
                <a:off x="4664" y="3517"/>
                <a:ext cx="20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09" name="Line 1049"/>
              <p:cNvSpPr>
                <a:spLocks noChangeShapeType="1"/>
              </p:cNvSpPr>
              <p:nvPr/>
            </p:nvSpPr>
            <p:spPr bwMode="auto">
              <a:xfrm>
                <a:off x="4868" y="3517"/>
                <a:ext cx="0" cy="4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10" name="Line 1050"/>
              <p:cNvSpPr>
                <a:spLocks noChangeShapeType="1"/>
              </p:cNvSpPr>
              <p:nvPr/>
            </p:nvSpPr>
            <p:spPr bwMode="auto">
              <a:xfrm>
                <a:off x="4868" y="3594"/>
                <a:ext cx="20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11" name="Line 1051"/>
              <p:cNvSpPr>
                <a:spLocks noChangeShapeType="1"/>
              </p:cNvSpPr>
              <p:nvPr/>
            </p:nvSpPr>
            <p:spPr bwMode="auto">
              <a:xfrm>
                <a:off x="5071" y="3594"/>
                <a:ext cx="0" cy="35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12" name="Line 1052"/>
              <p:cNvSpPr>
                <a:spLocks noChangeShapeType="1"/>
              </p:cNvSpPr>
              <p:nvPr/>
            </p:nvSpPr>
            <p:spPr bwMode="auto">
              <a:xfrm>
                <a:off x="5071" y="3796"/>
                <a:ext cx="20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13" name="Line 1053"/>
              <p:cNvSpPr>
                <a:spLocks noChangeShapeType="1"/>
              </p:cNvSpPr>
              <p:nvPr/>
            </p:nvSpPr>
            <p:spPr bwMode="auto">
              <a:xfrm>
                <a:off x="5275" y="3796"/>
                <a:ext cx="0" cy="15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2814" name="Text Box 1057"/>
              <p:cNvSpPr txBox="1">
                <a:spLocks noChangeArrowheads="1"/>
              </p:cNvSpPr>
              <p:nvPr/>
            </p:nvSpPr>
            <p:spPr bwMode="auto">
              <a:xfrm>
                <a:off x="3734" y="3982"/>
                <a:ext cx="14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x</a:t>
                </a:r>
              </a:p>
            </p:txBody>
          </p:sp>
          <p:sp>
            <p:nvSpPr>
              <p:cNvPr id="32815" name="Text Box 1058"/>
              <p:cNvSpPr txBox="1">
                <a:spLocks noChangeArrowheads="1"/>
              </p:cNvSpPr>
              <p:nvPr/>
            </p:nvSpPr>
            <p:spPr bwMode="auto">
              <a:xfrm>
                <a:off x="5234" y="3982"/>
                <a:ext cx="9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p:txBody>
          </p:sp>
        </p:grpSp>
      </p:grpSp>
      <p:sp>
        <p:nvSpPr>
          <p:cNvPr id="103465" name="Freeform 1065"/>
          <p:cNvSpPr>
            <a:spLocks/>
          </p:cNvSpPr>
          <p:nvPr>
            <p:custDataLst>
              <p:tags r:id="rId7"/>
            </p:custDataLst>
          </p:nvPr>
        </p:nvSpPr>
        <p:spPr bwMode="auto">
          <a:xfrm>
            <a:off x="4302126" y="5497094"/>
            <a:ext cx="701675" cy="358775"/>
          </a:xfrm>
          <a:custGeom>
            <a:avLst/>
            <a:gdLst>
              <a:gd name="T0" fmla="*/ 2147483646 w 408"/>
              <a:gd name="T1" fmla="*/ 0 h 272"/>
              <a:gd name="T2" fmla="*/ 2147483646 w 408"/>
              <a:gd name="T3" fmla="*/ 2147483646 h 272"/>
              <a:gd name="T4" fmla="*/ 0 w 408"/>
              <a:gd name="T5" fmla="*/ 2147483646 h 272"/>
              <a:gd name="T6" fmla="*/ 0 60000 65536"/>
              <a:gd name="T7" fmla="*/ 0 60000 65536"/>
              <a:gd name="T8" fmla="*/ 0 60000 65536"/>
            </a:gdLst>
            <a:ahLst/>
            <a:cxnLst>
              <a:cxn ang="T6">
                <a:pos x="T0" y="T1"/>
              </a:cxn>
              <a:cxn ang="T7">
                <a:pos x="T2" y="T3"/>
              </a:cxn>
              <a:cxn ang="T8">
                <a:pos x="T4" y="T5"/>
              </a:cxn>
            </a:cxnLst>
            <a:rect l="0" t="0" r="r" b="b"/>
            <a:pathLst>
              <a:path w="408" h="272">
                <a:moveTo>
                  <a:pt x="408" y="0"/>
                </a:moveTo>
                <a:cubicBezTo>
                  <a:pt x="397" y="68"/>
                  <a:pt x="386" y="137"/>
                  <a:pt x="318" y="182"/>
                </a:cubicBezTo>
                <a:cubicBezTo>
                  <a:pt x="250" y="227"/>
                  <a:pt x="125" y="249"/>
                  <a:pt x="0" y="272"/>
                </a:cubicBezTo>
              </a:path>
            </a:pathLst>
          </a:custGeom>
          <a:noFill/>
          <a:ln w="19050">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66" name="Text Box 1066"/>
          <p:cNvSpPr txBox="1">
            <a:spLocks noChangeArrowheads="1"/>
          </p:cNvSpPr>
          <p:nvPr>
            <p:custDataLst>
              <p:tags r:id="rId8"/>
            </p:custDataLst>
          </p:nvPr>
        </p:nvSpPr>
        <p:spPr bwMode="auto">
          <a:xfrm>
            <a:off x="2506664" y="5639969"/>
            <a:ext cx="20272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srgbClr val="50B4C8"/>
                </a:solidFill>
                <a:effectLst/>
                <a:uLnTx/>
                <a:uFillTx/>
                <a:latin typeface="Arial" panose="020B0604020202020204" pitchFamily="34" charset="0"/>
                <a:ea typeface="+mn-ea"/>
                <a:cs typeface="+mn-cs"/>
              </a:rPr>
              <a:t>line transects</a:t>
            </a:r>
          </a:p>
        </p:txBody>
      </p:sp>
      <p:sp>
        <p:nvSpPr>
          <p:cNvPr id="103470" name="Text Box 1070"/>
          <p:cNvSpPr txBox="1">
            <a:spLocks noChangeArrowheads="1"/>
          </p:cNvSpPr>
          <p:nvPr>
            <p:custDataLst>
              <p:tags r:id="rId9"/>
            </p:custDataLst>
          </p:nvPr>
        </p:nvSpPr>
        <p:spPr bwMode="auto">
          <a:xfrm>
            <a:off x="9134476" y="1968081"/>
            <a:ext cx="1914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srgbClr val="50B4C8"/>
                </a:solidFill>
                <a:effectLst/>
                <a:uLnTx/>
                <a:uFillTx/>
                <a:latin typeface="Arial" panose="020B0604020202020204" pitchFamily="34" charset="0"/>
                <a:ea typeface="+mn-ea"/>
                <a:cs typeface="+mn-cs"/>
              </a:rPr>
              <a:t>strip transects</a:t>
            </a:r>
          </a:p>
        </p:txBody>
      </p:sp>
      <p:sp>
        <p:nvSpPr>
          <p:cNvPr id="103471" name="Freeform 1071"/>
          <p:cNvSpPr>
            <a:spLocks/>
          </p:cNvSpPr>
          <p:nvPr>
            <p:custDataLst>
              <p:tags r:id="rId10"/>
            </p:custDataLst>
          </p:nvPr>
        </p:nvSpPr>
        <p:spPr bwMode="auto">
          <a:xfrm>
            <a:off x="5549900" y="2183982"/>
            <a:ext cx="3587750" cy="155575"/>
          </a:xfrm>
          <a:custGeom>
            <a:avLst/>
            <a:gdLst>
              <a:gd name="T0" fmla="*/ 0 w 2087"/>
              <a:gd name="T1" fmla="*/ 0 h 98"/>
              <a:gd name="T2" fmla="*/ 2147483646 w 2087"/>
              <a:gd name="T3" fmla="*/ 2147483646 h 98"/>
              <a:gd name="T4" fmla="*/ 2147483646 w 2087"/>
              <a:gd name="T5" fmla="*/ 2147483646 h 98"/>
              <a:gd name="T6" fmla="*/ 0 60000 65536"/>
              <a:gd name="T7" fmla="*/ 0 60000 65536"/>
              <a:gd name="T8" fmla="*/ 0 60000 65536"/>
            </a:gdLst>
            <a:ahLst/>
            <a:cxnLst>
              <a:cxn ang="T6">
                <a:pos x="T0" y="T1"/>
              </a:cxn>
              <a:cxn ang="T7">
                <a:pos x="T2" y="T3"/>
              </a:cxn>
              <a:cxn ang="T8">
                <a:pos x="T4" y="T5"/>
              </a:cxn>
            </a:cxnLst>
            <a:rect l="0" t="0" r="r" b="b"/>
            <a:pathLst>
              <a:path w="2087" h="98">
                <a:moveTo>
                  <a:pt x="0" y="0"/>
                </a:moveTo>
                <a:cubicBezTo>
                  <a:pt x="30" y="42"/>
                  <a:pt x="61" y="84"/>
                  <a:pt x="409" y="91"/>
                </a:cubicBezTo>
                <a:cubicBezTo>
                  <a:pt x="757" y="98"/>
                  <a:pt x="1422" y="71"/>
                  <a:pt x="2087" y="45"/>
                </a:cubicBezTo>
              </a:path>
            </a:pathLst>
          </a:custGeom>
          <a:noFill/>
          <a:ln w="19050">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72" name="Freeform 1072"/>
          <p:cNvSpPr>
            <a:spLocks/>
          </p:cNvSpPr>
          <p:nvPr>
            <p:custDataLst>
              <p:tags r:id="rId11"/>
            </p:custDataLst>
          </p:nvPr>
        </p:nvSpPr>
        <p:spPr bwMode="auto">
          <a:xfrm>
            <a:off x="8280401" y="2112544"/>
            <a:ext cx="1014413" cy="168275"/>
          </a:xfrm>
          <a:custGeom>
            <a:avLst/>
            <a:gdLst>
              <a:gd name="T0" fmla="*/ 0 w 590"/>
              <a:gd name="T1" fmla="*/ 0 h 106"/>
              <a:gd name="T2" fmla="*/ 2147483646 w 590"/>
              <a:gd name="T3" fmla="*/ 2147483646 h 106"/>
              <a:gd name="T4" fmla="*/ 2147483646 w 590"/>
              <a:gd name="T5" fmla="*/ 2147483646 h 106"/>
              <a:gd name="T6" fmla="*/ 0 60000 65536"/>
              <a:gd name="T7" fmla="*/ 0 60000 65536"/>
              <a:gd name="T8" fmla="*/ 0 60000 65536"/>
            </a:gdLst>
            <a:ahLst/>
            <a:cxnLst>
              <a:cxn ang="T6">
                <a:pos x="T0" y="T1"/>
              </a:cxn>
              <a:cxn ang="T7">
                <a:pos x="T2" y="T3"/>
              </a:cxn>
              <a:cxn ang="T8">
                <a:pos x="T4" y="T5"/>
              </a:cxn>
            </a:cxnLst>
            <a:rect l="0" t="0" r="r" b="b"/>
            <a:pathLst>
              <a:path w="590" h="106">
                <a:moveTo>
                  <a:pt x="0" y="0"/>
                </a:moveTo>
                <a:cubicBezTo>
                  <a:pt x="110" y="38"/>
                  <a:pt x="220" y="76"/>
                  <a:pt x="318" y="91"/>
                </a:cubicBezTo>
                <a:cubicBezTo>
                  <a:pt x="416" y="106"/>
                  <a:pt x="503" y="98"/>
                  <a:pt x="590" y="91"/>
                </a:cubicBezTo>
              </a:path>
            </a:pathLst>
          </a:custGeom>
          <a:noFill/>
          <a:ln w="19050">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75" name="Text Box 1075"/>
          <p:cNvSpPr txBox="1">
            <a:spLocks noChangeArrowheads="1"/>
          </p:cNvSpPr>
          <p:nvPr>
            <p:custDataLst>
              <p:tags r:id="rId12"/>
            </p:custDataLst>
          </p:nvPr>
        </p:nvSpPr>
        <p:spPr bwMode="auto">
          <a:xfrm>
            <a:off x="9828678" y="3827044"/>
            <a:ext cx="1692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srgbClr val="50B4C8"/>
                </a:solidFill>
                <a:effectLst/>
                <a:uLnTx/>
                <a:uFillTx/>
                <a:latin typeface="Arial" panose="020B0604020202020204" pitchFamily="34" charset="0"/>
                <a:ea typeface="+mn-ea"/>
                <a:cs typeface="+mn-cs"/>
              </a:rPr>
              <a:t>line transects</a:t>
            </a:r>
          </a:p>
        </p:txBody>
      </p:sp>
      <p:sp>
        <p:nvSpPr>
          <p:cNvPr id="103476" name="Freeform 1076"/>
          <p:cNvSpPr>
            <a:spLocks/>
          </p:cNvSpPr>
          <p:nvPr>
            <p:custDataLst>
              <p:tags r:id="rId13"/>
            </p:custDataLst>
          </p:nvPr>
        </p:nvSpPr>
        <p:spPr bwMode="auto">
          <a:xfrm>
            <a:off x="6290139" y="4009607"/>
            <a:ext cx="3587750" cy="155575"/>
          </a:xfrm>
          <a:custGeom>
            <a:avLst/>
            <a:gdLst>
              <a:gd name="T0" fmla="*/ 0 w 2087"/>
              <a:gd name="T1" fmla="*/ 0 h 98"/>
              <a:gd name="T2" fmla="*/ 2147483646 w 2087"/>
              <a:gd name="T3" fmla="*/ 2147483646 h 98"/>
              <a:gd name="T4" fmla="*/ 2147483646 w 2087"/>
              <a:gd name="T5" fmla="*/ 2147483646 h 98"/>
              <a:gd name="T6" fmla="*/ 0 60000 65536"/>
              <a:gd name="T7" fmla="*/ 0 60000 65536"/>
              <a:gd name="T8" fmla="*/ 0 60000 65536"/>
            </a:gdLst>
            <a:ahLst/>
            <a:cxnLst>
              <a:cxn ang="T6">
                <a:pos x="T0" y="T1"/>
              </a:cxn>
              <a:cxn ang="T7">
                <a:pos x="T2" y="T3"/>
              </a:cxn>
              <a:cxn ang="T8">
                <a:pos x="T4" y="T5"/>
              </a:cxn>
            </a:cxnLst>
            <a:rect l="0" t="0" r="r" b="b"/>
            <a:pathLst>
              <a:path w="2087" h="98">
                <a:moveTo>
                  <a:pt x="0" y="0"/>
                </a:moveTo>
                <a:cubicBezTo>
                  <a:pt x="30" y="42"/>
                  <a:pt x="61" y="84"/>
                  <a:pt x="409" y="91"/>
                </a:cubicBezTo>
                <a:cubicBezTo>
                  <a:pt x="757" y="98"/>
                  <a:pt x="1422" y="71"/>
                  <a:pt x="2087" y="45"/>
                </a:cubicBezTo>
              </a:path>
            </a:pathLst>
          </a:custGeom>
          <a:noFill/>
          <a:ln w="19050">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03477" name="Freeform 1077"/>
          <p:cNvSpPr>
            <a:spLocks/>
          </p:cNvSpPr>
          <p:nvPr>
            <p:custDataLst>
              <p:tags r:id="rId14"/>
            </p:custDataLst>
          </p:nvPr>
        </p:nvSpPr>
        <p:spPr bwMode="auto">
          <a:xfrm>
            <a:off x="9333377" y="3839744"/>
            <a:ext cx="544512" cy="168275"/>
          </a:xfrm>
          <a:custGeom>
            <a:avLst/>
            <a:gdLst>
              <a:gd name="T0" fmla="*/ 0 w 590"/>
              <a:gd name="T1" fmla="*/ 0 h 106"/>
              <a:gd name="T2" fmla="*/ 2147483646 w 590"/>
              <a:gd name="T3" fmla="*/ 2147483646 h 106"/>
              <a:gd name="T4" fmla="*/ 2147483646 w 590"/>
              <a:gd name="T5" fmla="*/ 2147483646 h 106"/>
              <a:gd name="T6" fmla="*/ 0 60000 65536"/>
              <a:gd name="T7" fmla="*/ 0 60000 65536"/>
              <a:gd name="T8" fmla="*/ 0 60000 65536"/>
            </a:gdLst>
            <a:ahLst/>
            <a:cxnLst>
              <a:cxn ang="T6">
                <a:pos x="T0" y="T1"/>
              </a:cxn>
              <a:cxn ang="T7">
                <a:pos x="T2" y="T3"/>
              </a:cxn>
              <a:cxn ang="T8">
                <a:pos x="T4" y="T5"/>
              </a:cxn>
            </a:cxnLst>
            <a:rect l="0" t="0" r="r" b="b"/>
            <a:pathLst>
              <a:path w="590" h="106">
                <a:moveTo>
                  <a:pt x="0" y="0"/>
                </a:moveTo>
                <a:cubicBezTo>
                  <a:pt x="110" y="38"/>
                  <a:pt x="220" y="76"/>
                  <a:pt x="318" y="91"/>
                </a:cubicBezTo>
                <a:cubicBezTo>
                  <a:pt x="416" y="106"/>
                  <a:pt x="503" y="98"/>
                  <a:pt x="590" y="91"/>
                </a:cubicBezTo>
              </a:path>
            </a:pathLst>
          </a:custGeom>
          <a:noFill/>
          <a:ln w="19050">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aphicFrame>
        <p:nvGraphicFramePr>
          <p:cNvPr id="103482" name="Object 1082"/>
          <p:cNvGraphicFramePr>
            <a:graphicFrameLocks noChangeAspect="1"/>
          </p:cNvGraphicFramePr>
          <p:nvPr>
            <p:custDataLst>
              <p:tags r:id="rId15"/>
            </p:custDataLst>
          </p:nvPr>
        </p:nvGraphicFramePr>
        <p:xfrm>
          <a:off x="7129927" y="3120607"/>
          <a:ext cx="2063750" cy="922337"/>
        </p:xfrm>
        <a:graphic>
          <a:graphicData uri="http://schemas.openxmlformats.org/presentationml/2006/ole">
            <mc:AlternateContent xmlns:mc="http://schemas.openxmlformats.org/markup-compatibility/2006">
              <mc:Choice xmlns:v="urn:schemas-microsoft-com:vml" Requires="v">
                <p:oleObj name="Equation" r:id="rId32" imgW="1079032" imgH="482391" progId="Equation.3">
                  <p:embed/>
                </p:oleObj>
              </mc:Choice>
              <mc:Fallback>
                <p:oleObj name="Equation" r:id="rId32" imgW="1079032" imgH="482391" progId="Equation.3">
                  <p:embed/>
                  <p:pic>
                    <p:nvPicPr>
                      <p:cNvPr id="103482" name="Object 108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129927" y="3120607"/>
                        <a:ext cx="2063750" cy="922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83" name="Object 1083"/>
          <p:cNvGraphicFramePr>
            <a:graphicFrameLocks noChangeAspect="1"/>
          </p:cNvGraphicFramePr>
          <p:nvPr>
            <p:custDataLst>
              <p:tags r:id="rId16"/>
            </p:custDataLst>
          </p:nvPr>
        </p:nvGraphicFramePr>
        <p:xfrm>
          <a:off x="3046877" y="2904707"/>
          <a:ext cx="2068512" cy="1241425"/>
        </p:xfrm>
        <a:graphic>
          <a:graphicData uri="http://schemas.openxmlformats.org/presentationml/2006/ole">
            <mc:AlternateContent xmlns:mc="http://schemas.openxmlformats.org/markup-compatibility/2006">
              <mc:Choice xmlns:v="urn:schemas-microsoft-com:vml" Requires="v">
                <p:oleObj name="Equation" r:id="rId34" imgW="1079500" imgH="647700" progId="Equation.3">
                  <p:embed/>
                </p:oleObj>
              </mc:Choice>
              <mc:Fallback>
                <p:oleObj name="Equation" r:id="rId34" imgW="1079500" imgH="647700" progId="Equation.3">
                  <p:embed/>
                  <p:pic>
                    <p:nvPicPr>
                      <p:cNvPr id="103483" name="Object 1083"/>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046877" y="2904707"/>
                        <a:ext cx="2068512" cy="1241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84" name="Object 1084"/>
          <p:cNvGraphicFramePr>
            <a:graphicFrameLocks noChangeAspect="1"/>
          </p:cNvGraphicFramePr>
          <p:nvPr>
            <p:custDataLst>
              <p:tags r:id="rId17"/>
            </p:custDataLst>
          </p:nvPr>
        </p:nvGraphicFramePr>
        <p:xfrm>
          <a:off x="5178890" y="3120606"/>
          <a:ext cx="1439863" cy="1028700"/>
        </p:xfrm>
        <a:graphic>
          <a:graphicData uri="http://schemas.openxmlformats.org/presentationml/2006/ole">
            <mc:AlternateContent xmlns:mc="http://schemas.openxmlformats.org/markup-compatibility/2006">
              <mc:Choice xmlns:v="urn:schemas-microsoft-com:vml" Requires="v">
                <p:oleObj name="Equation" r:id="rId36" imgW="622030" imgH="444307" progId="Equation.3">
                  <p:embed/>
                </p:oleObj>
              </mc:Choice>
              <mc:Fallback>
                <p:oleObj name="Equation" r:id="rId36" imgW="622030" imgH="444307" progId="Equation.3">
                  <p:embed/>
                  <p:pic>
                    <p:nvPicPr>
                      <p:cNvPr id="103484" name="Object 1084"/>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5178890" y="3120606"/>
                        <a:ext cx="1439863"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85" name="Object 1085"/>
          <p:cNvGraphicFramePr>
            <a:graphicFrameLocks noChangeAspect="1"/>
          </p:cNvGraphicFramePr>
          <p:nvPr>
            <p:custDataLst>
              <p:tags r:id="rId18"/>
            </p:custDataLst>
          </p:nvPr>
        </p:nvGraphicFramePr>
        <p:xfrm>
          <a:off x="3256691" y="2845116"/>
          <a:ext cx="309562" cy="441325"/>
        </p:xfrm>
        <a:graphic>
          <a:graphicData uri="http://schemas.openxmlformats.org/presentationml/2006/ole">
            <mc:AlternateContent xmlns:mc="http://schemas.openxmlformats.org/markup-compatibility/2006">
              <mc:Choice xmlns:v="urn:schemas-microsoft-com:vml" Requires="v">
                <p:oleObj name="Equation" r:id="rId38" imgW="177569" imgH="253670" progId="Equation.3">
                  <p:embed/>
                </p:oleObj>
              </mc:Choice>
              <mc:Fallback>
                <p:oleObj name="Equation" r:id="rId38" imgW="177569" imgH="253670" progId="Equation.3">
                  <p:embed/>
                  <p:pic>
                    <p:nvPicPr>
                      <p:cNvPr id="103485" name="Object 1085"/>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256691" y="2845116"/>
                        <a:ext cx="309562"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86" name="Object 1086"/>
          <p:cNvGraphicFramePr>
            <a:graphicFrameLocks noChangeAspect="1"/>
          </p:cNvGraphicFramePr>
          <p:nvPr>
            <p:custDataLst>
              <p:tags r:id="rId19"/>
            </p:custDataLst>
          </p:nvPr>
        </p:nvGraphicFramePr>
        <p:xfrm>
          <a:off x="2913063" y="4776369"/>
          <a:ext cx="760412" cy="608013"/>
        </p:xfrm>
        <a:graphic>
          <a:graphicData uri="http://schemas.openxmlformats.org/presentationml/2006/ole">
            <mc:AlternateContent xmlns:mc="http://schemas.openxmlformats.org/markup-compatibility/2006">
              <mc:Choice xmlns:v="urn:schemas-microsoft-com:vml" Requires="v">
                <p:oleObj name="Equation" r:id="rId40" imgW="317225" imgH="253780" progId="Equation.3">
                  <p:embed/>
                </p:oleObj>
              </mc:Choice>
              <mc:Fallback>
                <p:oleObj name="Equation" r:id="rId40" imgW="317225" imgH="253780" progId="Equation.3">
                  <p:embed/>
                  <p:pic>
                    <p:nvPicPr>
                      <p:cNvPr id="103486" name="Object 1086"/>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2913063" y="4776369"/>
                        <a:ext cx="760412" cy="608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87" name="Text Box 1087"/>
          <p:cNvSpPr txBox="1">
            <a:spLocks noChangeArrowheads="1"/>
          </p:cNvSpPr>
          <p:nvPr>
            <p:custDataLst>
              <p:tags r:id="rId20"/>
            </p:custDataLst>
          </p:nvPr>
        </p:nvSpPr>
        <p:spPr bwMode="auto">
          <a:xfrm>
            <a:off x="3811588" y="4770019"/>
            <a:ext cx="25257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000" b="0" i="0" u="none" strike="noStrike" kern="1200" cap="none" spc="0" normalizeH="0" baseline="0" noProof="0">
                <a:ln>
                  <a:noFill/>
                </a:ln>
                <a:solidFill>
                  <a:srgbClr val="FF0000"/>
                </a:solidFill>
                <a:effectLst/>
                <a:uLnTx/>
                <a:uFillTx/>
                <a:latin typeface="Arial" panose="020B0604020202020204" pitchFamily="34" charset="0"/>
                <a:ea typeface="+mn-ea"/>
                <a:cs typeface="+mn-cs"/>
              </a:rPr>
              <a:t>area under curve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a:ln>
                  <a:noFill/>
                </a:ln>
                <a:solidFill>
                  <a:srgbClr val="A8B97F"/>
                </a:solidFill>
                <a:effectLst/>
                <a:uLnTx/>
                <a:uFillTx/>
                <a:latin typeface="Arial" panose="020B0604020202020204" pitchFamily="34" charset="0"/>
                <a:ea typeface="+mn-ea"/>
                <a:cs typeface="+mn-cs"/>
              </a:rPr>
              <a:t>area under rectangle</a:t>
            </a:r>
          </a:p>
        </p:txBody>
      </p:sp>
      <p:graphicFrame>
        <p:nvGraphicFramePr>
          <p:cNvPr id="103488" name="Object 1088"/>
          <p:cNvGraphicFramePr>
            <a:graphicFrameLocks noChangeAspect="1"/>
          </p:cNvGraphicFramePr>
          <p:nvPr>
            <p:custDataLst>
              <p:tags r:id="rId21"/>
            </p:custDataLst>
          </p:nvPr>
        </p:nvGraphicFramePr>
        <p:xfrm>
          <a:off x="6467476" y="1391819"/>
          <a:ext cx="1755775" cy="817563"/>
        </p:xfrm>
        <a:graphic>
          <a:graphicData uri="http://schemas.openxmlformats.org/presentationml/2006/ole">
            <mc:AlternateContent xmlns:mc="http://schemas.openxmlformats.org/markup-compatibility/2006">
              <mc:Choice xmlns:v="urn:schemas-microsoft-com:vml" Requires="v">
                <p:oleObj name="Equation" r:id="rId42" imgW="927100" imgH="431800" progId="Equation.3">
                  <p:embed/>
                </p:oleObj>
              </mc:Choice>
              <mc:Fallback>
                <p:oleObj name="Equation" r:id="rId42" imgW="927100" imgH="431800" progId="Equation.3">
                  <p:embed/>
                  <p:pic>
                    <p:nvPicPr>
                      <p:cNvPr id="103488" name="Object 1088"/>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467476" y="1391819"/>
                        <a:ext cx="1755775" cy="817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89" name="Line 1089"/>
          <p:cNvSpPr>
            <a:spLocks noChangeShapeType="1"/>
          </p:cNvSpPr>
          <p:nvPr>
            <p:custDataLst>
              <p:tags r:id="rId22"/>
            </p:custDataLst>
          </p:nvPr>
        </p:nvSpPr>
        <p:spPr bwMode="auto">
          <a:xfrm>
            <a:off x="3911600" y="5136731"/>
            <a:ext cx="24955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3" name="Slide Number Placeholder 2">
            <a:extLst>
              <a:ext uri="{FF2B5EF4-FFF2-40B4-BE49-F238E27FC236}">
                <a16:creationId xmlns:a16="http://schemas.microsoft.com/office/drawing/2014/main" id="{82168DD9-28E4-4559-B27C-E6796DB763D3}"/>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42</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342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03478"/>
                                        </p:tgtEl>
                                        <p:attrNameLst>
                                          <p:attrName>style.visibility</p:attrName>
                                        </p:attrNameLst>
                                      </p:cBhvr>
                                      <p:to>
                                        <p:strVal val="visible"/>
                                      </p:to>
                                    </p:set>
                                    <p:animEffect transition="in" filter="dissolve">
                                      <p:cBhvr>
                                        <p:cTn id="15" dur="500"/>
                                        <p:tgtEl>
                                          <p:spTgt spid="10347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03480"/>
                                        </p:tgtEl>
                                        <p:attrNameLst>
                                          <p:attrName>style.visibility</p:attrName>
                                        </p:attrNameLst>
                                      </p:cBhvr>
                                      <p:to>
                                        <p:strVal val="visible"/>
                                      </p:to>
                                    </p:set>
                                    <p:animEffect transition="in" filter="dissolve">
                                      <p:cBhvr>
                                        <p:cTn id="20" dur="500"/>
                                        <p:tgtEl>
                                          <p:spTgt spid="103480"/>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03470"/>
                                        </p:tgtEl>
                                        <p:attrNameLst>
                                          <p:attrName>style.visibility</p:attrName>
                                        </p:attrNameLst>
                                      </p:cBhvr>
                                      <p:to>
                                        <p:strVal val="visible"/>
                                      </p:to>
                                    </p:set>
                                    <p:animEffect transition="in" filter="dissolve">
                                      <p:cBhvr>
                                        <p:cTn id="23" dur="500"/>
                                        <p:tgtEl>
                                          <p:spTgt spid="103470"/>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03471"/>
                                        </p:tgtEl>
                                        <p:attrNameLst>
                                          <p:attrName>style.visibility</p:attrName>
                                        </p:attrNameLst>
                                      </p:cBhvr>
                                      <p:to>
                                        <p:strVal val="visible"/>
                                      </p:to>
                                    </p:set>
                                    <p:animEffect transition="in" filter="dissolve">
                                      <p:cBhvr>
                                        <p:cTn id="26" dur="500"/>
                                        <p:tgtEl>
                                          <p:spTgt spid="10347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nodeType="clickEffect">
                                  <p:stCondLst>
                                    <p:cond delay="0"/>
                                  </p:stCondLst>
                                  <p:childTnLst>
                                    <p:set>
                                      <p:cBhvr>
                                        <p:cTn id="30" dur="1" fill="hold">
                                          <p:stCondLst>
                                            <p:cond delay="0"/>
                                          </p:stCondLst>
                                        </p:cTn>
                                        <p:tgtEl>
                                          <p:spTgt spid="103488"/>
                                        </p:tgtEl>
                                        <p:attrNameLst>
                                          <p:attrName>style.visibility</p:attrName>
                                        </p:attrNameLst>
                                      </p:cBhvr>
                                      <p:to>
                                        <p:strVal val="visible"/>
                                      </p:to>
                                    </p:set>
                                    <p:animEffect transition="in" filter="dissolve">
                                      <p:cBhvr>
                                        <p:cTn id="31" dur="500"/>
                                        <p:tgtEl>
                                          <p:spTgt spid="10348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3472"/>
                                        </p:tgtEl>
                                        <p:attrNameLst>
                                          <p:attrName>style.visibility</p:attrName>
                                        </p:attrNameLst>
                                      </p:cBhvr>
                                      <p:to>
                                        <p:strVal val="visible"/>
                                      </p:to>
                                    </p:set>
                                    <p:animEffect transition="in" filter="dissolve">
                                      <p:cBhvr>
                                        <p:cTn id="34" dur="500"/>
                                        <p:tgtEl>
                                          <p:spTgt spid="10347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03427">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3485"/>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103483"/>
                                        </p:tgtEl>
                                        <p:attrNameLst>
                                          <p:attrName>style.visibility</p:attrName>
                                        </p:attrNameLst>
                                      </p:cBhvr>
                                      <p:to>
                                        <p:strVal val="visible"/>
                                      </p:to>
                                    </p:set>
                                    <p:animEffect transition="in" filter="dissolve">
                                      <p:cBhvr>
                                        <p:cTn id="45" dur="500"/>
                                        <p:tgtEl>
                                          <p:spTgt spid="10348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9" presetClass="entr" presetSubtype="0" fill="hold" nodeType="clickEffect">
                                  <p:stCondLst>
                                    <p:cond delay="0"/>
                                  </p:stCondLst>
                                  <p:childTnLst>
                                    <p:set>
                                      <p:cBhvr>
                                        <p:cTn id="49" dur="1" fill="hold">
                                          <p:stCondLst>
                                            <p:cond delay="0"/>
                                          </p:stCondLst>
                                        </p:cTn>
                                        <p:tgtEl>
                                          <p:spTgt spid="103484"/>
                                        </p:tgtEl>
                                        <p:attrNameLst>
                                          <p:attrName>style.visibility</p:attrName>
                                        </p:attrNameLst>
                                      </p:cBhvr>
                                      <p:to>
                                        <p:strVal val="visible"/>
                                      </p:to>
                                    </p:set>
                                    <p:animEffect transition="in" filter="dissolve">
                                      <p:cBhvr>
                                        <p:cTn id="50" dur="500"/>
                                        <p:tgtEl>
                                          <p:spTgt spid="103484"/>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103476"/>
                                        </p:tgtEl>
                                        <p:attrNameLst>
                                          <p:attrName>style.visibility</p:attrName>
                                        </p:attrNameLst>
                                      </p:cBhvr>
                                      <p:to>
                                        <p:strVal val="visible"/>
                                      </p:to>
                                    </p:set>
                                    <p:animEffect transition="in" filter="dissolve">
                                      <p:cBhvr>
                                        <p:cTn id="53" dur="500"/>
                                        <p:tgtEl>
                                          <p:spTgt spid="103476"/>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03475"/>
                                        </p:tgtEl>
                                        <p:attrNameLst>
                                          <p:attrName>style.visibility</p:attrName>
                                        </p:attrNameLst>
                                      </p:cBhvr>
                                      <p:to>
                                        <p:strVal val="visible"/>
                                      </p:to>
                                    </p:set>
                                    <p:animEffect transition="in" filter="dissolve">
                                      <p:cBhvr>
                                        <p:cTn id="56" dur="500"/>
                                        <p:tgtEl>
                                          <p:spTgt spid="10347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103482"/>
                                        </p:tgtEl>
                                        <p:attrNameLst>
                                          <p:attrName>style.visibility</p:attrName>
                                        </p:attrNameLst>
                                      </p:cBhvr>
                                      <p:to>
                                        <p:strVal val="visible"/>
                                      </p:to>
                                    </p:set>
                                  </p:childTnLst>
                                </p:cTn>
                              </p:par>
                              <p:par>
                                <p:cTn id="61" presetID="9" presetClass="entr" presetSubtype="0" fill="hold" grpId="0" nodeType="withEffect">
                                  <p:stCondLst>
                                    <p:cond delay="0"/>
                                  </p:stCondLst>
                                  <p:childTnLst>
                                    <p:set>
                                      <p:cBhvr>
                                        <p:cTn id="62" dur="1" fill="hold">
                                          <p:stCondLst>
                                            <p:cond delay="0"/>
                                          </p:stCondLst>
                                        </p:cTn>
                                        <p:tgtEl>
                                          <p:spTgt spid="103477"/>
                                        </p:tgtEl>
                                        <p:attrNameLst>
                                          <p:attrName>style.visibility</p:attrName>
                                        </p:attrNameLst>
                                      </p:cBhvr>
                                      <p:to>
                                        <p:strVal val="visible"/>
                                      </p:to>
                                    </p:set>
                                    <p:animEffect transition="in" filter="dissolve">
                                      <p:cBhvr>
                                        <p:cTn id="63" dur="500"/>
                                        <p:tgtEl>
                                          <p:spTgt spid="10347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103433">
                                            <p:txEl>
                                              <p:pRg st="0" end="0"/>
                                            </p:txEl>
                                          </p:spTgt>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9" presetClass="entr" presetSubtype="0" fill="hold" nodeType="clickEffect">
                                  <p:stCondLst>
                                    <p:cond delay="0"/>
                                  </p:stCondLst>
                                  <p:childTnLst>
                                    <p:set>
                                      <p:cBhvr>
                                        <p:cTn id="71" dur="1" fill="hold">
                                          <p:stCondLst>
                                            <p:cond delay="0"/>
                                          </p:stCondLst>
                                        </p:cTn>
                                        <p:tgtEl>
                                          <p:spTgt spid="103486"/>
                                        </p:tgtEl>
                                        <p:attrNameLst>
                                          <p:attrName>style.visibility</p:attrName>
                                        </p:attrNameLst>
                                      </p:cBhvr>
                                      <p:to>
                                        <p:strVal val="visible"/>
                                      </p:to>
                                    </p:set>
                                    <p:animEffect transition="in" filter="dissolve">
                                      <p:cBhvr>
                                        <p:cTn id="72" dur="500"/>
                                        <p:tgtEl>
                                          <p:spTgt spid="103486"/>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103465"/>
                                        </p:tgtEl>
                                        <p:attrNameLst>
                                          <p:attrName>style.visibility</p:attrName>
                                        </p:attrNameLst>
                                      </p:cBhvr>
                                      <p:to>
                                        <p:strVal val="visible"/>
                                      </p:to>
                                    </p:set>
                                    <p:animEffect transition="in" filter="dissolve">
                                      <p:cBhvr>
                                        <p:cTn id="75" dur="500"/>
                                        <p:tgtEl>
                                          <p:spTgt spid="103465"/>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03466"/>
                                        </p:tgtEl>
                                        <p:attrNameLst>
                                          <p:attrName>style.visibility</p:attrName>
                                        </p:attrNameLst>
                                      </p:cBhvr>
                                      <p:to>
                                        <p:strVal val="visible"/>
                                      </p:to>
                                    </p:set>
                                    <p:animEffect transition="in" filter="dissolve">
                                      <p:cBhvr>
                                        <p:cTn id="78" dur="500"/>
                                        <p:tgtEl>
                                          <p:spTgt spid="103466"/>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103487"/>
                                        </p:tgtEl>
                                        <p:attrNameLst>
                                          <p:attrName>style.visibility</p:attrName>
                                        </p:attrNameLst>
                                      </p:cBhvr>
                                      <p:to>
                                        <p:strVal val="visible"/>
                                      </p:to>
                                    </p:set>
                                    <p:animEffect transition="in" filter="dissolve">
                                      <p:cBhvr>
                                        <p:cTn id="81" dur="500"/>
                                        <p:tgtEl>
                                          <p:spTgt spid="103487"/>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103489"/>
                                        </p:tgtEl>
                                        <p:attrNameLst>
                                          <p:attrName>style.visibility</p:attrName>
                                        </p:attrNameLst>
                                      </p:cBhvr>
                                      <p:to>
                                        <p:strVal val="visible"/>
                                      </p:to>
                                    </p:set>
                                    <p:animEffect transition="in" filter="dissolve">
                                      <p:cBhvr>
                                        <p:cTn id="84" dur="500"/>
                                        <p:tgtEl>
                                          <p:spTgt spid="103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65" grpId="0" animBg="1"/>
      <p:bldP spid="103466" grpId="0"/>
      <p:bldP spid="103470" grpId="0"/>
      <p:bldP spid="103471" grpId="0" animBg="1"/>
      <p:bldP spid="103472" grpId="0" animBg="1"/>
      <p:bldP spid="103475" grpId="0"/>
      <p:bldP spid="103476" grpId="0" animBg="1"/>
      <p:bldP spid="103477" grpId="0" animBg="1"/>
      <p:bldP spid="103487" grpId="0"/>
      <p:bldP spid="10348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custDataLst>
              <p:tags r:id="rId2"/>
            </p:custDataLst>
          </p:nvPr>
        </p:nvSpPr>
        <p:spPr>
          <a:xfrm>
            <a:off x="2208213" y="0"/>
            <a:ext cx="7772400" cy="1143000"/>
          </a:xfrm>
        </p:spPr>
        <p:txBody>
          <a:bodyPr/>
          <a:lstStyle/>
          <a:p>
            <a:pPr eaLnBrk="1" hangingPunct="1"/>
            <a:r>
              <a:rPr lang="en-GB" altLang="en-US" sz="3600"/>
              <a:t>Which method when?</a:t>
            </a:r>
          </a:p>
        </p:txBody>
      </p:sp>
      <p:sp>
        <p:nvSpPr>
          <p:cNvPr id="12291" name="Rectangle 3"/>
          <p:cNvSpPr>
            <a:spLocks noGrp="1" noChangeArrowheads="1"/>
          </p:cNvSpPr>
          <p:nvPr>
            <p:ph idx="1"/>
            <p:custDataLst>
              <p:tags r:id="rId3"/>
            </p:custDataLst>
          </p:nvPr>
        </p:nvSpPr>
        <p:spPr>
          <a:xfrm>
            <a:off x="119336" y="981075"/>
            <a:ext cx="11881320" cy="5543550"/>
          </a:xfrm>
        </p:spPr>
        <p:txBody>
          <a:bodyPr/>
          <a:lstStyle/>
          <a:p>
            <a:pPr eaLnBrk="1" hangingPunct="1"/>
            <a:r>
              <a:rPr lang="en-GB" altLang="en-US" sz="2400" dirty="0"/>
              <a:t>Strip transects</a:t>
            </a:r>
          </a:p>
          <a:p>
            <a:pPr lvl="1" eaLnBrk="1" hangingPunct="1"/>
            <a:r>
              <a:rPr lang="en-GB" altLang="en-US" sz="2000" dirty="0"/>
              <a:t>Populations that occur in large, loose clusters (e.g. walruses)</a:t>
            </a:r>
          </a:p>
          <a:p>
            <a:pPr lvl="1" eaLnBrk="1" hangingPunct="1"/>
            <a:r>
              <a:rPr lang="en-GB" altLang="en-US" sz="2000" dirty="0"/>
              <a:t>Stationary objects, at high density, and easily detected</a:t>
            </a:r>
          </a:p>
          <a:p>
            <a:pPr eaLnBrk="1" hangingPunct="1"/>
            <a:r>
              <a:rPr lang="en-GB" altLang="en-US" sz="2400" dirty="0"/>
              <a:t>Line transects</a:t>
            </a:r>
          </a:p>
          <a:p>
            <a:pPr lvl="1" eaLnBrk="1" hangingPunct="1"/>
            <a:r>
              <a:rPr lang="en-GB" altLang="en-US" sz="2000" dirty="0"/>
              <a:t>Sparsely distributed populations for which sampling needs to be efficient (e.g. whales, deer)</a:t>
            </a:r>
          </a:p>
          <a:p>
            <a:pPr lvl="1" eaLnBrk="1" hangingPunct="1"/>
            <a:r>
              <a:rPr lang="en-GB" altLang="en-US" sz="2000" dirty="0"/>
              <a:t>Populations that occur in well-defined clusters, and at low or medium cluster density (e.g. dolphin or fish schools)</a:t>
            </a:r>
          </a:p>
          <a:p>
            <a:pPr lvl="1" eaLnBrk="1" hangingPunct="1"/>
            <a:r>
              <a:rPr lang="en-GB" altLang="en-US" sz="2000" dirty="0"/>
              <a:t>Populations that are detected through a flushing response (e.g. grouse, hares)</a:t>
            </a:r>
          </a:p>
          <a:p>
            <a:pPr eaLnBrk="1" hangingPunct="1"/>
            <a:r>
              <a:rPr lang="en-GB" altLang="en-US" sz="2400" dirty="0"/>
              <a:t>Point transects</a:t>
            </a:r>
          </a:p>
          <a:p>
            <a:pPr lvl="1" eaLnBrk="1" hangingPunct="1"/>
            <a:r>
              <a:rPr lang="en-GB" altLang="en-US" sz="2000" dirty="0"/>
              <a:t>Populations at high density, especially if surveys are multi-species (e.g. songbirds)</a:t>
            </a:r>
          </a:p>
          <a:p>
            <a:pPr lvl="1" eaLnBrk="1" hangingPunct="1"/>
            <a:r>
              <a:rPr lang="en-GB" altLang="en-US" sz="2000" dirty="0"/>
              <a:t>Populations that occur in patchy habitat</a:t>
            </a:r>
          </a:p>
          <a:p>
            <a:pPr lvl="1" eaLnBrk="1" hangingPunct="1"/>
            <a:r>
              <a:rPr lang="en-GB" altLang="en-US" sz="2000" dirty="0"/>
              <a:t>Populations that occur in difficult terrain, or on land where access to walk predetermined lines is problematic (e.g. bird populations in rain forest or on arable farmland)</a:t>
            </a:r>
          </a:p>
          <a:p>
            <a:pPr lvl="1" eaLnBrk="1" hangingPunct="1"/>
            <a:endParaRPr lang="en-GB" altLang="en-US" sz="2000" dirty="0"/>
          </a:p>
        </p:txBody>
      </p:sp>
      <p:sp>
        <p:nvSpPr>
          <p:cNvPr id="2" name="Slide Number Placeholder 1">
            <a:extLst>
              <a:ext uri="{FF2B5EF4-FFF2-40B4-BE49-F238E27FC236}">
                <a16:creationId xmlns:a16="http://schemas.microsoft.com/office/drawing/2014/main" id="{93206378-83A4-4E4D-8D06-D65334935975}"/>
              </a:ext>
            </a:extLst>
          </p:cNvPr>
          <p:cNvSpPr>
            <a:spLocks noGrp="1"/>
          </p:cNvSpPr>
          <p:nvPr>
            <p:ph type="sldNum" sz="quarter" idx="12"/>
          </p:nvPr>
        </p:nvSpPr>
        <p:spPr/>
        <p:txBody>
          <a:bodyPr/>
          <a:lstStyle/>
          <a:p>
            <a:pPr>
              <a:defRPr/>
            </a:pPr>
            <a:fld id="{B59E928D-B85A-4D0A-9391-33FBD2C5AC9A}" type="slidenum">
              <a:rPr lang="en-GB" altLang="en-US" smtClean="0"/>
              <a:pPr>
                <a:defRPr/>
              </a:pPr>
              <a:t>43</a:t>
            </a:fld>
            <a:endParaRPr lang="en-GB" altLang="en-US"/>
          </a:p>
        </p:txBody>
      </p:sp>
    </p:spTree>
    <p:custDataLst>
      <p:tags r:id="rId1"/>
    </p:custDataLst>
    <p:extLst>
      <p:ext uri="{BB962C8B-B14F-4D97-AF65-F5344CB8AC3E}">
        <p14:creationId xmlns:p14="http://schemas.microsoft.com/office/powerpoint/2010/main" val="15367459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1">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291">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291">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229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custDataLst>
              <p:tags r:id="rId2"/>
            </p:custDataLst>
          </p:nvPr>
        </p:nvSpPr>
        <p:spPr/>
        <p:txBody>
          <a:bodyPr/>
          <a:lstStyle/>
          <a:p>
            <a:pPr eaLnBrk="1" hangingPunct="1"/>
            <a:r>
              <a:rPr lang="en-GB" altLang="en-US" dirty="0"/>
              <a:t>Three ways to think about detectability in distance sampling</a:t>
            </a:r>
          </a:p>
        </p:txBody>
      </p:sp>
      <p:sp>
        <p:nvSpPr>
          <p:cNvPr id="2" name="Slide Number Placeholder 1">
            <a:extLst>
              <a:ext uri="{FF2B5EF4-FFF2-40B4-BE49-F238E27FC236}">
                <a16:creationId xmlns:a16="http://schemas.microsoft.com/office/drawing/2014/main" id="{FBF867A4-0306-4D05-BD61-20481DBA1C6B}"/>
              </a:ext>
            </a:extLst>
          </p:cNvPr>
          <p:cNvSpPr>
            <a:spLocks noGrp="1"/>
          </p:cNvSpPr>
          <p:nvPr>
            <p:ph type="sldNum" sz="quarter" idx="12"/>
          </p:nvPr>
        </p:nvSpPr>
        <p:spPr/>
        <p:txBody>
          <a:bodyPr/>
          <a:lstStyle/>
          <a:p>
            <a:pPr>
              <a:defRPr/>
            </a:pPr>
            <a:fld id="{260D3B74-B6E9-4EFF-853A-DE848024508F}" type="slidenum">
              <a:rPr lang="en-US" altLang="en-US" smtClean="0"/>
              <a:pPr>
                <a:defRPr/>
              </a:pPr>
              <a:t>44</a:t>
            </a:fld>
            <a:endParaRPr lang="en-US" altLang="en-US"/>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custDataLst>
              <p:tags r:id="rId2"/>
            </p:custDataLst>
          </p:nvPr>
        </p:nvSpPr>
        <p:spPr/>
        <p:txBody>
          <a:bodyPr/>
          <a:lstStyle/>
          <a:p>
            <a:pPr eaLnBrk="1" hangingPunct="1"/>
            <a:r>
              <a:rPr lang="en-GB" altLang="en-US" sz="3600"/>
              <a:t>1. The detection function, </a:t>
            </a:r>
            <a:r>
              <a:rPr lang="en-GB" altLang="en-US" sz="3600" i="1"/>
              <a:t>g</a:t>
            </a:r>
            <a:r>
              <a:rPr lang="en-GB" altLang="en-US" sz="3600"/>
              <a:t>(</a:t>
            </a:r>
            <a:r>
              <a:rPr lang="en-GB" altLang="en-US" sz="3600" i="1"/>
              <a:t>x</a:t>
            </a:r>
            <a:r>
              <a:rPr lang="en-GB" altLang="en-US" sz="3600"/>
              <a:t>)</a:t>
            </a:r>
          </a:p>
        </p:txBody>
      </p:sp>
      <p:sp>
        <p:nvSpPr>
          <p:cNvPr id="4099" name="Rectangle 3"/>
          <p:cNvSpPr>
            <a:spLocks noGrp="1" noChangeArrowheads="1"/>
          </p:cNvSpPr>
          <p:nvPr>
            <p:ph type="body" sz="half" idx="1"/>
            <p:custDataLst>
              <p:tags r:id="rId3"/>
            </p:custDataLst>
          </p:nvPr>
        </p:nvSpPr>
        <p:spPr>
          <a:xfrm>
            <a:off x="119335" y="1600201"/>
            <a:ext cx="11953329" cy="4525963"/>
          </a:xfrm>
        </p:spPr>
        <p:txBody>
          <a:bodyPr/>
          <a:lstStyle/>
          <a:p>
            <a:pPr eaLnBrk="1" hangingPunct="1"/>
            <a:r>
              <a:rPr lang="en-GB" altLang="en-US" sz="2800" i="1" dirty="0"/>
              <a:t>g</a:t>
            </a:r>
            <a:r>
              <a:rPr lang="en-GB" altLang="en-US" sz="2800" dirty="0"/>
              <a:t>(</a:t>
            </a:r>
            <a:r>
              <a:rPr lang="en-GB" altLang="en-US" sz="2800" i="1" dirty="0"/>
              <a:t>x</a:t>
            </a:r>
            <a:r>
              <a:rPr lang="en-GB" altLang="en-US" sz="2800" dirty="0"/>
              <a:t>) = probability of detecting an animal, given that it is at distance </a:t>
            </a:r>
            <a:r>
              <a:rPr lang="en-GB" altLang="en-US" sz="2800" i="1" dirty="0">
                <a:latin typeface="Times New Roman" panose="02020603050405020304" pitchFamily="18" charset="0"/>
              </a:rPr>
              <a:t>x</a:t>
            </a:r>
            <a:r>
              <a:rPr lang="en-GB" altLang="en-US" sz="2800" dirty="0"/>
              <a:t> from the line</a:t>
            </a:r>
          </a:p>
        </p:txBody>
      </p:sp>
      <p:graphicFrame>
        <p:nvGraphicFramePr>
          <p:cNvPr id="4100" name="Object 4"/>
          <p:cNvGraphicFramePr>
            <a:graphicFrameLocks noGrp="1" noChangeAspect="1"/>
          </p:cNvGraphicFramePr>
          <p:nvPr>
            <p:ph sz="quarter" idx="2"/>
            <p:custDataLst>
              <p:tags r:id="rId4"/>
            </p:custDataLst>
          </p:nvPr>
        </p:nvGraphicFramePr>
        <p:xfrm>
          <a:off x="3143250" y="5748338"/>
          <a:ext cx="863600" cy="690562"/>
        </p:xfrm>
        <a:graphic>
          <a:graphicData uri="http://schemas.openxmlformats.org/presentationml/2006/ole">
            <mc:AlternateContent xmlns:mc="http://schemas.openxmlformats.org/markup-compatibility/2006">
              <mc:Choice xmlns:v="urn:schemas-microsoft-com:vml" Requires="v">
                <p:oleObj name="Equation" r:id="rId14" imgW="317225" imgH="253780" progId="Equation.3">
                  <p:embed/>
                </p:oleObj>
              </mc:Choice>
              <mc:Fallback>
                <p:oleObj name="Equation" r:id="rId14" imgW="317225" imgH="253780" progId="Equation.3">
                  <p:embed/>
                  <p:pic>
                    <p:nvPicPr>
                      <p:cNvPr id="4100" name="Object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3250" y="5748338"/>
                        <a:ext cx="863600" cy="690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32" name="Object 36"/>
          <p:cNvGraphicFramePr>
            <a:graphicFrameLocks noGrp="1" noChangeAspect="1"/>
          </p:cNvGraphicFramePr>
          <p:nvPr>
            <p:ph sz="quarter" idx="3"/>
            <p:custDataLst>
              <p:tags r:id="rId5"/>
            </p:custDataLst>
          </p:nvPr>
        </p:nvGraphicFramePr>
        <p:xfrm>
          <a:off x="7137400" y="5503863"/>
          <a:ext cx="1374775" cy="915987"/>
        </p:xfrm>
        <a:graphic>
          <a:graphicData uri="http://schemas.openxmlformats.org/presentationml/2006/ole">
            <mc:AlternateContent xmlns:mc="http://schemas.openxmlformats.org/markup-compatibility/2006">
              <mc:Choice xmlns:v="urn:schemas-microsoft-com:vml" Requires="v">
                <p:oleObj name="Equation" r:id="rId16" imgW="761669" imgH="507780" progId="Equation.3">
                  <p:embed/>
                </p:oleObj>
              </mc:Choice>
              <mc:Fallback>
                <p:oleObj name="Equation" r:id="rId16" imgW="761669" imgH="507780" progId="Equation.3">
                  <p:embed/>
                  <p:pic>
                    <p:nvPicPr>
                      <p:cNvPr id="4132" name="Object 3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137400" y="5503863"/>
                        <a:ext cx="1374775" cy="915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 name="Group 2"/>
          <p:cNvGrpSpPr/>
          <p:nvPr/>
        </p:nvGrpSpPr>
        <p:grpSpPr>
          <a:xfrm>
            <a:off x="609600" y="2070239"/>
            <a:ext cx="11463065" cy="3624976"/>
            <a:chOff x="1847851" y="2420938"/>
            <a:chExt cx="9771513" cy="3181350"/>
          </a:xfrm>
        </p:grpSpPr>
        <p:grpSp>
          <p:nvGrpSpPr>
            <p:cNvPr id="2" name="Group 5"/>
            <p:cNvGrpSpPr>
              <a:grpSpLocks/>
            </p:cNvGrpSpPr>
            <p:nvPr>
              <p:custDataLst>
                <p:tags r:id="rId8"/>
              </p:custDataLst>
            </p:nvPr>
          </p:nvGrpSpPr>
          <p:grpSpPr bwMode="auto">
            <a:xfrm>
              <a:off x="3609976" y="2420938"/>
              <a:ext cx="5503863" cy="3181350"/>
              <a:chOff x="1314" y="1525"/>
              <a:chExt cx="3467" cy="2004"/>
            </a:xfrm>
          </p:grpSpPr>
          <p:sp>
            <p:nvSpPr>
              <p:cNvPr id="6157" name="Text Box 6"/>
              <p:cNvSpPr txBox="1">
                <a:spLocks noChangeArrowheads="1"/>
              </p:cNvSpPr>
              <p:nvPr/>
            </p:nvSpPr>
            <p:spPr bwMode="auto">
              <a:xfrm rot="-5400000">
                <a:off x="394" y="2445"/>
                <a:ext cx="192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g</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p>
            </p:txBody>
          </p:sp>
          <p:sp>
            <p:nvSpPr>
              <p:cNvPr id="6158" name="Line 7"/>
              <p:cNvSpPr>
                <a:spLocks noChangeShapeType="1"/>
              </p:cNvSpPr>
              <p:nvPr/>
            </p:nvSpPr>
            <p:spPr bwMode="auto">
              <a:xfrm>
                <a:off x="1554" y="3261"/>
                <a:ext cx="3227"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59" name="Line 8"/>
              <p:cNvSpPr>
                <a:spLocks noChangeShapeType="1"/>
              </p:cNvSpPr>
              <p:nvPr/>
            </p:nvSpPr>
            <p:spPr bwMode="auto">
              <a:xfrm flipV="1">
                <a:off x="1554" y="1695"/>
                <a:ext cx="0" cy="1566"/>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0" name="Line 9"/>
              <p:cNvSpPr>
                <a:spLocks noChangeShapeType="1"/>
              </p:cNvSpPr>
              <p:nvPr/>
            </p:nvSpPr>
            <p:spPr bwMode="auto">
              <a:xfrm>
                <a:off x="1554" y="205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1" name="Line 10"/>
              <p:cNvSpPr>
                <a:spLocks noChangeShapeType="1"/>
              </p:cNvSpPr>
              <p:nvPr/>
            </p:nvSpPr>
            <p:spPr bwMode="auto">
              <a:xfrm>
                <a:off x="1897" y="1918"/>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2" name="Line 11"/>
              <p:cNvSpPr>
                <a:spLocks noChangeShapeType="1"/>
              </p:cNvSpPr>
              <p:nvPr/>
            </p:nvSpPr>
            <p:spPr bwMode="auto">
              <a:xfrm>
                <a:off x="1897" y="1918"/>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3" name="Line 12"/>
              <p:cNvSpPr>
                <a:spLocks noChangeShapeType="1"/>
              </p:cNvSpPr>
              <p:nvPr/>
            </p:nvSpPr>
            <p:spPr bwMode="auto">
              <a:xfrm>
                <a:off x="2240" y="1918"/>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4" name="Line 13"/>
              <p:cNvSpPr>
                <a:spLocks noChangeShapeType="1"/>
              </p:cNvSpPr>
              <p:nvPr/>
            </p:nvSpPr>
            <p:spPr bwMode="auto">
              <a:xfrm>
                <a:off x="2240" y="2188"/>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5" name="Line 14"/>
              <p:cNvSpPr>
                <a:spLocks noChangeShapeType="1"/>
              </p:cNvSpPr>
              <p:nvPr/>
            </p:nvSpPr>
            <p:spPr bwMode="auto">
              <a:xfrm>
                <a:off x="2583" y="2008"/>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6" name="Line 15"/>
              <p:cNvSpPr>
                <a:spLocks noChangeShapeType="1"/>
              </p:cNvSpPr>
              <p:nvPr/>
            </p:nvSpPr>
            <p:spPr bwMode="auto">
              <a:xfrm>
                <a:off x="2583" y="2008"/>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7" name="Line 16"/>
              <p:cNvSpPr>
                <a:spLocks noChangeShapeType="1"/>
              </p:cNvSpPr>
              <p:nvPr/>
            </p:nvSpPr>
            <p:spPr bwMode="auto">
              <a:xfrm>
                <a:off x="2927" y="2008"/>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8" name="Line 17"/>
              <p:cNvSpPr>
                <a:spLocks noChangeShapeType="1"/>
              </p:cNvSpPr>
              <p:nvPr/>
            </p:nvSpPr>
            <p:spPr bwMode="auto">
              <a:xfrm>
                <a:off x="2927" y="214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69" name="Line 18"/>
              <p:cNvSpPr>
                <a:spLocks noChangeShapeType="1"/>
              </p:cNvSpPr>
              <p:nvPr/>
            </p:nvSpPr>
            <p:spPr bwMode="auto">
              <a:xfrm>
                <a:off x="3270" y="2142"/>
                <a:ext cx="0" cy="1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0" name="Line 19"/>
              <p:cNvSpPr>
                <a:spLocks noChangeShapeType="1"/>
              </p:cNvSpPr>
              <p:nvPr/>
            </p:nvSpPr>
            <p:spPr bwMode="auto">
              <a:xfrm>
                <a:off x="3270" y="2501"/>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1" name="Line 20"/>
              <p:cNvSpPr>
                <a:spLocks noChangeShapeType="1"/>
              </p:cNvSpPr>
              <p:nvPr/>
            </p:nvSpPr>
            <p:spPr bwMode="auto">
              <a:xfrm>
                <a:off x="3614" y="2501"/>
                <a:ext cx="0" cy="7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2" name="Line 21"/>
              <p:cNvSpPr>
                <a:spLocks noChangeShapeType="1"/>
              </p:cNvSpPr>
              <p:nvPr/>
            </p:nvSpPr>
            <p:spPr bwMode="auto">
              <a:xfrm>
                <a:off x="3614" y="2635"/>
                <a:ext cx="3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3" name="Line 22"/>
              <p:cNvSpPr>
                <a:spLocks noChangeShapeType="1"/>
              </p:cNvSpPr>
              <p:nvPr/>
            </p:nvSpPr>
            <p:spPr bwMode="auto">
              <a:xfrm>
                <a:off x="3956" y="2635"/>
                <a:ext cx="0" cy="6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4" name="Line 23"/>
              <p:cNvSpPr>
                <a:spLocks noChangeShapeType="1"/>
              </p:cNvSpPr>
              <p:nvPr/>
            </p:nvSpPr>
            <p:spPr bwMode="auto">
              <a:xfrm>
                <a:off x="3956" y="2991"/>
                <a:ext cx="34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5" name="Line 24"/>
              <p:cNvSpPr>
                <a:spLocks noChangeShapeType="1"/>
              </p:cNvSpPr>
              <p:nvPr/>
            </p:nvSpPr>
            <p:spPr bwMode="auto">
              <a:xfrm>
                <a:off x="4301" y="2991"/>
                <a:ext cx="0" cy="2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6" name="Freeform 25"/>
              <p:cNvSpPr>
                <a:spLocks/>
              </p:cNvSpPr>
              <p:nvPr/>
            </p:nvSpPr>
            <p:spPr bwMode="auto">
              <a:xfrm>
                <a:off x="1554" y="1956"/>
                <a:ext cx="2747" cy="1170"/>
              </a:xfrm>
              <a:custGeom>
                <a:avLst/>
                <a:gdLst>
                  <a:gd name="T0" fmla="*/ 0 w 5760"/>
                  <a:gd name="T1" fmla="*/ 0 h 3768"/>
                  <a:gd name="T2" fmla="*/ 22 w 5760"/>
                  <a:gd name="T3" fmla="*/ 0 h 3768"/>
                  <a:gd name="T4" fmla="*/ 30 w 5760"/>
                  <a:gd name="T5" fmla="*/ 0 h 3768"/>
                  <a:gd name="T6" fmla="*/ 82 w 5760"/>
                  <a:gd name="T7" fmla="*/ 2 h 3768"/>
                  <a:gd name="T8" fmla="*/ 134 w 5760"/>
                  <a:gd name="T9" fmla="*/ 4 h 3768"/>
                  <a:gd name="T10" fmla="*/ 186 w 5760"/>
                  <a:gd name="T11" fmla="*/ 11 h 3768"/>
                  <a:gd name="T12" fmla="*/ 231 w 5760"/>
                  <a:gd name="T13" fmla="*/ 20 h 3768"/>
                  <a:gd name="T14" fmla="*/ 276 w 5760"/>
                  <a:gd name="T15" fmla="*/ 31 h 3768"/>
                  <a:gd name="T16" fmla="*/ 298 w 5760"/>
                  <a:gd name="T17" fmla="*/ 35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0"/>
                  <a:gd name="T28" fmla="*/ 0 h 3768"/>
                  <a:gd name="T29" fmla="*/ 5760 w 5760"/>
                  <a:gd name="T30" fmla="*/ 3768 h 3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7" name="Line 26"/>
              <p:cNvSpPr>
                <a:spLocks noChangeShapeType="1"/>
              </p:cNvSpPr>
              <p:nvPr/>
            </p:nvSpPr>
            <p:spPr bwMode="auto">
              <a:xfrm flipV="1">
                <a:off x="4298" y="1953"/>
                <a:ext cx="0" cy="129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8" name="Line 27"/>
              <p:cNvSpPr>
                <a:spLocks noChangeShapeType="1"/>
              </p:cNvSpPr>
              <p:nvPr/>
            </p:nvSpPr>
            <p:spPr bwMode="auto">
              <a:xfrm flipH="1">
                <a:off x="1560" y="1950"/>
                <a:ext cx="273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179" name="Text Box 28"/>
              <p:cNvSpPr txBox="1">
                <a:spLocks noChangeArrowheads="1"/>
              </p:cNvSpPr>
              <p:nvPr/>
            </p:nvSpPr>
            <p:spPr bwMode="auto">
              <a:xfrm>
                <a:off x="1701" y="3316"/>
                <a:ext cx="241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p>
            </p:txBody>
          </p:sp>
          <p:sp>
            <p:nvSpPr>
              <p:cNvPr id="6180" name="Text Box 29"/>
              <p:cNvSpPr txBox="1">
                <a:spLocks noChangeArrowheads="1"/>
              </p:cNvSpPr>
              <p:nvPr/>
            </p:nvSpPr>
            <p:spPr bwMode="auto">
              <a:xfrm>
                <a:off x="4207" y="3316"/>
                <a:ext cx="2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w</a:t>
                </a:r>
              </a:p>
            </p:txBody>
          </p:sp>
          <p:sp>
            <p:nvSpPr>
              <p:cNvPr id="6181" name="Text Box 30"/>
              <p:cNvSpPr txBox="1">
                <a:spLocks noChangeArrowheads="1"/>
              </p:cNvSpPr>
              <p:nvPr/>
            </p:nvSpPr>
            <p:spPr bwMode="auto">
              <a:xfrm rot="-5400000">
                <a:off x="1198" y="1916"/>
                <a:ext cx="342"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a:t>
                </a:r>
              </a:p>
            </p:txBody>
          </p:sp>
        </p:grpSp>
        <p:sp>
          <p:nvSpPr>
            <p:cNvPr id="4127" name="Freeform 31"/>
            <p:cNvSpPr>
              <a:spLocks/>
            </p:cNvSpPr>
            <p:nvPr>
              <p:custDataLst>
                <p:tags r:id="rId9"/>
              </p:custDataLst>
            </p:nvPr>
          </p:nvSpPr>
          <p:spPr bwMode="auto">
            <a:xfrm>
              <a:off x="3071813" y="3117850"/>
              <a:ext cx="647700" cy="166688"/>
            </a:xfrm>
            <a:custGeom>
              <a:avLst/>
              <a:gdLst>
                <a:gd name="T0" fmla="*/ 2147483646 w 408"/>
                <a:gd name="T1" fmla="*/ 2147483646 h 105"/>
                <a:gd name="T2" fmla="*/ 2147483646 w 408"/>
                <a:gd name="T3" fmla="*/ 2147483646 h 105"/>
                <a:gd name="T4" fmla="*/ 0 w 408"/>
                <a:gd name="T5" fmla="*/ 2147483646 h 105"/>
                <a:gd name="T6" fmla="*/ 0 60000 65536"/>
                <a:gd name="T7" fmla="*/ 0 60000 65536"/>
                <a:gd name="T8" fmla="*/ 0 60000 65536"/>
                <a:gd name="T9" fmla="*/ 0 w 408"/>
                <a:gd name="T10" fmla="*/ 0 h 105"/>
                <a:gd name="T11" fmla="*/ 408 w 408"/>
                <a:gd name="T12" fmla="*/ 105 h 105"/>
              </a:gdLst>
              <a:ahLst/>
              <a:cxnLst>
                <a:cxn ang="T6">
                  <a:pos x="T0" y="T1"/>
                </a:cxn>
                <a:cxn ang="T7">
                  <a:pos x="T2" y="T3"/>
                </a:cxn>
                <a:cxn ang="T8">
                  <a:pos x="T4" y="T5"/>
                </a:cxn>
              </a:cxnLst>
              <a:rect l="T9" t="T10" r="T11" b="T12"/>
              <a:pathLst>
                <a:path w="408" h="105">
                  <a:moveTo>
                    <a:pt x="408" y="15"/>
                  </a:moveTo>
                  <a:cubicBezTo>
                    <a:pt x="328" y="7"/>
                    <a:pt x="249" y="0"/>
                    <a:pt x="181" y="15"/>
                  </a:cubicBezTo>
                  <a:cubicBezTo>
                    <a:pt x="113" y="30"/>
                    <a:pt x="56" y="67"/>
                    <a:pt x="0" y="105"/>
                  </a:cubicBezTo>
                </a:path>
              </a:pathLst>
            </a:custGeom>
            <a:noFill/>
            <a:ln w="25400">
              <a:solidFill>
                <a:srgbClr val="FF000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28" name="Text Box 32"/>
            <p:cNvSpPr txBox="1">
              <a:spLocks noChangeArrowheads="1"/>
            </p:cNvSpPr>
            <p:nvPr>
              <p:custDataLst>
                <p:tags r:id="rId10"/>
              </p:custDataLst>
            </p:nvPr>
          </p:nvSpPr>
          <p:spPr bwMode="auto">
            <a:xfrm>
              <a:off x="1847851" y="3284539"/>
              <a:ext cx="16557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We assume </a:t>
              </a:r>
              <a:r>
                <a:rPr kumimoji="0" lang="en-GB" altLang="en-US"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g</a:t>
              </a:r>
              <a:r>
                <a:rPr kumimoji="0" lang="en-GB"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(0) = 1</a:t>
              </a:r>
            </a:p>
          </p:txBody>
        </p:sp>
        <p:sp>
          <p:nvSpPr>
            <p:cNvPr id="4129" name="Freeform 33"/>
            <p:cNvSpPr>
              <a:spLocks/>
            </p:cNvSpPr>
            <p:nvPr>
              <p:custDataLst>
                <p:tags r:id="rId11"/>
              </p:custDataLst>
            </p:nvPr>
          </p:nvSpPr>
          <p:spPr bwMode="auto">
            <a:xfrm>
              <a:off x="6600826" y="2708275"/>
              <a:ext cx="574675" cy="649288"/>
            </a:xfrm>
            <a:custGeom>
              <a:avLst/>
              <a:gdLst>
                <a:gd name="T0" fmla="*/ 0 w 226"/>
                <a:gd name="T1" fmla="*/ 2147483646 h 409"/>
                <a:gd name="T2" fmla="*/ 2147483646 w 226"/>
                <a:gd name="T3" fmla="*/ 2147483646 h 409"/>
                <a:gd name="T4" fmla="*/ 2147483646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chemeClr val="tx1"/>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130" name="Text Box 34"/>
            <p:cNvSpPr txBox="1">
              <a:spLocks noChangeArrowheads="1"/>
            </p:cNvSpPr>
            <p:nvPr>
              <p:custDataLst>
                <p:tags r:id="rId12"/>
              </p:custDataLst>
            </p:nvPr>
          </p:nvSpPr>
          <p:spPr bwMode="auto">
            <a:xfrm>
              <a:off x="7226827" y="2518151"/>
              <a:ext cx="43925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Note: histogram bars scaled</a:t>
              </a:r>
            </a:p>
          </p:txBody>
        </p:sp>
      </p:grpSp>
      <p:sp>
        <p:nvSpPr>
          <p:cNvPr id="4131" name="Text Box 35"/>
          <p:cNvSpPr txBox="1">
            <a:spLocks noChangeArrowheads="1"/>
          </p:cNvSpPr>
          <p:nvPr>
            <p:custDataLst>
              <p:tags r:id="rId6"/>
            </p:custDataLst>
          </p:nvPr>
        </p:nvSpPr>
        <p:spPr bwMode="auto">
          <a:xfrm>
            <a:off x="4008439" y="5661026"/>
            <a:ext cx="30283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400" b="0" i="0" u="none" strike="noStrike" kern="1200" cap="none" spc="0" normalizeH="0" baseline="0" noProof="0">
                <a:ln>
                  <a:noFill/>
                </a:ln>
                <a:solidFill>
                  <a:srgbClr val="FF0000"/>
                </a:solidFill>
                <a:effectLst/>
                <a:uLnTx/>
                <a:uFillTx/>
                <a:latin typeface="Arial" panose="020B0604020202020204" pitchFamily="34" charset="0"/>
                <a:ea typeface="+mn-ea"/>
                <a:cs typeface="+mn-cs"/>
              </a:rPr>
              <a:t>area under curve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0" i="0" u="none" strike="noStrike" kern="1200" cap="none" spc="0" normalizeH="0" baseline="0" noProof="0">
                <a:ln>
                  <a:noFill/>
                </a:ln>
                <a:solidFill>
                  <a:srgbClr val="A8B97F"/>
                </a:solidFill>
                <a:effectLst/>
                <a:uLnTx/>
                <a:uFillTx/>
                <a:latin typeface="Arial" panose="020B0604020202020204" pitchFamily="34" charset="0"/>
                <a:ea typeface="+mn-ea"/>
                <a:cs typeface="+mn-cs"/>
              </a:rPr>
              <a:t>area under rectangle</a:t>
            </a:r>
          </a:p>
        </p:txBody>
      </p:sp>
      <p:sp>
        <p:nvSpPr>
          <p:cNvPr id="4133" name="Line 37"/>
          <p:cNvSpPr>
            <a:spLocks noChangeShapeType="1"/>
          </p:cNvSpPr>
          <p:nvPr>
            <p:custDataLst>
              <p:tags r:id="rId7"/>
            </p:custDataLst>
          </p:nvPr>
        </p:nvSpPr>
        <p:spPr bwMode="auto">
          <a:xfrm>
            <a:off x="4151313" y="6092825"/>
            <a:ext cx="27368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BD75A9D2-E903-46CC-9F1B-10C29DF0B193}"/>
              </a:ext>
            </a:extLst>
          </p:cNvPr>
          <p:cNvSpPr>
            <a:spLocks noGrp="1"/>
          </p:cNvSpPr>
          <p:nvPr>
            <p:ph type="sldNum" sz="quarter" idx="12"/>
          </p:nvPr>
        </p:nvSpPr>
        <p:spPr/>
        <p:txBody>
          <a:bodyPr/>
          <a:lstStyle/>
          <a:p>
            <a:pPr>
              <a:defRPr/>
            </a:pPr>
            <a:fld id="{85AFC936-10A6-4356-A131-3CCABD04B4B9}" type="slidenum">
              <a:rPr lang="en-US" altLang="en-US" smtClean="0"/>
              <a:pPr>
                <a:defRPr/>
              </a:pPr>
              <a:t>45</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dissolve">
                                      <p:cBhvr>
                                        <p:cTn id="11" dur="500"/>
                                        <p:tgtEl>
                                          <p:spTgt spid="4100"/>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131"/>
                                        </p:tgtEl>
                                        <p:attrNameLst>
                                          <p:attrName>style.visibility</p:attrName>
                                        </p:attrNameLst>
                                      </p:cBhvr>
                                      <p:to>
                                        <p:strVal val="visible"/>
                                      </p:to>
                                    </p:set>
                                    <p:animEffect transition="in" filter="dissolve">
                                      <p:cBhvr>
                                        <p:cTn id="14" dur="500"/>
                                        <p:tgtEl>
                                          <p:spTgt spid="4131"/>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4133"/>
                                        </p:tgtEl>
                                        <p:attrNameLst>
                                          <p:attrName>style.visibility</p:attrName>
                                        </p:attrNameLst>
                                      </p:cBhvr>
                                      <p:to>
                                        <p:strVal val="visible"/>
                                      </p:to>
                                    </p:set>
                                    <p:animEffect transition="in" filter="dissolve">
                                      <p:cBhvr>
                                        <p:cTn id="17" dur="500"/>
                                        <p:tgtEl>
                                          <p:spTgt spid="41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4132"/>
                                        </p:tgtEl>
                                        <p:attrNameLst>
                                          <p:attrName>style.visibility</p:attrName>
                                        </p:attrNameLst>
                                      </p:cBhvr>
                                      <p:to>
                                        <p:strVal val="visible"/>
                                      </p:to>
                                    </p:set>
                                    <p:animEffect transition="in" filter="dissolve">
                                      <p:cBhvr>
                                        <p:cTn id="22" dur="500"/>
                                        <p:tgtEl>
                                          <p:spTgt spid="4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4131" grpId="0"/>
      <p:bldP spid="413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sz="quarter"/>
            <p:custDataLst>
              <p:tags r:id="rId2"/>
            </p:custDataLst>
          </p:nvPr>
        </p:nvSpPr>
        <p:spPr>
          <a:xfrm>
            <a:off x="2208213" y="1"/>
            <a:ext cx="7772400" cy="836613"/>
          </a:xfrm>
        </p:spPr>
        <p:txBody>
          <a:bodyPr/>
          <a:lstStyle/>
          <a:p>
            <a:pPr eaLnBrk="1" hangingPunct="1"/>
            <a:r>
              <a:rPr lang="en-GB" altLang="en-US" sz="3600"/>
              <a:t>2. Effective strip (half) width, </a:t>
            </a:r>
            <a:r>
              <a:rPr lang="el-GR" altLang="en-US" sz="3600">
                <a:cs typeface="Times New Roman" panose="02020603050405020304" pitchFamily="18" charset="0"/>
              </a:rPr>
              <a:t>μ</a:t>
            </a:r>
          </a:p>
        </p:txBody>
      </p:sp>
      <p:graphicFrame>
        <p:nvGraphicFramePr>
          <p:cNvPr id="5123" name="Object 3"/>
          <p:cNvGraphicFramePr>
            <a:graphicFrameLocks noGrp="1" noChangeAspect="1"/>
          </p:cNvGraphicFramePr>
          <p:nvPr>
            <p:ph sz="quarter" idx="1"/>
            <p:custDataLst>
              <p:tags r:id="rId3"/>
            </p:custDataLst>
          </p:nvPr>
        </p:nvGraphicFramePr>
        <p:xfrm>
          <a:off x="6771742" y="3417197"/>
          <a:ext cx="1280428" cy="734672"/>
        </p:xfrm>
        <a:graphic>
          <a:graphicData uri="http://schemas.openxmlformats.org/presentationml/2006/ole">
            <mc:AlternateContent xmlns:mc="http://schemas.openxmlformats.org/markup-compatibility/2006">
              <mc:Choice xmlns:v="urn:schemas-microsoft-com:vml" Requires="v">
                <p:oleObj name="Equation" r:id="rId25" imgW="774364" imgH="444307" progId="Equation.3">
                  <p:embed/>
                </p:oleObj>
              </mc:Choice>
              <mc:Fallback>
                <p:oleObj name="Equation" r:id="rId25" imgW="774364" imgH="444307" progId="Equation.3">
                  <p:embed/>
                  <p:pic>
                    <p:nvPicPr>
                      <p:cNvPr id="5123" name="Object 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771742" y="3417197"/>
                        <a:ext cx="1280428" cy="734672"/>
                      </a:xfrm>
                      <a:prstGeom prst="rect">
                        <a:avLst/>
                      </a:prstGeom>
                      <a:noFill/>
                      <a:ln>
                        <a:noFill/>
                      </a:ln>
                      <a:effectLst/>
                    </p:spPr>
                  </p:pic>
                </p:oleObj>
              </mc:Fallback>
            </mc:AlternateContent>
          </a:graphicData>
        </a:graphic>
      </p:graphicFrame>
      <p:graphicFrame>
        <p:nvGraphicFramePr>
          <p:cNvPr id="5124" name="Object 4"/>
          <p:cNvGraphicFramePr>
            <a:graphicFrameLocks noGrp="1" noChangeAspect="1"/>
          </p:cNvGraphicFramePr>
          <p:nvPr>
            <p:ph sz="quarter" idx="2"/>
            <p:custDataLst>
              <p:tags r:id="rId4"/>
            </p:custDataLst>
          </p:nvPr>
        </p:nvGraphicFramePr>
        <p:xfrm>
          <a:off x="10081313" y="3546643"/>
          <a:ext cx="990602" cy="681039"/>
        </p:xfrm>
        <a:graphic>
          <a:graphicData uri="http://schemas.openxmlformats.org/presentationml/2006/ole">
            <mc:AlternateContent xmlns:mc="http://schemas.openxmlformats.org/markup-compatibility/2006">
              <mc:Choice xmlns:v="urn:schemas-microsoft-com:vml" Requires="v">
                <p:oleObj name="Equation" r:id="rId27" imgW="609600" imgH="419100" progId="Equation.3">
                  <p:embed/>
                </p:oleObj>
              </mc:Choice>
              <mc:Fallback>
                <p:oleObj name="Equation" r:id="rId27" imgW="609600" imgH="419100" progId="Equation.3">
                  <p:embed/>
                  <p:pic>
                    <p:nvPicPr>
                      <p:cNvPr id="5124" name="Object 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081313" y="3546643"/>
                        <a:ext cx="990602" cy="681039"/>
                      </a:xfrm>
                      <a:prstGeom prst="rect">
                        <a:avLst/>
                      </a:prstGeom>
                      <a:noFill/>
                      <a:ln>
                        <a:noFill/>
                      </a:ln>
                      <a:effectLst/>
                    </p:spPr>
                  </p:pic>
                </p:oleObj>
              </mc:Fallback>
            </mc:AlternateContent>
          </a:graphicData>
        </a:graphic>
      </p:graphicFrame>
      <p:graphicFrame>
        <p:nvGraphicFramePr>
          <p:cNvPr id="5125" name="Object 5"/>
          <p:cNvGraphicFramePr>
            <a:graphicFrameLocks noGrp="1" noChangeAspect="1"/>
          </p:cNvGraphicFramePr>
          <p:nvPr>
            <p:ph sz="quarter" idx="3"/>
            <p:custDataLst>
              <p:tags r:id="rId5"/>
            </p:custDataLst>
          </p:nvPr>
        </p:nvGraphicFramePr>
        <p:xfrm>
          <a:off x="3158284" y="5450264"/>
          <a:ext cx="873379" cy="698703"/>
        </p:xfrm>
        <a:graphic>
          <a:graphicData uri="http://schemas.openxmlformats.org/presentationml/2006/ole">
            <mc:AlternateContent xmlns:mc="http://schemas.openxmlformats.org/markup-compatibility/2006">
              <mc:Choice xmlns:v="urn:schemas-microsoft-com:vml" Requires="v">
                <p:oleObj name="Equation" r:id="rId29" imgW="317225" imgH="253780" progId="Equation.3">
                  <p:embed/>
                </p:oleObj>
              </mc:Choice>
              <mc:Fallback>
                <p:oleObj name="Equation" r:id="rId29" imgW="317225" imgH="253780" progId="Equation.3">
                  <p:embed/>
                  <p:pic>
                    <p:nvPicPr>
                      <p:cNvPr id="5125" name="Object 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158284" y="5450264"/>
                        <a:ext cx="873379" cy="698703"/>
                      </a:xfrm>
                      <a:prstGeom prst="rect">
                        <a:avLst/>
                      </a:prstGeom>
                      <a:noFill/>
                      <a:ln>
                        <a:noFill/>
                      </a:ln>
                      <a:effectLst/>
                    </p:spPr>
                  </p:pic>
                </p:oleObj>
              </mc:Fallback>
            </mc:AlternateContent>
          </a:graphicData>
        </a:graphic>
      </p:graphicFrame>
      <p:graphicFrame>
        <p:nvGraphicFramePr>
          <p:cNvPr id="5169" name="Object 49"/>
          <p:cNvGraphicFramePr>
            <a:graphicFrameLocks noGrp="1" noChangeAspect="1"/>
          </p:cNvGraphicFramePr>
          <p:nvPr>
            <p:ph sz="quarter" idx="4"/>
            <p:custDataLst>
              <p:tags r:id="rId6"/>
            </p:custDataLst>
          </p:nvPr>
        </p:nvGraphicFramePr>
        <p:xfrm>
          <a:off x="6743700" y="5300663"/>
          <a:ext cx="1439863" cy="900112"/>
        </p:xfrm>
        <a:graphic>
          <a:graphicData uri="http://schemas.openxmlformats.org/presentationml/2006/ole">
            <mc:AlternateContent xmlns:mc="http://schemas.openxmlformats.org/markup-compatibility/2006">
              <mc:Choice xmlns:v="urn:schemas-microsoft-com:vml" Requires="v">
                <p:oleObj name="Equation" r:id="rId31" imgW="812447" imgH="507780" progId="Equation.3">
                  <p:embed/>
                </p:oleObj>
              </mc:Choice>
              <mc:Fallback>
                <p:oleObj name="Equation" r:id="rId31" imgW="812447" imgH="507780" progId="Equation.3">
                  <p:embed/>
                  <p:pic>
                    <p:nvPicPr>
                      <p:cNvPr id="5169" name="Object 4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743700" y="5300663"/>
                        <a:ext cx="1439863" cy="900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52" name="Rectangle 32"/>
          <p:cNvSpPr>
            <a:spLocks noChangeArrowheads="1"/>
          </p:cNvSpPr>
          <p:nvPr>
            <p:custDataLst>
              <p:tags r:id="rId7"/>
            </p:custDataLst>
          </p:nvPr>
        </p:nvSpPr>
        <p:spPr bwMode="auto">
          <a:xfrm>
            <a:off x="0" y="661991"/>
            <a:ext cx="11953328"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Instead of a </a:t>
            </a:r>
            <a:r>
              <a:rPr kumimoji="0" lang="en-GB" altLang="en-US" sz="2000" b="0" i="0" u="sng" strike="noStrike" kern="1200" cap="none" spc="0" normalizeH="0" baseline="0" noProof="0" dirty="0">
                <a:ln>
                  <a:noFill/>
                </a:ln>
                <a:solidFill>
                  <a:prstClr val="black"/>
                </a:solidFill>
                <a:effectLst/>
                <a:uLnTx/>
                <a:uFillTx/>
                <a:latin typeface="Arial" panose="020B0604020202020204" pitchFamily="34" charset="0"/>
                <a:ea typeface="+mn-ea"/>
                <a:cs typeface="+mn-cs"/>
              </a:rPr>
              <a:t>line transect</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out to </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w</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where proportion </a:t>
            </a:r>
            <a:r>
              <a:rPr kumimoji="0" lang="en-GB" altLang="en-US" sz="20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P</a:t>
            </a:r>
            <a:r>
              <a:rPr kumimoji="0" lang="en-GB" altLang="en-US" sz="2000" b="0" i="1" u="none" strike="noStrike" kern="1200" cap="none" spc="0" normalizeH="0" baseline="-25000" noProof="0" dirty="0">
                <a:ln>
                  <a:noFill/>
                </a:ln>
                <a:solidFill>
                  <a:prstClr val="black"/>
                </a:solidFill>
                <a:effectLst/>
                <a:uLnTx/>
                <a:uFillTx/>
                <a:latin typeface="Arial" panose="020B0604020202020204" pitchFamily="34" charset="0"/>
                <a:ea typeface="+mn-ea"/>
                <a:cs typeface="+mn-cs"/>
              </a:rPr>
              <a:t>a</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objects are seen, think of </a:t>
            </a:r>
            <a:b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kumimoji="0" lang="en-GB" altLang="en-US" sz="2000" b="0" i="0" u="sng" strike="noStrike" kern="1200" cap="none" spc="0" normalizeH="0" baseline="0" noProof="0" dirty="0">
                <a:ln>
                  <a:noFill/>
                </a:ln>
                <a:solidFill>
                  <a:prstClr val="black"/>
                </a:solidFill>
                <a:effectLst/>
                <a:uLnTx/>
                <a:uFillTx/>
                <a:latin typeface="Arial" panose="020B0604020202020204" pitchFamily="34" charset="0"/>
                <a:ea typeface="+mn-ea"/>
                <a:cs typeface="+mn-cs"/>
              </a:rPr>
              <a:t>strip transect</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out to some distance </a:t>
            </a:r>
            <a:r>
              <a:rPr kumimoji="0" lang="el-GR"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μ</a:t>
            </a: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5153" name="Line 33"/>
          <p:cNvSpPr>
            <a:spLocks noChangeShapeType="1"/>
          </p:cNvSpPr>
          <p:nvPr>
            <p:custDataLst>
              <p:tags r:id="rId8"/>
            </p:custDataLst>
          </p:nvPr>
        </p:nvSpPr>
        <p:spPr bwMode="auto">
          <a:xfrm flipV="1">
            <a:off x="4051312" y="2745085"/>
            <a:ext cx="0" cy="2124075"/>
          </a:xfrm>
          <a:prstGeom prst="line">
            <a:avLst/>
          </a:prstGeom>
          <a:noFill/>
          <a:ln w="28575">
            <a:solidFill>
              <a:schemeClr val="accent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54" name="Text Box 34"/>
          <p:cNvSpPr txBox="1">
            <a:spLocks noChangeArrowheads="1"/>
          </p:cNvSpPr>
          <p:nvPr>
            <p:custDataLst>
              <p:tags r:id="rId9"/>
            </p:custDataLst>
          </p:nvPr>
        </p:nvSpPr>
        <p:spPr bwMode="auto">
          <a:xfrm>
            <a:off x="3845256" y="4795354"/>
            <a:ext cx="411923" cy="43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l-GR"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μ</a:t>
            </a:r>
          </a:p>
        </p:txBody>
      </p:sp>
      <p:sp>
        <p:nvSpPr>
          <p:cNvPr id="5155" name="Freeform 35"/>
          <p:cNvSpPr>
            <a:spLocks/>
          </p:cNvSpPr>
          <p:nvPr>
            <p:custDataLst>
              <p:tags r:id="rId10"/>
            </p:custDataLst>
          </p:nvPr>
        </p:nvSpPr>
        <p:spPr bwMode="auto">
          <a:xfrm>
            <a:off x="4001684" y="3507840"/>
            <a:ext cx="1353958" cy="1394977"/>
          </a:xfrm>
          <a:custGeom>
            <a:avLst/>
            <a:gdLst>
              <a:gd name="T0" fmla="*/ 2147483646 w 779"/>
              <a:gd name="T1" fmla="*/ 2147483646 h 688"/>
              <a:gd name="T2" fmla="*/ 2147483646 w 779"/>
              <a:gd name="T3" fmla="*/ 2147483646 h 688"/>
              <a:gd name="T4" fmla="*/ 2147483646 w 779"/>
              <a:gd name="T5" fmla="*/ 2147483646 h 688"/>
              <a:gd name="T6" fmla="*/ 2147483646 w 779"/>
              <a:gd name="T7" fmla="*/ 2147483646 h 688"/>
              <a:gd name="T8" fmla="*/ 2147483646 w 779"/>
              <a:gd name="T9" fmla="*/ 2147483646 h 688"/>
              <a:gd name="T10" fmla="*/ 2147483646 w 779"/>
              <a:gd name="T11" fmla="*/ 2147483646 h 688"/>
              <a:gd name="T12" fmla="*/ 2147483646 w 779"/>
              <a:gd name="T13" fmla="*/ 2147483646 h 688"/>
              <a:gd name="T14" fmla="*/ 2147483646 w 779"/>
              <a:gd name="T15" fmla="*/ 2147483646 h 688"/>
              <a:gd name="T16" fmla="*/ 2147483646 w 779"/>
              <a:gd name="T17" fmla="*/ 2147483646 h 688"/>
              <a:gd name="T18" fmla="*/ 2147483646 w 779"/>
              <a:gd name="T19" fmla="*/ 2147483646 h 688"/>
              <a:gd name="T20" fmla="*/ 2147483646 w 779"/>
              <a:gd name="T21" fmla="*/ 2147483646 h 6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79"/>
              <a:gd name="T34" fmla="*/ 0 h 688"/>
              <a:gd name="T35" fmla="*/ 779 w 779"/>
              <a:gd name="T36" fmla="*/ 688 h 6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79" h="688">
                <a:moveTo>
                  <a:pt x="30" y="75"/>
                </a:moveTo>
                <a:cubicBezTo>
                  <a:pt x="75" y="37"/>
                  <a:pt x="121" y="0"/>
                  <a:pt x="121" y="30"/>
                </a:cubicBezTo>
                <a:cubicBezTo>
                  <a:pt x="121" y="60"/>
                  <a:pt x="0" y="234"/>
                  <a:pt x="30" y="257"/>
                </a:cubicBezTo>
                <a:cubicBezTo>
                  <a:pt x="60" y="280"/>
                  <a:pt x="302" y="113"/>
                  <a:pt x="302" y="166"/>
                </a:cubicBezTo>
                <a:cubicBezTo>
                  <a:pt x="302" y="219"/>
                  <a:pt x="7" y="551"/>
                  <a:pt x="30" y="574"/>
                </a:cubicBezTo>
                <a:cubicBezTo>
                  <a:pt x="53" y="597"/>
                  <a:pt x="400" y="287"/>
                  <a:pt x="438" y="302"/>
                </a:cubicBezTo>
                <a:cubicBezTo>
                  <a:pt x="476" y="317"/>
                  <a:pt x="234" y="642"/>
                  <a:pt x="257" y="665"/>
                </a:cubicBezTo>
                <a:cubicBezTo>
                  <a:pt x="280" y="688"/>
                  <a:pt x="521" y="445"/>
                  <a:pt x="574" y="438"/>
                </a:cubicBezTo>
                <a:cubicBezTo>
                  <a:pt x="627" y="431"/>
                  <a:pt x="544" y="605"/>
                  <a:pt x="574" y="620"/>
                </a:cubicBezTo>
                <a:cubicBezTo>
                  <a:pt x="604" y="635"/>
                  <a:pt x="733" y="522"/>
                  <a:pt x="756" y="529"/>
                </a:cubicBezTo>
                <a:cubicBezTo>
                  <a:pt x="779" y="536"/>
                  <a:pt x="744" y="600"/>
                  <a:pt x="710" y="665"/>
                </a:cubicBezTo>
              </a:path>
            </a:pathLst>
          </a:custGeom>
          <a:noFill/>
          <a:ln w="15875">
            <a:solidFill>
              <a:srgbClr val="990033"/>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2" name="Group 6"/>
          <p:cNvGrpSpPr>
            <a:grpSpLocks/>
          </p:cNvGrpSpPr>
          <p:nvPr>
            <p:custDataLst>
              <p:tags r:id="rId11"/>
            </p:custDataLst>
          </p:nvPr>
        </p:nvGrpSpPr>
        <p:grpSpPr bwMode="auto">
          <a:xfrm>
            <a:off x="167498" y="1719514"/>
            <a:ext cx="6053702" cy="3653703"/>
            <a:chOff x="1060" y="1049"/>
            <a:chExt cx="3483" cy="1802"/>
          </a:xfrm>
        </p:grpSpPr>
        <p:sp>
          <p:nvSpPr>
            <p:cNvPr id="7196" name="Text Box 7"/>
            <p:cNvSpPr txBox="1">
              <a:spLocks noChangeArrowheads="1"/>
            </p:cNvSpPr>
            <p:nvPr/>
          </p:nvSpPr>
          <p:spPr bwMode="auto">
            <a:xfrm rot="16200000">
              <a:off x="1018" y="1695"/>
              <a:ext cx="439"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g</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p>
          </p:txBody>
        </p:sp>
        <p:sp>
          <p:nvSpPr>
            <p:cNvPr id="7197" name="Line 8"/>
            <p:cNvSpPr>
              <a:spLocks noChangeShapeType="1"/>
            </p:cNvSpPr>
            <p:nvPr/>
          </p:nvSpPr>
          <p:spPr bwMode="auto">
            <a:xfrm>
              <a:off x="1316" y="2615"/>
              <a:ext cx="3227"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98" name="Line 9"/>
            <p:cNvSpPr>
              <a:spLocks noChangeShapeType="1"/>
            </p:cNvSpPr>
            <p:nvPr/>
          </p:nvSpPr>
          <p:spPr bwMode="auto">
            <a:xfrm flipV="1">
              <a:off x="1316" y="1049"/>
              <a:ext cx="0" cy="1566"/>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99" name="Line 10"/>
            <p:cNvSpPr>
              <a:spLocks noChangeShapeType="1"/>
            </p:cNvSpPr>
            <p:nvPr/>
          </p:nvSpPr>
          <p:spPr bwMode="auto">
            <a:xfrm>
              <a:off x="1316" y="1406"/>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0" name="Line 11"/>
            <p:cNvSpPr>
              <a:spLocks noChangeShapeType="1"/>
            </p:cNvSpPr>
            <p:nvPr/>
          </p:nvSpPr>
          <p:spPr bwMode="auto">
            <a:xfrm>
              <a:off x="1659" y="1272"/>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1" name="Line 12"/>
            <p:cNvSpPr>
              <a:spLocks noChangeShapeType="1"/>
            </p:cNvSpPr>
            <p:nvPr/>
          </p:nvSpPr>
          <p:spPr bwMode="auto">
            <a:xfrm>
              <a:off x="1659" y="127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2" name="Line 13"/>
            <p:cNvSpPr>
              <a:spLocks noChangeShapeType="1"/>
            </p:cNvSpPr>
            <p:nvPr/>
          </p:nvSpPr>
          <p:spPr bwMode="auto">
            <a:xfrm>
              <a:off x="2002" y="1272"/>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3" name="Line 14"/>
            <p:cNvSpPr>
              <a:spLocks noChangeShapeType="1"/>
            </p:cNvSpPr>
            <p:nvPr/>
          </p:nvSpPr>
          <p:spPr bwMode="auto">
            <a:xfrm>
              <a:off x="2002" y="154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4" name="Line 15"/>
            <p:cNvSpPr>
              <a:spLocks noChangeShapeType="1"/>
            </p:cNvSpPr>
            <p:nvPr/>
          </p:nvSpPr>
          <p:spPr bwMode="auto">
            <a:xfrm>
              <a:off x="2345" y="1362"/>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5" name="Line 16"/>
            <p:cNvSpPr>
              <a:spLocks noChangeShapeType="1"/>
            </p:cNvSpPr>
            <p:nvPr/>
          </p:nvSpPr>
          <p:spPr bwMode="auto">
            <a:xfrm>
              <a:off x="2345" y="1362"/>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6" name="Line 17"/>
            <p:cNvSpPr>
              <a:spLocks noChangeShapeType="1"/>
            </p:cNvSpPr>
            <p:nvPr/>
          </p:nvSpPr>
          <p:spPr bwMode="auto">
            <a:xfrm>
              <a:off x="2689" y="1362"/>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7" name="Line 18"/>
            <p:cNvSpPr>
              <a:spLocks noChangeShapeType="1"/>
            </p:cNvSpPr>
            <p:nvPr/>
          </p:nvSpPr>
          <p:spPr bwMode="auto">
            <a:xfrm>
              <a:off x="2689" y="1496"/>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8" name="Line 19"/>
            <p:cNvSpPr>
              <a:spLocks noChangeShapeType="1"/>
            </p:cNvSpPr>
            <p:nvPr/>
          </p:nvSpPr>
          <p:spPr bwMode="auto">
            <a:xfrm>
              <a:off x="3032" y="1496"/>
              <a:ext cx="0" cy="1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09" name="Line 20"/>
            <p:cNvSpPr>
              <a:spLocks noChangeShapeType="1"/>
            </p:cNvSpPr>
            <p:nvPr/>
          </p:nvSpPr>
          <p:spPr bwMode="auto">
            <a:xfrm>
              <a:off x="3032" y="1855"/>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0" name="Line 21"/>
            <p:cNvSpPr>
              <a:spLocks noChangeShapeType="1"/>
            </p:cNvSpPr>
            <p:nvPr/>
          </p:nvSpPr>
          <p:spPr bwMode="auto">
            <a:xfrm>
              <a:off x="3376" y="1855"/>
              <a:ext cx="0" cy="7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1" name="Line 22"/>
            <p:cNvSpPr>
              <a:spLocks noChangeShapeType="1"/>
            </p:cNvSpPr>
            <p:nvPr/>
          </p:nvSpPr>
          <p:spPr bwMode="auto">
            <a:xfrm>
              <a:off x="3376" y="1989"/>
              <a:ext cx="3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2" name="Line 23"/>
            <p:cNvSpPr>
              <a:spLocks noChangeShapeType="1"/>
            </p:cNvSpPr>
            <p:nvPr/>
          </p:nvSpPr>
          <p:spPr bwMode="auto">
            <a:xfrm>
              <a:off x="3718" y="1989"/>
              <a:ext cx="0" cy="6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3" name="Line 24"/>
            <p:cNvSpPr>
              <a:spLocks noChangeShapeType="1"/>
            </p:cNvSpPr>
            <p:nvPr/>
          </p:nvSpPr>
          <p:spPr bwMode="auto">
            <a:xfrm>
              <a:off x="3718" y="2345"/>
              <a:ext cx="34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4" name="Line 25"/>
            <p:cNvSpPr>
              <a:spLocks noChangeShapeType="1"/>
            </p:cNvSpPr>
            <p:nvPr/>
          </p:nvSpPr>
          <p:spPr bwMode="auto">
            <a:xfrm>
              <a:off x="4063" y="2345"/>
              <a:ext cx="0" cy="2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5" name="Freeform 26"/>
            <p:cNvSpPr>
              <a:spLocks/>
            </p:cNvSpPr>
            <p:nvPr/>
          </p:nvSpPr>
          <p:spPr bwMode="auto">
            <a:xfrm>
              <a:off x="1316" y="1310"/>
              <a:ext cx="2747" cy="1170"/>
            </a:xfrm>
            <a:custGeom>
              <a:avLst/>
              <a:gdLst>
                <a:gd name="T0" fmla="*/ 0 w 5760"/>
                <a:gd name="T1" fmla="*/ 0 h 3768"/>
                <a:gd name="T2" fmla="*/ 22 w 5760"/>
                <a:gd name="T3" fmla="*/ 0 h 3768"/>
                <a:gd name="T4" fmla="*/ 30 w 5760"/>
                <a:gd name="T5" fmla="*/ 0 h 3768"/>
                <a:gd name="T6" fmla="*/ 82 w 5760"/>
                <a:gd name="T7" fmla="*/ 2 h 3768"/>
                <a:gd name="T8" fmla="*/ 134 w 5760"/>
                <a:gd name="T9" fmla="*/ 4 h 3768"/>
                <a:gd name="T10" fmla="*/ 186 w 5760"/>
                <a:gd name="T11" fmla="*/ 11 h 3768"/>
                <a:gd name="T12" fmla="*/ 231 w 5760"/>
                <a:gd name="T13" fmla="*/ 20 h 3768"/>
                <a:gd name="T14" fmla="*/ 276 w 5760"/>
                <a:gd name="T15" fmla="*/ 31 h 3768"/>
                <a:gd name="T16" fmla="*/ 298 w 5760"/>
                <a:gd name="T17" fmla="*/ 35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0"/>
                <a:gd name="T28" fmla="*/ 0 h 3768"/>
                <a:gd name="T29" fmla="*/ 5760 w 5760"/>
                <a:gd name="T30" fmla="*/ 3768 h 3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6" name="Line 27"/>
            <p:cNvSpPr>
              <a:spLocks noChangeShapeType="1"/>
            </p:cNvSpPr>
            <p:nvPr/>
          </p:nvSpPr>
          <p:spPr bwMode="auto">
            <a:xfrm flipV="1">
              <a:off x="4060" y="1307"/>
              <a:ext cx="0" cy="129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7" name="Line 28"/>
            <p:cNvSpPr>
              <a:spLocks noChangeShapeType="1"/>
            </p:cNvSpPr>
            <p:nvPr/>
          </p:nvSpPr>
          <p:spPr bwMode="auto">
            <a:xfrm flipH="1">
              <a:off x="1322" y="1304"/>
              <a:ext cx="273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218" name="Text Box 29"/>
            <p:cNvSpPr txBox="1">
              <a:spLocks noChangeArrowheads="1"/>
            </p:cNvSpPr>
            <p:nvPr/>
          </p:nvSpPr>
          <p:spPr bwMode="auto">
            <a:xfrm>
              <a:off x="2502" y="2638"/>
              <a:ext cx="24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p>
          </p:txBody>
        </p:sp>
        <p:sp>
          <p:nvSpPr>
            <p:cNvPr id="7219" name="Text Box 30"/>
            <p:cNvSpPr txBox="1">
              <a:spLocks noChangeArrowheads="1"/>
            </p:cNvSpPr>
            <p:nvPr/>
          </p:nvSpPr>
          <p:spPr bwMode="auto">
            <a:xfrm>
              <a:off x="3969" y="2638"/>
              <a:ext cx="2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w</a:t>
              </a:r>
            </a:p>
          </p:txBody>
        </p:sp>
        <p:sp>
          <p:nvSpPr>
            <p:cNvPr id="7220" name="Text Box 31"/>
            <p:cNvSpPr txBox="1">
              <a:spLocks noChangeArrowheads="1"/>
            </p:cNvSpPr>
            <p:nvPr/>
          </p:nvSpPr>
          <p:spPr bwMode="auto">
            <a:xfrm rot="-5400000">
              <a:off x="960" y="1270"/>
              <a:ext cx="342"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a:t>
              </a:r>
            </a:p>
          </p:txBody>
        </p:sp>
      </p:grpSp>
      <p:sp>
        <p:nvSpPr>
          <p:cNvPr id="5156" name="Freeform 36"/>
          <p:cNvSpPr>
            <a:spLocks/>
          </p:cNvSpPr>
          <p:nvPr>
            <p:custDataLst>
              <p:tags r:id="rId12"/>
            </p:custDataLst>
          </p:nvPr>
        </p:nvSpPr>
        <p:spPr bwMode="auto">
          <a:xfrm>
            <a:off x="1557956" y="2220325"/>
            <a:ext cx="2443728" cy="1103005"/>
          </a:xfrm>
          <a:custGeom>
            <a:avLst/>
            <a:gdLst>
              <a:gd name="T0" fmla="*/ 2147483646 w 1481"/>
              <a:gd name="T1" fmla="*/ 2147483646 h 544"/>
              <a:gd name="T2" fmla="*/ 2147483646 w 1481"/>
              <a:gd name="T3" fmla="*/ 2147483646 h 544"/>
              <a:gd name="T4" fmla="*/ 2147483646 w 1481"/>
              <a:gd name="T5" fmla="*/ 2147483646 h 544"/>
              <a:gd name="T6" fmla="*/ 2147483646 w 1481"/>
              <a:gd name="T7" fmla="*/ 2147483646 h 544"/>
              <a:gd name="T8" fmla="*/ 2147483646 w 1481"/>
              <a:gd name="T9" fmla="*/ 2147483646 h 544"/>
              <a:gd name="T10" fmla="*/ 2147483646 w 1481"/>
              <a:gd name="T11" fmla="*/ 2147483646 h 544"/>
              <a:gd name="T12" fmla="*/ 2147483646 w 1481"/>
              <a:gd name="T13" fmla="*/ 2147483646 h 544"/>
              <a:gd name="T14" fmla="*/ 2147483646 w 1481"/>
              <a:gd name="T15" fmla="*/ 2147483646 h 544"/>
              <a:gd name="T16" fmla="*/ 2147483646 w 1481"/>
              <a:gd name="T17" fmla="*/ 2147483646 h 544"/>
              <a:gd name="T18" fmla="*/ 2147483646 w 1481"/>
              <a:gd name="T19" fmla="*/ 2147483646 h 544"/>
              <a:gd name="T20" fmla="*/ 2147483646 w 1481"/>
              <a:gd name="T21" fmla="*/ 2147483646 h 544"/>
              <a:gd name="T22" fmla="*/ 2147483646 w 1481"/>
              <a:gd name="T23" fmla="*/ 2147483646 h 544"/>
              <a:gd name="T24" fmla="*/ 2147483646 w 1481"/>
              <a:gd name="T25" fmla="*/ 2147483646 h 544"/>
              <a:gd name="T26" fmla="*/ 2147483646 w 1481"/>
              <a:gd name="T27" fmla="*/ 2147483646 h 544"/>
              <a:gd name="T28" fmla="*/ 2147483646 w 1481"/>
              <a:gd name="T29" fmla="*/ 2147483646 h 544"/>
              <a:gd name="T30" fmla="*/ 0 w 1481"/>
              <a:gd name="T31" fmla="*/ 2147483646 h 5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1"/>
              <a:gd name="T49" fmla="*/ 0 h 544"/>
              <a:gd name="T50" fmla="*/ 1481 w 1481"/>
              <a:gd name="T51" fmla="*/ 544 h 5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1" h="544">
                <a:moveTo>
                  <a:pt x="1451" y="514"/>
                </a:moveTo>
                <a:cubicBezTo>
                  <a:pt x="1405" y="529"/>
                  <a:pt x="1360" y="544"/>
                  <a:pt x="1360" y="514"/>
                </a:cubicBezTo>
                <a:cubicBezTo>
                  <a:pt x="1360" y="484"/>
                  <a:pt x="1474" y="347"/>
                  <a:pt x="1451" y="332"/>
                </a:cubicBezTo>
                <a:cubicBezTo>
                  <a:pt x="1428" y="317"/>
                  <a:pt x="1224" y="461"/>
                  <a:pt x="1224" y="423"/>
                </a:cubicBezTo>
                <a:cubicBezTo>
                  <a:pt x="1224" y="385"/>
                  <a:pt x="1481" y="120"/>
                  <a:pt x="1451" y="105"/>
                </a:cubicBezTo>
                <a:cubicBezTo>
                  <a:pt x="1421" y="90"/>
                  <a:pt x="1081" y="347"/>
                  <a:pt x="1043" y="332"/>
                </a:cubicBezTo>
                <a:cubicBezTo>
                  <a:pt x="1005" y="317"/>
                  <a:pt x="1254" y="30"/>
                  <a:pt x="1224" y="15"/>
                </a:cubicBezTo>
                <a:cubicBezTo>
                  <a:pt x="1194" y="0"/>
                  <a:pt x="906" y="241"/>
                  <a:pt x="861" y="241"/>
                </a:cubicBezTo>
                <a:cubicBezTo>
                  <a:pt x="816" y="241"/>
                  <a:pt x="982" y="30"/>
                  <a:pt x="952" y="15"/>
                </a:cubicBezTo>
                <a:cubicBezTo>
                  <a:pt x="922" y="0"/>
                  <a:pt x="718" y="151"/>
                  <a:pt x="680" y="151"/>
                </a:cubicBezTo>
                <a:cubicBezTo>
                  <a:pt x="642" y="151"/>
                  <a:pt x="763" y="23"/>
                  <a:pt x="725" y="15"/>
                </a:cubicBezTo>
                <a:cubicBezTo>
                  <a:pt x="687" y="7"/>
                  <a:pt x="498" y="105"/>
                  <a:pt x="453" y="105"/>
                </a:cubicBezTo>
                <a:cubicBezTo>
                  <a:pt x="408" y="105"/>
                  <a:pt x="491" y="22"/>
                  <a:pt x="453" y="15"/>
                </a:cubicBezTo>
                <a:cubicBezTo>
                  <a:pt x="415" y="8"/>
                  <a:pt x="271" y="60"/>
                  <a:pt x="226" y="60"/>
                </a:cubicBezTo>
                <a:cubicBezTo>
                  <a:pt x="181" y="60"/>
                  <a:pt x="219" y="15"/>
                  <a:pt x="181" y="15"/>
                </a:cubicBezTo>
                <a:cubicBezTo>
                  <a:pt x="143" y="15"/>
                  <a:pt x="71" y="37"/>
                  <a:pt x="0" y="60"/>
                </a:cubicBezTo>
              </a:path>
            </a:pathLst>
          </a:custGeom>
          <a:noFill/>
          <a:ln w="15875">
            <a:solidFill>
              <a:srgbClr val="990033"/>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58" name="Text Box 38"/>
          <p:cNvSpPr txBox="1">
            <a:spLocks noChangeArrowheads="1"/>
          </p:cNvSpPr>
          <p:nvPr>
            <p:custDataLst>
              <p:tags r:id="rId13"/>
            </p:custDataLst>
          </p:nvPr>
        </p:nvSpPr>
        <p:spPr bwMode="auto">
          <a:xfrm>
            <a:off x="6349255" y="2924944"/>
            <a:ext cx="2808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Line transect out to </a:t>
            </a:r>
            <a:r>
              <a:rPr kumimoji="0" lang="en-GB" altLang="en-US"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w</a:t>
            </a:r>
          </a:p>
        </p:txBody>
      </p:sp>
      <p:sp>
        <p:nvSpPr>
          <p:cNvPr id="5159" name="Text Box 39"/>
          <p:cNvSpPr txBox="1">
            <a:spLocks noChangeArrowheads="1"/>
          </p:cNvSpPr>
          <p:nvPr>
            <p:custDataLst>
              <p:tags r:id="rId14"/>
            </p:custDataLst>
          </p:nvPr>
        </p:nvSpPr>
        <p:spPr bwMode="auto">
          <a:xfrm>
            <a:off x="9119764" y="2924944"/>
            <a:ext cx="2808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a:ln>
                  <a:noFill/>
                </a:ln>
                <a:solidFill>
                  <a:prstClr val="black"/>
                </a:solidFill>
                <a:effectLst/>
                <a:uLnTx/>
                <a:uFillTx/>
                <a:latin typeface="Arial" panose="020B0604020202020204" pitchFamily="34" charset="0"/>
                <a:ea typeface="+mn-ea"/>
                <a:cs typeface="+mn-cs"/>
              </a:rPr>
              <a:t>Strip transect out to </a:t>
            </a:r>
            <a:r>
              <a:rPr kumimoji="0" lang="el-GR"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μ</a:t>
            </a:r>
          </a:p>
        </p:txBody>
      </p:sp>
      <p:sp>
        <p:nvSpPr>
          <p:cNvPr id="5160" name="Rectangle 40"/>
          <p:cNvSpPr>
            <a:spLocks noChangeArrowheads="1"/>
          </p:cNvSpPr>
          <p:nvPr>
            <p:custDataLst>
              <p:tags r:id="rId15"/>
            </p:custDataLst>
          </p:nvPr>
        </p:nvSpPr>
        <p:spPr bwMode="auto">
          <a:xfrm>
            <a:off x="6276230" y="2996383"/>
            <a:ext cx="27368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61" name="Rectangle 41"/>
          <p:cNvSpPr>
            <a:spLocks noChangeArrowheads="1"/>
          </p:cNvSpPr>
          <p:nvPr>
            <p:custDataLst>
              <p:tags r:id="rId16"/>
            </p:custDataLst>
          </p:nvPr>
        </p:nvSpPr>
        <p:spPr bwMode="auto">
          <a:xfrm>
            <a:off x="9048328" y="2996382"/>
            <a:ext cx="2765425"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62" name="Text Box 42"/>
          <p:cNvSpPr txBox="1">
            <a:spLocks noChangeArrowheads="1"/>
          </p:cNvSpPr>
          <p:nvPr>
            <p:custDataLst>
              <p:tags r:id="rId17"/>
            </p:custDataLst>
          </p:nvPr>
        </p:nvSpPr>
        <p:spPr bwMode="auto">
          <a:xfrm>
            <a:off x="6437682" y="1393619"/>
            <a:ext cx="563208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90000"/>
              </a:lnSpc>
              <a:spcBef>
                <a:spcPct val="20000"/>
              </a:spcBef>
              <a:spcAft>
                <a:spcPct val="0"/>
              </a:spcAft>
              <a:buClrTx/>
              <a:buSzTx/>
              <a:buFontTx/>
              <a:buNone/>
              <a:tabLst/>
              <a:defRPr/>
            </a:pPr>
            <a:r>
              <a:rPr kumimoji="0" lang="en-GB"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The ESW, </a:t>
            </a:r>
            <a:r>
              <a:rPr kumimoji="0" lang="el-GR"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μ</a:t>
            </a:r>
            <a:r>
              <a:rPr kumimoji="0" lang="en-GB"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is the distance at which as many objects are seen beyond </a:t>
            </a:r>
            <a:r>
              <a:rPr kumimoji="0" lang="el-GR"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μ</a:t>
            </a:r>
            <a:r>
              <a:rPr kumimoji="0" lang="en-GB"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as are missed within </a:t>
            </a:r>
            <a:r>
              <a:rPr kumimoji="0" lang="el-GR"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μ</a:t>
            </a:r>
            <a:endParaRPr kumimoji="0" lang="en-GB"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GB"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5163" name="AutoShape 43"/>
          <p:cNvSpPr>
            <a:spLocks/>
          </p:cNvSpPr>
          <p:nvPr>
            <p:custDataLst>
              <p:tags r:id="rId18"/>
            </p:custDataLst>
          </p:nvPr>
        </p:nvSpPr>
        <p:spPr bwMode="auto">
          <a:xfrm rot="16200000">
            <a:off x="7507338" y="3976664"/>
            <a:ext cx="287337" cy="720725"/>
          </a:xfrm>
          <a:prstGeom prst="leftBrace">
            <a:avLst>
              <a:gd name="adj1" fmla="val 20902"/>
              <a:gd name="adj2" fmla="val 50000"/>
            </a:avLst>
          </a:pr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65" name="Text Box 45"/>
          <p:cNvSpPr txBox="1">
            <a:spLocks noChangeArrowheads="1"/>
          </p:cNvSpPr>
          <p:nvPr>
            <p:custDataLst>
              <p:tags r:id="rId19"/>
            </p:custDataLst>
          </p:nvPr>
        </p:nvSpPr>
        <p:spPr bwMode="auto">
          <a:xfrm>
            <a:off x="6868346" y="4582294"/>
            <a:ext cx="12239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dirty="0">
                <a:ln>
                  <a:noFill/>
                </a:ln>
                <a:solidFill>
                  <a:srgbClr val="0000FF"/>
                </a:solidFill>
                <a:effectLst/>
                <a:uLnTx/>
                <a:uFillTx/>
                <a:latin typeface="Arial" panose="020B0604020202020204" pitchFamily="34" charset="0"/>
                <a:ea typeface="+mn-ea"/>
                <a:cs typeface="+mn-cs"/>
              </a:rPr>
              <a:t>Area covered</a:t>
            </a:r>
          </a:p>
        </p:txBody>
      </p:sp>
      <p:sp>
        <p:nvSpPr>
          <p:cNvPr id="5166" name="AutoShape 46"/>
          <p:cNvSpPr>
            <a:spLocks/>
          </p:cNvSpPr>
          <p:nvPr>
            <p:custDataLst>
              <p:tags r:id="rId20"/>
            </p:custDataLst>
          </p:nvPr>
        </p:nvSpPr>
        <p:spPr bwMode="auto">
          <a:xfrm rot="16200000">
            <a:off x="10715995" y="4030638"/>
            <a:ext cx="287338" cy="647700"/>
          </a:xfrm>
          <a:prstGeom prst="leftBrace">
            <a:avLst>
              <a:gd name="adj1" fmla="val 18784"/>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168" name="Text Box 48"/>
          <p:cNvSpPr txBox="1">
            <a:spLocks noChangeArrowheads="1"/>
          </p:cNvSpPr>
          <p:nvPr>
            <p:custDataLst>
              <p:tags r:id="rId21"/>
            </p:custDataLst>
          </p:nvPr>
        </p:nvSpPr>
        <p:spPr bwMode="auto">
          <a:xfrm>
            <a:off x="10443788" y="4558483"/>
            <a:ext cx="122396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Area </a:t>
            </a:r>
            <a:r>
              <a:rPr kumimoji="0" lang="en-GB" altLang="en-US" sz="1800" b="0" i="0" u="sng" strike="noStrike" kern="1200" cap="none" spc="0" normalizeH="0" baseline="0" noProof="0" dirty="0">
                <a:ln>
                  <a:noFill/>
                </a:ln>
                <a:solidFill>
                  <a:srgbClr val="FF0000"/>
                </a:solidFill>
                <a:effectLst/>
                <a:uLnTx/>
                <a:uFillTx/>
                <a:latin typeface="Arial" panose="020B0604020202020204" pitchFamily="34" charset="0"/>
                <a:ea typeface="+mn-ea"/>
                <a:cs typeface="+mn-cs"/>
              </a:rPr>
              <a:t>effectively</a:t>
            </a:r>
            <a:r>
              <a:rPr kumimoji="0" lang="en-GB" alt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 covered</a:t>
            </a:r>
          </a:p>
        </p:txBody>
      </p:sp>
      <p:graphicFrame>
        <p:nvGraphicFramePr>
          <p:cNvPr id="5170" name="Object 50"/>
          <p:cNvGraphicFramePr>
            <a:graphicFrameLocks noChangeAspect="1"/>
          </p:cNvGraphicFramePr>
          <p:nvPr>
            <p:custDataLst>
              <p:tags r:id="rId22"/>
            </p:custDataLst>
          </p:nvPr>
        </p:nvGraphicFramePr>
        <p:xfrm>
          <a:off x="8257132" y="5458371"/>
          <a:ext cx="566738" cy="765175"/>
        </p:xfrm>
        <a:graphic>
          <a:graphicData uri="http://schemas.openxmlformats.org/presentationml/2006/ole">
            <mc:AlternateContent xmlns:mc="http://schemas.openxmlformats.org/markup-compatibility/2006">
              <mc:Choice xmlns:v="urn:schemas-microsoft-com:vml" Requires="v">
                <p:oleObj name="Equation" r:id="rId33" imgW="291973" imgH="393529" progId="Equation.3">
                  <p:embed/>
                </p:oleObj>
              </mc:Choice>
              <mc:Fallback>
                <p:oleObj name="Equation" r:id="rId33" imgW="291973" imgH="393529" progId="Equation.3">
                  <p:embed/>
                  <p:pic>
                    <p:nvPicPr>
                      <p:cNvPr id="5170" name="Object 5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8257132" y="5458371"/>
                        <a:ext cx="5667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71" name="Text Box 51"/>
          <p:cNvSpPr txBox="1">
            <a:spLocks noChangeArrowheads="1"/>
          </p:cNvSpPr>
          <p:nvPr>
            <p:custDataLst>
              <p:tags r:id="rId23"/>
            </p:custDataLst>
          </p:nvPr>
        </p:nvSpPr>
        <p:spPr bwMode="auto">
          <a:xfrm>
            <a:off x="4007395" y="5521871"/>
            <a:ext cx="25257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000" b="0" i="0" u="none" strike="noStrike" kern="1200" cap="none" spc="0" normalizeH="0" baseline="0" noProof="0">
                <a:ln>
                  <a:noFill/>
                </a:ln>
                <a:solidFill>
                  <a:srgbClr val="FF0000"/>
                </a:solidFill>
                <a:effectLst/>
                <a:uLnTx/>
                <a:uFillTx/>
                <a:latin typeface="Arial" panose="020B0604020202020204" pitchFamily="34" charset="0"/>
                <a:ea typeface="+mn-ea"/>
                <a:cs typeface="+mn-cs"/>
              </a:rPr>
              <a:t> area under curve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a:ln>
                  <a:noFill/>
                </a:ln>
                <a:solidFill>
                  <a:srgbClr val="0000FF"/>
                </a:solidFill>
                <a:effectLst/>
                <a:uLnTx/>
                <a:uFillTx/>
                <a:latin typeface="Arial" panose="020B0604020202020204" pitchFamily="34" charset="0"/>
                <a:ea typeface="+mn-ea"/>
                <a:cs typeface="+mn-cs"/>
              </a:rPr>
              <a:t>area under rectangle</a:t>
            </a:r>
          </a:p>
        </p:txBody>
      </p:sp>
      <p:cxnSp>
        <p:nvCxnSpPr>
          <p:cNvPr id="6" name="Straight Connector 5"/>
          <p:cNvCxnSpPr>
            <a:stCxn id="5171" idx="1"/>
            <a:endCxn id="5171" idx="3"/>
          </p:cNvCxnSpPr>
          <p:nvPr/>
        </p:nvCxnSpPr>
        <p:spPr>
          <a:xfrm>
            <a:off x="4007395" y="5872709"/>
            <a:ext cx="2525712" cy="0"/>
          </a:xfrm>
          <a:prstGeom prst="line">
            <a:avLst/>
          </a:prstGeom>
        </p:spPr>
        <p:style>
          <a:lnRef idx="1">
            <a:schemeClr val="dk1"/>
          </a:lnRef>
          <a:fillRef idx="0">
            <a:schemeClr val="dk1"/>
          </a:fillRef>
          <a:effectRef idx="0">
            <a:schemeClr val="dk1"/>
          </a:effectRef>
          <a:fontRef idx="minor">
            <a:schemeClr val="tx1"/>
          </a:fontRef>
        </p:style>
      </p:cxnSp>
      <p:sp>
        <p:nvSpPr>
          <p:cNvPr id="3" name="Slide Number Placeholder 2">
            <a:extLst>
              <a:ext uri="{FF2B5EF4-FFF2-40B4-BE49-F238E27FC236}">
                <a16:creationId xmlns:a16="http://schemas.microsoft.com/office/drawing/2014/main" id="{8150B503-9636-415D-ACCC-7E40A274C96E}"/>
              </a:ext>
            </a:extLst>
          </p:cNvPr>
          <p:cNvSpPr>
            <a:spLocks noGrp="1"/>
          </p:cNvSpPr>
          <p:nvPr>
            <p:ph type="sldNum" sz="quarter" idx="12"/>
          </p:nvPr>
        </p:nvSpPr>
        <p:spPr/>
        <p:txBody>
          <a:bodyPr/>
          <a:lstStyle/>
          <a:p>
            <a:pPr>
              <a:defRPr/>
            </a:pPr>
            <a:fld id="{7A10B425-739D-4AF2-BFEC-3A0BC14361AE}" type="slidenum">
              <a:rPr lang="en-US" altLang="en-US" smtClean="0"/>
              <a:pPr>
                <a:defRPr/>
              </a:pPr>
              <a:t>46</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52"/>
                                        </p:tgtEl>
                                        <p:attrNameLst>
                                          <p:attrName>style.visibility</p:attrName>
                                        </p:attrNameLst>
                                      </p:cBhvr>
                                      <p:to>
                                        <p:strVal val="visible"/>
                                      </p:to>
                                    </p:set>
                                    <p:animEffect transition="in" filter="dissolve">
                                      <p:cBhvr>
                                        <p:cTn id="7" dur="500"/>
                                        <p:tgtEl>
                                          <p:spTgt spid="51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53"/>
                                        </p:tgtEl>
                                        <p:attrNameLst>
                                          <p:attrName>style.visibility</p:attrName>
                                        </p:attrNameLst>
                                      </p:cBhvr>
                                      <p:to>
                                        <p:strVal val="visible"/>
                                      </p:to>
                                    </p:set>
                                    <p:animEffect transition="in" filter="dissolve">
                                      <p:cBhvr>
                                        <p:cTn id="12" dur="500"/>
                                        <p:tgtEl>
                                          <p:spTgt spid="515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162"/>
                                        </p:tgtEl>
                                        <p:attrNameLst>
                                          <p:attrName>style.visibility</p:attrName>
                                        </p:attrNameLst>
                                      </p:cBhvr>
                                      <p:to>
                                        <p:strVal val="visible"/>
                                      </p:to>
                                    </p:set>
                                    <p:animEffect transition="in" filter="dissolve">
                                      <p:cBhvr>
                                        <p:cTn id="15" dur="500"/>
                                        <p:tgtEl>
                                          <p:spTgt spid="516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15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15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nodePh="1">
                                  <p:stCondLst>
                                    <p:cond delay="0"/>
                                  </p:stCondLst>
                                  <p:endCondLst>
                                    <p:cond evt="begin" delay="0">
                                      <p:tn val="26"/>
                                    </p:cond>
                                  </p:endCondLst>
                                  <p:childTnLst>
                                    <p:set>
                                      <p:cBhvr>
                                        <p:cTn id="27" dur="1" fill="hold">
                                          <p:stCondLst>
                                            <p:cond delay="0"/>
                                          </p:stCondLst>
                                        </p:cTn>
                                        <p:tgtEl>
                                          <p:spTgt spid="5160"/>
                                        </p:tgtEl>
                                        <p:attrNameLst>
                                          <p:attrName>style.visibility</p:attrName>
                                        </p:attrNameLst>
                                      </p:cBhvr>
                                      <p:to>
                                        <p:strVal val="visible"/>
                                      </p:to>
                                    </p:set>
                                    <p:animEffect transition="in" filter="dissolve">
                                      <p:cBhvr>
                                        <p:cTn id="28" dur="500"/>
                                        <p:tgtEl>
                                          <p:spTgt spid="516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5158"/>
                                        </p:tgtEl>
                                        <p:attrNameLst>
                                          <p:attrName>style.visibility</p:attrName>
                                        </p:attrNameLst>
                                      </p:cBhvr>
                                      <p:to>
                                        <p:strVal val="visible"/>
                                      </p:to>
                                    </p:set>
                                    <p:animEffect transition="in" filter="dissolve">
                                      <p:cBhvr>
                                        <p:cTn id="31" dur="500"/>
                                        <p:tgtEl>
                                          <p:spTgt spid="515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5163"/>
                                        </p:tgtEl>
                                        <p:attrNameLst>
                                          <p:attrName>style.visibility</p:attrName>
                                        </p:attrNameLst>
                                      </p:cBhvr>
                                      <p:to>
                                        <p:strVal val="visible"/>
                                      </p:to>
                                    </p:set>
                                    <p:animEffect transition="in" filter="dissolve">
                                      <p:cBhvr>
                                        <p:cTn id="34" dur="500"/>
                                        <p:tgtEl>
                                          <p:spTgt spid="516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5165"/>
                                        </p:tgtEl>
                                        <p:attrNameLst>
                                          <p:attrName>style.visibility</p:attrName>
                                        </p:attrNameLst>
                                      </p:cBhvr>
                                      <p:to>
                                        <p:strVal val="visible"/>
                                      </p:to>
                                    </p:set>
                                    <p:animEffect transition="in" filter="dissolve">
                                      <p:cBhvr>
                                        <p:cTn id="37" dur="500"/>
                                        <p:tgtEl>
                                          <p:spTgt spid="5165"/>
                                        </p:tgtEl>
                                      </p:cBhvr>
                                    </p:animEffect>
                                  </p:childTnLst>
                                </p:cTn>
                              </p:par>
                              <p:par>
                                <p:cTn id="38" presetID="9" presetClass="entr" presetSubtype="0" fill="hold" nodeType="withEffect">
                                  <p:stCondLst>
                                    <p:cond delay="0"/>
                                  </p:stCondLst>
                                  <p:childTnLst>
                                    <p:set>
                                      <p:cBhvr>
                                        <p:cTn id="39" dur="1" fill="hold">
                                          <p:stCondLst>
                                            <p:cond delay="0"/>
                                          </p:stCondLst>
                                        </p:cTn>
                                        <p:tgtEl>
                                          <p:spTgt spid="5123"/>
                                        </p:tgtEl>
                                        <p:attrNameLst>
                                          <p:attrName>style.visibility</p:attrName>
                                        </p:attrNameLst>
                                      </p:cBhvr>
                                      <p:to>
                                        <p:strVal val="visible"/>
                                      </p:to>
                                    </p:set>
                                    <p:animEffect transition="in" filter="dissolve">
                                      <p:cBhvr>
                                        <p:cTn id="40" dur="500"/>
                                        <p:tgtEl>
                                          <p:spTgt spid="5123"/>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nodePh="1">
                                  <p:stCondLst>
                                    <p:cond delay="0"/>
                                  </p:stCondLst>
                                  <p:endCondLst>
                                    <p:cond evt="begin" delay="0">
                                      <p:tn val="43"/>
                                    </p:cond>
                                  </p:endCondLst>
                                  <p:childTnLst>
                                    <p:set>
                                      <p:cBhvr>
                                        <p:cTn id="44" dur="1" fill="hold">
                                          <p:stCondLst>
                                            <p:cond delay="0"/>
                                          </p:stCondLst>
                                        </p:cTn>
                                        <p:tgtEl>
                                          <p:spTgt spid="5161"/>
                                        </p:tgtEl>
                                        <p:attrNameLst>
                                          <p:attrName>style.visibility</p:attrName>
                                        </p:attrNameLst>
                                      </p:cBhvr>
                                      <p:to>
                                        <p:strVal val="visible"/>
                                      </p:to>
                                    </p:set>
                                    <p:animEffect transition="in" filter="dissolve">
                                      <p:cBhvr>
                                        <p:cTn id="45" dur="500"/>
                                        <p:tgtEl>
                                          <p:spTgt spid="5161"/>
                                        </p:tgtEl>
                                      </p:cBhvr>
                                    </p:animEffect>
                                  </p:childTnLst>
                                </p:cTn>
                              </p:par>
                              <p:par>
                                <p:cTn id="46" presetID="9" presetClass="entr" presetSubtype="0" fill="hold" nodeType="withEffect">
                                  <p:stCondLst>
                                    <p:cond delay="0"/>
                                  </p:stCondLst>
                                  <p:childTnLst>
                                    <p:set>
                                      <p:cBhvr>
                                        <p:cTn id="47" dur="1" fill="hold">
                                          <p:stCondLst>
                                            <p:cond delay="0"/>
                                          </p:stCondLst>
                                        </p:cTn>
                                        <p:tgtEl>
                                          <p:spTgt spid="5159"/>
                                        </p:tgtEl>
                                        <p:attrNameLst>
                                          <p:attrName>style.visibility</p:attrName>
                                        </p:attrNameLst>
                                      </p:cBhvr>
                                      <p:to>
                                        <p:strVal val="visible"/>
                                      </p:to>
                                    </p:set>
                                    <p:animEffect transition="in" filter="dissolve">
                                      <p:cBhvr>
                                        <p:cTn id="48" dur="500"/>
                                        <p:tgtEl>
                                          <p:spTgt spid="5159"/>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5166"/>
                                        </p:tgtEl>
                                        <p:attrNameLst>
                                          <p:attrName>style.visibility</p:attrName>
                                        </p:attrNameLst>
                                      </p:cBhvr>
                                      <p:to>
                                        <p:strVal val="visible"/>
                                      </p:to>
                                    </p:set>
                                    <p:animEffect transition="in" filter="dissolve">
                                      <p:cBhvr>
                                        <p:cTn id="51" dur="500"/>
                                        <p:tgtEl>
                                          <p:spTgt spid="5166"/>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5168"/>
                                        </p:tgtEl>
                                        <p:attrNameLst>
                                          <p:attrName>style.visibility</p:attrName>
                                        </p:attrNameLst>
                                      </p:cBhvr>
                                      <p:to>
                                        <p:strVal val="visible"/>
                                      </p:to>
                                    </p:set>
                                    <p:animEffect transition="in" filter="dissolve">
                                      <p:cBhvr>
                                        <p:cTn id="54" dur="500"/>
                                        <p:tgtEl>
                                          <p:spTgt spid="5168"/>
                                        </p:tgtEl>
                                      </p:cBhvr>
                                    </p:animEffect>
                                  </p:childTnLst>
                                </p:cTn>
                              </p:par>
                              <p:par>
                                <p:cTn id="55" presetID="9" presetClass="entr" presetSubtype="0" fill="hold" nodeType="withEffect">
                                  <p:stCondLst>
                                    <p:cond delay="0"/>
                                  </p:stCondLst>
                                  <p:childTnLst>
                                    <p:set>
                                      <p:cBhvr>
                                        <p:cTn id="56" dur="1" fill="hold">
                                          <p:stCondLst>
                                            <p:cond delay="0"/>
                                          </p:stCondLst>
                                        </p:cTn>
                                        <p:tgtEl>
                                          <p:spTgt spid="5124"/>
                                        </p:tgtEl>
                                        <p:attrNameLst>
                                          <p:attrName>style.visibility</p:attrName>
                                        </p:attrNameLst>
                                      </p:cBhvr>
                                      <p:to>
                                        <p:strVal val="visible"/>
                                      </p:to>
                                    </p:set>
                                    <p:animEffect transition="in" filter="dissolve">
                                      <p:cBhvr>
                                        <p:cTn id="57" dur="500"/>
                                        <p:tgtEl>
                                          <p:spTgt spid="512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nodeType="clickEffect">
                                  <p:stCondLst>
                                    <p:cond delay="0"/>
                                  </p:stCondLst>
                                  <p:childTnLst>
                                    <p:set>
                                      <p:cBhvr>
                                        <p:cTn id="61" dur="1" fill="hold">
                                          <p:stCondLst>
                                            <p:cond delay="0"/>
                                          </p:stCondLst>
                                        </p:cTn>
                                        <p:tgtEl>
                                          <p:spTgt spid="5125"/>
                                        </p:tgtEl>
                                        <p:attrNameLst>
                                          <p:attrName>style.visibility</p:attrName>
                                        </p:attrNameLst>
                                      </p:cBhvr>
                                      <p:to>
                                        <p:strVal val="visible"/>
                                      </p:to>
                                    </p:set>
                                    <p:animEffect transition="in" filter="dissolve">
                                      <p:cBhvr>
                                        <p:cTn id="62" dur="500"/>
                                        <p:tgtEl>
                                          <p:spTgt spid="5125"/>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5171"/>
                                        </p:tgtEl>
                                        <p:attrNameLst>
                                          <p:attrName>style.visibility</p:attrName>
                                        </p:attrNameLst>
                                      </p:cBhvr>
                                      <p:to>
                                        <p:strVal val="visible"/>
                                      </p:to>
                                    </p:set>
                                    <p:animEffect transition="in" filter="dissolve">
                                      <p:cBhvr>
                                        <p:cTn id="65" dur="500"/>
                                        <p:tgtEl>
                                          <p:spTgt spid="5171"/>
                                        </p:tgtEl>
                                      </p:cBhvr>
                                    </p:animEffect>
                                  </p:childTnLst>
                                </p:cTn>
                              </p:par>
                              <p:par>
                                <p:cTn id="66" presetID="9" presetClass="entr" presetSubtype="0" fill="hold" nodeType="withEffect">
                                  <p:stCondLst>
                                    <p:cond delay="0"/>
                                  </p:stCondLst>
                                  <p:childTnLst>
                                    <p:set>
                                      <p:cBhvr>
                                        <p:cTn id="67" dur="1" fill="hold">
                                          <p:stCondLst>
                                            <p:cond delay="0"/>
                                          </p:stCondLst>
                                        </p:cTn>
                                        <p:tgtEl>
                                          <p:spTgt spid="5169"/>
                                        </p:tgtEl>
                                        <p:attrNameLst>
                                          <p:attrName>style.visibility</p:attrName>
                                        </p:attrNameLst>
                                      </p:cBhvr>
                                      <p:to>
                                        <p:strVal val="visible"/>
                                      </p:to>
                                    </p:set>
                                    <p:animEffect transition="in" filter="dissolve">
                                      <p:cBhvr>
                                        <p:cTn id="68" dur="500"/>
                                        <p:tgtEl>
                                          <p:spTgt spid="5169"/>
                                        </p:tgtEl>
                                      </p:cBhvr>
                                    </p:animEffect>
                                  </p:childTnLst>
                                </p:cTn>
                              </p:par>
                              <p:par>
                                <p:cTn id="69" presetID="1" presetClass="entr" presetSubtype="0" fill="hold" nodeType="withEffect">
                                  <p:stCondLst>
                                    <p:cond delay="0"/>
                                  </p:stCondLst>
                                  <p:childTnLst>
                                    <p:set>
                                      <p:cBhvr>
                                        <p:cTn id="70" dur="1" fill="hold">
                                          <p:stCondLst>
                                            <p:cond delay="0"/>
                                          </p:stCondLst>
                                        </p:cTn>
                                        <p:tgtEl>
                                          <p:spTgt spid="6"/>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9" presetClass="entr" presetSubtype="0" fill="hold" nodeType="clickEffect">
                                  <p:stCondLst>
                                    <p:cond delay="0"/>
                                  </p:stCondLst>
                                  <p:childTnLst>
                                    <p:set>
                                      <p:cBhvr>
                                        <p:cTn id="74" dur="1" fill="hold">
                                          <p:stCondLst>
                                            <p:cond delay="0"/>
                                          </p:stCondLst>
                                        </p:cTn>
                                        <p:tgtEl>
                                          <p:spTgt spid="5170"/>
                                        </p:tgtEl>
                                        <p:attrNameLst>
                                          <p:attrName>style.visibility</p:attrName>
                                        </p:attrNameLst>
                                      </p:cBhvr>
                                      <p:to>
                                        <p:strVal val="visible"/>
                                      </p:to>
                                    </p:set>
                                    <p:animEffect transition="in" filter="dissolve">
                                      <p:cBhvr>
                                        <p:cTn id="75" dur="500"/>
                                        <p:tgtEl>
                                          <p:spTgt spid="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2" grpId="0"/>
      <p:bldP spid="5153" grpId="0" animBg="1"/>
      <p:bldP spid="5155" grpId="0" animBg="1"/>
      <p:bldP spid="5156" grpId="0" animBg="1"/>
      <p:bldP spid="5158" grpId="0"/>
      <p:bldP spid="5160" grpId="0"/>
      <p:bldP spid="5161" grpId="0"/>
      <p:bldP spid="5162" grpId="0"/>
      <p:bldP spid="5163" grpId="0" animBg="1"/>
      <p:bldP spid="5165" grpId="0"/>
      <p:bldP spid="5166" grpId="0" animBg="1"/>
      <p:bldP spid="5168" grpId="0"/>
      <p:bldP spid="517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custDataLst>
              <p:tags r:id="rId2"/>
            </p:custDataLst>
          </p:nvPr>
        </p:nvSpPr>
        <p:spPr>
          <a:xfrm>
            <a:off x="1992313" y="0"/>
            <a:ext cx="8229600" cy="1143000"/>
          </a:xfrm>
        </p:spPr>
        <p:txBody>
          <a:bodyPr/>
          <a:lstStyle/>
          <a:p>
            <a:pPr eaLnBrk="1" hangingPunct="1"/>
            <a:r>
              <a:rPr lang="en-GB" altLang="en-US" sz="3200"/>
              <a:t>3. The probability density function, </a:t>
            </a:r>
            <a:r>
              <a:rPr lang="en-GB" altLang="en-US" sz="3200" i="1"/>
              <a:t>f</a:t>
            </a:r>
            <a:r>
              <a:rPr lang="en-GB" altLang="en-US" sz="3200"/>
              <a:t>(</a:t>
            </a:r>
            <a:r>
              <a:rPr lang="en-GB" altLang="en-US" sz="3200" i="1"/>
              <a:t>x</a:t>
            </a:r>
            <a:r>
              <a:rPr lang="en-GB" altLang="en-US" sz="3200"/>
              <a:t>)</a:t>
            </a:r>
          </a:p>
        </p:txBody>
      </p:sp>
      <p:sp>
        <p:nvSpPr>
          <p:cNvPr id="6147" name="Rectangle 3"/>
          <p:cNvSpPr>
            <a:spLocks noGrp="1" noChangeArrowheads="1"/>
          </p:cNvSpPr>
          <p:nvPr>
            <p:ph type="body" sz="half" idx="1"/>
            <p:custDataLst>
              <p:tags r:id="rId3"/>
            </p:custDataLst>
          </p:nvPr>
        </p:nvSpPr>
        <p:spPr>
          <a:xfrm>
            <a:off x="47328" y="1125540"/>
            <a:ext cx="11881320" cy="1689472"/>
          </a:xfrm>
        </p:spPr>
        <p:txBody>
          <a:bodyPr/>
          <a:lstStyle/>
          <a:p>
            <a:pPr eaLnBrk="1" hangingPunct="1"/>
            <a:r>
              <a:rPr lang="en-GB" altLang="en-US" sz="2400" i="1" dirty="0"/>
              <a:t>f</a:t>
            </a:r>
            <a:r>
              <a:rPr lang="en-GB" altLang="en-US" sz="2400" dirty="0"/>
              <a:t>(</a:t>
            </a:r>
            <a:r>
              <a:rPr lang="en-GB" altLang="en-US" sz="2400" i="1" dirty="0"/>
              <a:t>x</a:t>
            </a:r>
            <a:r>
              <a:rPr lang="en-GB" altLang="en-US" sz="2400" dirty="0"/>
              <a:t>)dx = probability of observing an animal between distance </a:t>
            </a:r>
            <a:r>
              <a:rPr lang="en-GB" altLang="en-US" sz="2400" i="1" dirty="0"/>
              <a:t>x and </a:t>
            </a:r>
            <a:r>
              <a:rPr lang="en-GB" altLang="en-US" sz="2400" i="1" dirty="0" err="1"/>
              <a:t>x+dx</a:t>
            </a:r>
            <a:r>
              <a:rPr lang="en-GB" altLang="en-US" sz="2400" i="1" dirty="0"/>
              <a:t>, </a:t>
            </a:r>
            <a:r>
              <a:rPr lang="en-GB" altLang="en-US" sz="2400" dirty="0"/>
              <a:t>given </a:t>
            </a:r>
            <a:br>
              <a:rPr lang="en-GB" altLang="en-US" sz="2400" dirty="0"/>
            </a:br>
            <a:r>
              <a:rPr lang="en-GB" altLang="en-US" sz="2400" dirty="0"/>
              <a:t>it was observed somewhere in (0,w)</a:t>
            </a:r>
            <a:endParaRPr lang="en-GB" altLang="en-US" sz="2400" baseline="30000" dirty="0"/>
          </a:p>
          <a:p>
            <a:pPr eaLnBrk="1" hangingPunct="1"/>
            <a:r>
              <a:rPr lang="en-GB" altLang="en-US" sz="2400" i="1" dirty="0"/>
              <a:t>f</a:t>
            </a:r>
            <a:r>
              <a:rPr lang="en-GB" altLang="en-US" sz="2400" dirty="0"/>
              <a:t>(</a:t>
            </a:r>
            <a:r>
              <a:rPr lang="en-GB" altLang="en-US" sz="2400" i="1" dirty="0"/>
              <a:t>x</a:t>
            </a:r>
            <a:r>
              <a:rPr lang="en-GB" altLang="en-US" sz="2400" dirty="0"/>
              <a:t>) is called the probability density function (pdf) of the observed distances</a:t>
            </a:r>
          </a:p>
          <a:p>
            <a:pPr eaLnBrk="1" hangingPunct="1"/>
            <a:r>
              <a:rPr lang="en-GB" altLang="en-US" sz="2400" dirty="0"/>
              <a:t>Because observations are between 0 and </a:t>
            </a:r>
            <a:r>
              <a:rPr lang="en-GB" altLang="en-US" sz="2400" i="1" dirty="0"/>
              <a:t>w</a:t>
            </a:r>
            <a:r>
              <a:rPr lang="en-GB" altLang="en-US" sz="2400" dirty="0"/>
              <a:t>, the area under </a:t>
            </a:r>
            <a:r>
              <a:rPr lang="en-GB" altLang="en-US" sz="2400" i="1" dirty="0"/>
              <a:t>f</a:t>
            </a:r>
            <a:r>
              <a:rPr lang="en-GB" altLang="en-US" sz="2400" dirty="0"/>
              <a:t>(</a:t>
            </a:r>
            <a:r>
              <a:rPr lang="en-GB" altLang="en-US" sz="2400" i="1" dirty="0"/>
              <a:t>x</a:t>
            </a:r>
            <a:r>
              <a:rPr lang="en-GB" altLang="en-US" sz="2400" dirty="0"/>
              <a:t>) is 1.0 </a:t>
            </a:r>
          </a:p>
          <a:p>
            <a:pPr eaLnBrk="1" hangingPunct="1"/>
            <a:endParaRPr lang="en-GB" altLang="en-US" sz="2400" dirty="0"/>
          </a:p>
        </p:txBody>
      </p:sp>
      <p:graphicFrame>
        <p:nvGraphicFramePr>
          <p:cNvPr id="6176" name="Object 32"/>
          <p:cNvGraphicFramePr>
            <a:graphicFrameLocks noGrp="1" noChangeAspect="1"/>
          </p:cNvGraphicFramePr>
          <p:nvPr>
            <p:ph sz="half" idx="2"/>
            <p:custDataLst>
              <p:tags r:id="rId4"/>
            </p:custDataLst>
          </p:nvPr>
        </p:nvGraphicFramePr>
        <p:xfrm>
          <a:off x="4673600" y="2781300"/>
          <a:ext cx="2297113" cy="904875"/>
        </p:xfrm>
        <a:graphic>
          <a:graphicData uri="http://schemas.openxmlformats.org/presentationml/2006/ole">
            <mc:AlternateContent xmlns:mc="http://schemas.openxmlformats.org/markup-compatibility/2006">
              <mc:Choice xmlns:v="urn:schemas-microsoft-com:vml" Requires="v">
                <p:oleObj name="Equation" r:id="rId10" imgW="838080" imgH="330120" progId="Equation.3">
                  <p:embed/>
                </p:oleObj>
              </mc:Choice>
              <mc:Fallback>
                <p:oleObj name="Equation" r:id="rId10" imgW="838080" imgH="330120" progId="Equation.3">
                  <p:embed/>
                  <p:pic>
                    <p:nvPicPr>
                      <p:cNvPr id="6176" name="Object 32"/>
                      <p:cNvPicPr>
                        <a:picLocks noChangeAspect="1" noChangeArrowheads="1"/>
                      </p:cNvPicPr>
                      <p:nvPr/>
                    </p:nvPicPr>
                    <p:blipFill>
                      <a:blip r:embed="rId11"/>
                      <a:srcRect/>
                      <a:stretch>
                        <a:fillRect/>
                      </a:stretch>
                    </p:blipFill>
                    <p:spPr bwMode="auto">
                      <a:xfrm>
                        <a:off x="4673600" y="2781300"/>
                        <a:ext cx="2297113" cy="90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1"/>
          <p:cNvGrpSpPr/>
          <p:nvPr/>
        </p:nvGrpSpPr>
        <p:grpSpPr>
          <a:xfrm>
            <a:off x="191344" y="3284984"/>
            <a:ext cx="11737303" cy="3960439"/>
            <a:chOff x="1847851" y="4148139"/>
            <a:chExt cx="8424863" cy="2259011"/>
          </a:xfrm>
        </p:grpSpPr>
        <p:sp>
          <p:nvSpPr>
            <p:cNvPr id="8196" name="Text Box 4"/>
            <p:cNvSpPr txBox="1">
              <a:spLocks noChangeArrowheads="1"/>
            </p:cNvSpPr>
            <p:nvPr>
              <p:custDataLst>
                <p:tags r:id="rId7"/>
              </p:custDataLst>
            </p:nvPr>
          </p:nvSpPr>
          <p:spPr bwMode="auto">
            <a:xfrm>
              <a:off x="1847851" y="5949950"/>
              <a:ext cx="8424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GB" altLang="en-US"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nvGrpSpPr>
            <p:cNvPr id="8197" name="Group 5"/>
            <p:cNvGrpSpPr>
              <a:grpSpLocks/>
            </p:cNvGrpSpPr>
            <p:nvPr>
              <p:custDataLst>
                <p:tags r:id="rId8"/>
              </p:custDataLst>
            </p:nvPr>
          </p:nvGrpSpPr>
          <p:grpSpPr bwMode="auto">
            <a:xfrm>
              <a:off x="4295775" y="4148139"/>
              <a:ext cx="3671888" cy="2016125"/>
              <a:chOff x="1746" y="2840"/>
              <a:chExt cx="2313" cy="1369"/>
            </a:xfrm>
          </p:grpSpPr>
          <p:sp>
            <p:nvSpPr>
              <p:cNvPr id="8205" name="Text Box 6"/>
              <p:cNvSpPr txBox="1">
                <a:spLocks noChangeArrowheads="1"/>
              </p:cNvSpPr>
              <p:nvPr/>
            </p:nvSpPr>
            <p:spPr bwMode="auto">
              <a:xfrm rot="-5400000">
                <a:off x="1115" y="3471"/>
                <a:ext cx="13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f</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p>
            </p:txBody>
          </p:sp>
          <p:sp>
            <p:nvSpPr>
              <p:cNvPr id="8206" name="Line 7"/>
              <p:cNvSpPr>
                <a:spLocks noChangeShapeType="1"/>
              </p:cNvSpPr>
              <p:nvPr/>
            </p:nvSpPr>
            <p:spPr bwMode="auto">
              <a:xfrm>
                <a:off x="2033" y="4026"/>
                <a:ext cx="2026"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07" name="Line 8"/>
              <p:cNvSpPr>
                <a:spLocks noChangeShapeType="1"/>
              </p:cNvSpPr>
              <p:nvPr/>
            </p:nvSpPr>
            <p:spPr bwMode="auto">
              <a:xfrm flipV="1">
                <a:off x="2033" y="2956"/>
                <a:ext cx="0" cy="107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08" name="Line 9"/>
              <p:cNvSpPr>
                <a:spLocks noChangeShapeType="1"/>
              </p:cNvSpPr>
              <p:nvPr/>
            </p:nvSpPr>
            <p:spPr bwMode="auto">
              <a:xfrm>
                <a:off x="2033" y="3200"/>
                <a:ext cx="21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09" name="Line 10"/>
              <p:cNvSpPr>
                <a:spLocks noChangeShapeType="1"/>
              </p:cNvSpPr>
              <p:nvPr/>
            </p:nvSpPr>
            <p:spPr bwMode="auto">
              <a:xfrm>
                <a:off x="2248" y="3108"/>
                <a:ext cx="0" cy="9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0" name="Line 11"/>
              <p:cNvSpPr>
                <a:spLocks noChangeShapeType="1"/>
              </p:cNvSpPr>
              <p:nvPr/>
            </p:nvSpPr>
            <p:spPr bwMode="auto">
              <a:xfrm>
                <a:off x="2248" y="3108"/>
                <a:ext cx="21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1" name="Line 12"/>
              <p:cNvSpPr>
                <a:spLocks noChangeShapeType="1"/>
              </p:cNvSpPr>
              <p:nvPr/>
            </p:nvSpPr>
            <p:spPr bwMode="auto">
              <a:xfrm>
                <a:off x="2463" y="3108"/>
                <a:ext cx="0" cy="9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2" name="Line 13"/>
              <p:cNvSpPr>
                <a:spLocks noChangeShapeType="1"/>
              </p:cNvSpPr>
              <p:nvPr/>
            </p:nvSpPr>
            <p:spPr bwMode="auto">
              <a:xfrm>
                <a:off x="2463" y="3293"/>
                <a:ext cx="21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3" name="Line 14"/>
              <p:cNvSpPr>
                <a:spLocks noChangeShapeType="1"/>
              </p:cNvSpPr>
              <p:nvPr/>
            </p:nvSpPr>
            <p:spPr bwMode="auto">
              <a:xfrm>
                <a:off x="2679" y="3170"/>
                <a:ext cx="0" cy="85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4" name="Line 15"/>
              <p:cNvSpPr>
                <a:spLocks noChangeShapeType="1"/>
              </p:cNvSpPr>
              <p:nvPr/>
            </p:nvSpPr>
            <p:spPr bwMode="auto">
              <a:xfrm>
                <a:off x="2679" y="3170"/>
                <a:ext cx="21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5" name="Line 16"/>
              <p:cNvSpPr>
                <a:spLocks noChangeShapeType="1"/>
              </p:cNvSpPr>
              <p:nvPr/>
            </p:nvSpPr>
            <p:spPr bwMode="auto">
              <a:xfrm>
                <a:off x="2895" y="3170"/>
                <a:ext cx="0" cy="85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6" name="Line 17"/>
              <p:cNvSpPr>
                <a:spLocks noChangeShapeType="1"/>
              </p:cNvSpPr>
              <p:nvPr/>
            </p:nvSpPr>
            <p:spPr bwMode="auto">
              <a:xfrm>
                <a:off x="2895" y="3261"/>
                <a:ext cx="21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7" name="Line 18"/>
              <p:cNvSpPr>
                <a:spLocks noChangeShapeType="1"/>
              </p:cNvSpPr>
              <p:nvPr/>
            </p:nvSpPr>
            <p:spPr bwMode="auto">
              <a:xfrm>
                <a:off x="3110" y="3261"/>
                <a:ext cx="0" cy="7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8" name="Line 19"/>
              <p:cNvSpPr>
                <a:spLocks noChangeShapeType="1"/>
              </p:cNvSpPr>
              <p:nvPr/>
            </p:nvSpPr>
            <p:spPr bwMode="auto">
              <a:xfrm>
                <a:off x="3110" y="3507"/>
                <a:ext cx="21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19" name="Line 20"/>
              <p:cNvSpPr>
                <a:spLocks noChangeShapeType="1"/>
              </p:cNvSpPr>
              <p:nvPr/>
            </p:nvSpPr>
            <p:spPr bwMode="auto">
              <a:xfrm>
                <a:off x="3326" y="3507"/>
                <a:ext cx="0" cy="5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0" name="Line 21"/>
              <p:cNvSpPr>
                <a:spLocks noChangeShapeType="1"/>
              </p:cNvSpPr>
              <p:nvPr/>
            </p:nvSpPr>
            <p:spPr bwMode="auto">
              <a:xfrm>
                <a:off x="3326" y="3598"/>
                <a:ext cx="21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1" name="Line 22"/>
              <p:cNvSpPr>
                <a:spLocks noChangeShapeType="1"/>
              </p:cNvSpPr>
              <p:nvPr/>
            </p:nvSpPr>
            <p:spPr bwMode="auto">
              <a:xfrm>
                <a:off x="3541" y="3598"/>
                <a:ext cx="0" cy="42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2" name="Line 23"/>
              <p:cNvSpPr>
                <a:spLocks noChangeShapeType="1"/>
              </p:cNvSpPr>
              <p:nvPr/>
            </p:nvSpPr>
            <p:spPr bwMode="auto">
              <a:xfrm>
                <a:off x="3541" y="3841"/>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3" name="Line 24"/>
              <p:cNvSpPr>
                <a:spLocks noChangeShapeType="1"/>
              </p:cNvSpPr>
              <p:nvPr/>
            </p:nvSpPr>
            <p:spPr bwMode="auto">
              <a:xfrm>
                <a:off x="3758" y="3841"/>
                <a:ext cx="0" cy="18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4" name="Freeform 25"/>
              <p:cNvSpPr>
                <a:spLocks/>
              </p:cNvSpPr>
              <p:nvPr/>
            </p:nvSpPr>
            <p:spPr bwMode="auto">
              <a:xfrm>
                <a:off x="2033" y="3134"/>
                <a:ext cx="1725" cy="800"/>
              </a:xfrm>
              <a:custGeom>
                <a:avLst/>
                <a:gdLst>
                  <a:gd name="T0" fmla="*/ 0 w 5760"/>
                  <a:gd name="T1" fmla="*/ 0 h 3768"/>
                  <a:gd name="T2" fmla="*/ 4 w 5760"/>
                  <a:gd name="T3" fmla="*/ 0 h 3768"/>
                  <a:gd name="T4" fmla="*/ 5 w 5760"/>
                  <a:gd name="T5" fmla="*/ 0 h 3768"/>
                  <a:gd name="T6" fmla="*/ 13 w 5760"/>
                  <a:gd name="T7" fmla="*/ 0 h 3768"/>
                  <a:gd name="T8" fmla="*/ 21 w 5760"/>
                  <a:gd name="T9" fmla="*/ 1 h 3768"/>
                  <a:gd name="T10" fmla="*/ 29 w 5760"/>
                  <a:gd name="T11" fmla="*/ 2 h 3768"/>
                  <a:gd name="T12" fmla="*/ 36 w 5760"/>
                  <a:gd name="T13" fmla="*/ 4 h 3768"/>
                  <a:gd name="T14" fmla="*/ 43 w 5760"/>
                  <a:gd name="T15" fmla="*/ 7 h 3768"/>
                  <a:gd name="T16" fmla="*/ 46 w 5760"/>
                  <a:gd name="T17" fmla="*/ 8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0"/>
                  <a:gd name="T28" fmla="*/ 0 h 3768"/>
                  <a:gd name="T29" fmla="*/ 5760 w 5760"/>
                  <a:gd name="T30" fmla="*/ 3768 h 3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5" name="Text Box 26"/>
              <p:cNvSpPr txBox="1">
                <a:spLocks noChangeArrowheads="1"/>
              </p:cNvSpPr>
              <p:nvPr/>
            </p:nvSpPr>
            <p:spPr bwMode="auto">
              <a:xfrm>
                <a:off x="2125" y="4063"/>
                <a:ext cx="1514"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p>
            </p:txBody>
          </p:sp>
          <p:sp>
            <p:nvSpPr>
              <p:cNvPr id="8226" name="Text Box 27"/>
              <p:cNvSpPr txBox="1">
                <a:spLocks noChangeArrowheads="1"/>
              </p:cNvSpPr>
              <p:nvPr/>
            </p:nvSpPr>
            <p:spPr bwMode="auto">
              <a:xfrm>
                <a:off x="3699" y="4063"/>
                <a:ext cx="148"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w</a:t>
                </a:r>
              </a:p>
            </p:txBody>
          </p:sp>
        </p:grpSp>
      </p:grpSp>
      <p:grpSp>
        <p:nvGrpSpPr>
          <p:cNvPr id="3" name="Group 38"/>
          <p:cNvGrpSpPr>
            <a:grpSpLocks/>
          </p:cNvGrpSpPr>
          <p:nvPr>
            <p:custDataLst>
              <p:tags r:id="rId5"/>
            </p:custDataLst>
          </p:nvPr>
        </p:nvGrpSpPr>
        <p:grpSpPr bwMode="auto">
          <a:xfrm>
            <a:off x="6381750" y="3645024"/>
            <a:ext cx="5690914" cy="1006475"/>
            <a:chOff x="4857752" y="4005263"/>
            <a:chExt cx="3622264" cy="1006475"/>
          </a:xfrm>
        </p:grpSpPr>
        <p:sp>
          <p:nvSpPr>
            <p:cNvPr id="8203" name="Freeform 28"/>
            <p:cNvSpPr>
              <a:spLocks/>
            </p:cNvSpPr>
            <p:nvPr/>
          </p:nvSpPr>
          <p:spPr bwMode="auto">
            <a:xfrm>
              <a:off x="4857752" y="4286256"/>
              <a:ext cx="720725" cy="433388"/>
            </a:xfrm>
            <a:custGeom>
              <a:avLst/>
              <a:gdLst>
                <a:gd name="T0" fmla="*/ 0 w 226"/>
                <a:gd name="T1" fmla="*/ 2147483646 h 409"/>
                <a:gd name="T2" fmla="*/ 2147483646 w 226"/>
                <a:gd name="T3" fmla="*/ 2147483646 h 409"/>
                <a:gd name="T4" fmla="*/ 2147483646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chemeClr val="tx1"/>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04" name="Text Box 29"/>
            <p:cNvSpPr txBox="1">
              <a:spLocks noChangeArrowheads="1"/>
            </p:cNvSpPr>
            <p:nvPr/>
          </p:nvSpPr>
          <p:spPr bwMode="auto">
            <a:xfrm>
              <a:off x="5600291" y="4005263"/>
              <a:ext cx="28797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Histogram bars are scaled so that area under histogram is 1.</a:t>
              </a:r>
            </a:p>
          </p:txBody>
        </p:sp>
      </p:grpSp>
      <p:grpSp>
        <p:nvGrpSpPr>
          <p:cNvPr id="4" name="Group 37"/>
          <p:cNvGrpSpPr>
            <a:grpSpLocks/>
          </p:cNvGrpSpPr>
          <p:nvPr>
            <p:custDataLst>
              <p:tags r:id="rId6"/>
            </p:custDataLst>
          </p:nvPr>
        </p:nvGrpSpPr>
        <p:grpSpPr bwMode="auto">
          <a:xfrm>
            <a:off x="983432" y="5357814"/>
            <a:ext cx="3398268" cy="701675"/>
            <a:chOff x="1428728" y="5357826"/>
            <a:chExt cx="2005022" cy="701675"/>
          </a:xfrm>
        </p:grpSpPr>
        <p:sp>
          <p:nvSpPr>
            <p:cNvPr id="8201" name="Freeform 30"/>
            <p:cNvSpPr>
              <a:spLocks/>
            </p:cNvSpPr>
            <p:nvPr/>
          </p:nvSpPr>
          <p:spPr bwMode="auto">
            <a:xfrm>
              <a:off x="2786050" y="5357826"/>
              <a:ext cx="647700" cy="166688"/>
            </a:xfrm>
            <a:custGeom>
              <a:avLst/>
              <a:gdLst>
                <a:gd name="T0" fmla="*/ 2147483646 w 408"/>
                <a:gd name="T1" fmla="*/ 2147483646 h 105"/>
                <a:gd name="T2" fmla="*/ 2147483646 w 408"/>
                <a:gd name="T3" fmla="*/ 2147483646 h 105"/>
                <a:gd name="T4" fmla="*/ 0 w 408"/>
                <a:gd name="T5" fmla="*/ 2147483646 h 105"/>
                <a:gd name="T6" fmla="*/ 0 60000 65536"/>
                <a:gd name="T7" fmla="*/ 0 60000 65536"/>
                <a:gd name="T8" fmla="*/ 0 60000 65536"/>
                <a:gd name="T9" fmla="*/ 0 w 408"/>
                <a:gd name="T10" fmla="*/ 0 h 105"/>
                <a:gd name="T11" fmla="*/ 408 w 408"/>
                <a:gd name="T12" fmla="*/ 105 h 105"/>
              </a:gdLst>
              <a:ahLst/>
              <a:cxnLst>
                <a:cxn ang="T6">
                  <a:pos x="T0" y="T1"/>
                </a:cxn>
                <a:cxn ang="T7">
                  <a:pos x="T2" y="T3"/>
                </a:cxn>
                <a:cxn ang="T8">
                  <a:pos x="T4" y="T5"/>
                </a:cxn>
              </a:cxnLst>
              <a:rect l="T9" t="T10" r="T11" b="T12"/>
              <a:pathLst>
                <a:path w="408" h="105">
                  <a:moveTo>
                    <a:pt x="408" y="15"/>
                  </a:moveTo>
                  <a:cubicBezTo>
                    <a:pt x="328" y="7"/>
                    <a:pt x="249" y="0"/>
                    <a:pt x="181" y="15"/>
                  </a:cubicBezTo>
                  <a:cubicBezTo>
                    <a:pt x="113" y="30"/>
                    <a:pt x="56" y="67"/>
                    <a:pt x="0" y="105"/>
                  </a:cubicBezTo>
                </a:path>
              </a:pathLst>
            </a:custGeom>
            <a:noFill/>
            <a:ln w="25400">
              <a:solidFill>
                <a:srgbClr val="FF000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02" name="Text Box 31"/>
            <p:cNvSpPr txBox="1">
              <a:spLocks noChangeArrowheads="1"/>
            </p:cNvSpPr>
            <p:nvPr/>
          </p:nvSpPr>
          <p:spPr bwMode="auto">
            <a:xfrm>
              <a:off x="1428728" y="5357826"/>
              <a:ext cx="150019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Area under </a:t>
              </a:r>
              <a:r>
                <a:rPr kumimoji="0" lang="en-GB" altLang="en-US"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f</a:t>
              </a:r>
              <a:r>
                <a:rPr kumimoji="0" lang="en-GB"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a:t>
              </a:r>
              <a:r>
                <a:rPr kumimoji="0" lang="en-GB" altLang="en-US"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x</a:t>
              </a:r>
              <a:r>
                <a:rPr kumimoji="0" lang="en-GB"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a:t>
              </a:r>
              <a:r>
                <a:rPr kumimoji="0" lang="en-GB" alt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 is 1</a:t>
              </a:r>
            </a:p>
          </p:txBody>
        </p:sp>
      </p:grpSp>
      <p:sp>
        <p:nvSpPr>
          <p:cNvPr id="5" name="Slide Number Placeholder 4">
            <a:extLst>
              <a:ext uri="{FF2B5EF4-FFF2-40B4-BE49-F238E27FC236}">
                <a16:creationId xmlns:a16="http://schemas.microsoft.com/office/drawing/2014/main" id="{7A47E454-05B5-4564-887B-6E334DC0C89A}"/>
              </a:ext>
            </a:extLst>
          </p:cNvPr>
          <p:cNvSpPr>
            <a:spLocks noGrp="1"/>
          </p:cNvSpPr>
          <p:nvPr>
            <p:ph type="sldNum" sz="quarter" idx="12"/>
          </p:nvPr>
        </p:nvSpPr>
        <p:spPr/>
        <p:txBody>
          <a:bodyPr/>
          <a:lstStyle/>
          <a:p>
            <a:pPr>
              <a:defRPr/>
            </a:pPr>
            <a:fld id="{ABEE1FFB-E116-4571-A26D-1653B87CE49C}" type="slidenum">
              <a:rPr lang="en-US" altLang="en-US" smtClean="0"/>
              <a:pPr>
                <a:defRPr/>
              </a:pPr>
              <a:t>47</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nodeType="clickEffect">
                                  <p:stCondLst>
                                    <p:cond delay="0"/>
                                  </p:stCondLst>
                                  <p:childTnLst>
                                    <p:set>
                                      <p:cBhvr>
                                        <p:cTn id="18" dur="1" fill="hold">
                                          <p:stCondLst>
                                            <p:cond delay="0"/>
                                          </p:stCondLst>
                                        </p:cTn>
                                        <p:tgtEl>
                                          <p:spTgt spid="6176"/>
                                        </p:tgtEl>
                                        <p:attrNameLst>
                                          <p:attrName>style.visibility</p:attrName>
                                        </p:attrNameLst>
                                      </p:cBhvr>
                                      <p:to>
                                        <p:strVal val="visible"/>
                                      </p:to>
                                    </p:set>
                                    <p:animEffect transition="in" filter="dissolve">
                                      <p:cBhvr>
                                        <p:cTn id="19" dur="500"/>
                                        <p:tgtEl>
                                          <p:spTgt spid="617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custDataLst>
              <p:tags r:id="rId2"/>
            </p:custDataLst>
          </p:nvPr>
        </p:nvSpPr>
        <p:spPr>
          <a:xfrm>
            <a:off x="2208213" y="44451"/>
            <a:ext cx="7772400" cy="720725"/>
          </a:xfrm>
        </p:spPr>
        <p:txBody>
          <a:bodyPr>
            <a:normAutofit fontScale="90000"/>
          </a:bodyPr>
          <a:lstStyle/>
          <a:p>
            <a:pPr eaLnBrk="1" hangingPunct="1"/>
            <a:r>
              <a:rPr lang="en-GB" altLang="en-US"/>
              <a:t>Why is </a:t>
            </a:r>
            <a:r>
              <a:rPr lang="en-GB" altLang="en-US" i="1"/>
              <a:t>f</a:t>
            </a:r>
            <a:r>
              <a:rPr lang="en-GB" altLang="en-US"/>
              <a:t>(</a:t>
            </a:r>
            <a:r>
              <a:rPr lang="en-GB" altLang="en-US" i="1"/>
              <a:t>x</a:t>
            </a:r>
            <a:r>
              <a:rPr lang="en-GB" altLang="en-US"/>
              <a:t>) useful?</a:t>
            </a:r>
          </a:p>
        </p:txBody>
      </p:sp>
      <p:sp>
        <p:nvSpPr>
          <p:cNvPr id="7171" name="Rectangle 3"/>
          <p:cNvSpPr>
            <a:spLocks noGrp="1" noChangeArrowheads="1"/>
          </p:cNvSpPr>
          <p:nvPr>
            <p:ph idx="1"/>
            <p:custDataLst>
              <p:tags r:id="rId3"/>
            </p:custDataLst>
          </p:nvPr>
        </p:nvSpPr>
        <p:spPr>
          <a:xfrm>
            <a:off x="191344" y="692150"/>
            <a:ext cx="11953328" cy="863600"/>
          </a:xfrm>
        </p:spPr>
        <p:txBody>
          <a:bodyPr/>
          <a:lstStyle/>
          <a:p>
            <a:pPr eaLnBrk="1" hangingPunct="1">
              <a:buFontTx/>
              <a:buNone/>
            </a:pPr>
            <a:r>
              <a:rPr lang="en-GB" altLang="en-US" sz="2400" dirty="0"/>
              <a:t>1. Useful for point transects, as it gives the expected distribution of </a:t>
            </a:r>
            <a:br>
              <a:rPr lang="en-GB" altLang="en-US" sz="2400" dirty="0"/>
            </a:br>
            <a:r>
              <a:rPr lang="en-GB" altLang="en-US" sz="2400" dirty="0"/>
              <a:t>detection distances </a:t>
            </a:r>
          </a:p>
        </p:txBody>
      </p:sp>
      <p:sp>
        <p:nvSpPr>
          <p:cNvPr id="7176" name="Text Box 8"/>
          <p:cNvSpPr txBox="1">
            <a:spLocks noChangeArrowheads="1"/>
          </p:cNvSpPr>
          <p:nvPr>
            <p:custDataLst>
              <p:tags r:id="rId4"/>
            </p:custDataLst>
          </p:nvPr>
        </p:nvSpPr>
        <p:spPr bwMode="auto">
          <a:xfrm>
            <a:off x="335360" y="2074864"/>
            <a:ext cx="33123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True distribution of animals</a:t>
            </a:r>
            <a:endParaRPr kumimoji="0" lang="el-GR"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p:txBody>
      </p:sp>
      <p:sp>
        <p:nvSpPr>
          <p:cNvPr id="7179" name="Text Box 11"/>
          <p:cNvSpPr txBox="1">
            <a:spLocks noChangeArrowheads="1"/>
          </p:cNvSpPr>
          <p:nvPr>
            <p:custDataLst>
              <p:tags r:id="rId5"/>
            </p:custDataLst>
          </p:nvPr>
        </p:nvSpPr>
        <p:spPr bwMode="auto">
          <a:xfrm>
            <a:off x="395684" y="3748089"/>
            <a:ext cx="30360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Detection function, </a:t>
            </a:r>
            <a:r>
              <a:rPr kumimoji="0" lang="en-GB" altLang="en-US"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g</a:t>
            </a:r>
            <a:r>
              <a:rPr kumimoji="0" lang="en-GB"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GB" altLang="en-US"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x</a:t>
            </a:r>
            <a:r>
              <a:rPr kumimoji="0" lang="en-GB"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7180" name="Text Box 12"/>
          <p:cNvSpPr txBox="1">
            <a:spLocks noChangeArrowheads="1"/>
          </p:cNvSpPr>
          <p:nvPr>
            <p:custDataLst>
              <p:tags r:id="rId6"/>
            </p:custDataLst>
          </p:nvPr>
        </p:nvSpPr>
        <p:spPr bwMode="auto">
          <a:xfrm>
            <a:off x="367111" y="5546726"/>
            <a:ext cx="32806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Observed distribution, </a:t>
            </a:r>
            <a:r>
              <a:rPr kumimoji="0" lang="en-GB" altLang="en-US"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a:t>
            </a:r>
            <a:r>
              <a:rPr kumimoji="0" lang="en-GB"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GB" altLang="en-US" sz="20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x</a:t>
            </a:r>
            <a:r>
              <a:rPr kumimoji="0" lang="en-GB"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pSp>
        <p:nvGrpSpPr>
          <p:cNvPr id="3" name="Group 2"/>
          <p:cNvGrpSpPr/>
          <p:nvPr/>
        </p:nvGrpSpPr>
        <p:grpSpPr>
          <a:xfrm>
            <a:off x="3431704" y="1124744"/>
            <a:ext cx="8401402" cy="5976664"/>
            <a:chOff x="4008439" y="1539876"/>
            <a:chExt cx="7289799" cy="5364163"/>
          </a:xfrm>
        </p:grpSpPr>
        <p:sp>
          <p:nvSpPr>
            <p:cNvPr id="7172" name="Text Box 4"/>
            <p:cNvSpPr txBox="1">
              <a:spLocks noChangeArrowheads="1"/>
            </p:cNvSpPr>
            <p:nvPr>
              <p:custDataLst>
                <p:tags r:id="rId7"/>
              </p:custDataLst>
            </p:nvPr>
          </p:nvSpPr>
          <p:spPr bwMode="auto">
            <a:xfrm>
              <a:off x="4008439" y="1557339"/>
              <a:ext cx="30368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a:ln>
                    <a:noFill/>
                  </a:ln>
                  <a:solidFill>
                    <a:prstClr val="black"/>
                  </a:solidFill>
                  <a:effectLst/>
                  <a:uLnTx/>
                  <a:uFillTx/>
                  <a:latin typeface="Arial" panose="020B0604020202020204" pitchFamily="34" charset="0"/>
                  <a:ea typeface="+mn-ea"/>
                  <a:cs typeface="+mn-cs"/>
                </a:rPr>
                <a:t>Line transect</a:t>
              </a:r>
            </a:p>
          </p:txBody>
        </p:sp>
        <p:sp>
          <p:nvSpPr>
            <p:cNvPr id="7173" name="Text Box 5"/>
            <p:cNvSpPr txBox="1">
              <a:spLocks noChangeArrowheads="1"/>
            </p:cNvSpPr>
            <p:nvPr>
              <p:custDataLst>
                <p:tags r:id="rId8"/>
              </p:custDataLst>
            </p:nvPr>
          </p:nvSpPr>
          <p:spPr bwMode="auto">
            <a:xfrm>
              <a:off x="7134225" y="1539876"/>
              <a:ext cx="30368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a:ln>
                    <a:noFill/>
                  </a:ln>
                  <a:solidFill>
                    <a:prstClr val="black"/>
                  </a:solidFill>
                  <a:effectLst/>
                  <a:uLnTx/>
                  <a:uFillTx/>
                  <a:latin typeface="Arial" panose="020B0604020202020204" pitchFamily="34" charset="0"/>
                  <a:ea typeface="+mn-ea"/>
                  <a:cs typeface="+mn-cs"/>
                </a:rPr>
                <a:t>Point transect</a:t>
              </a:r>
            </a:p>
          </p:txBody>
        </p:sp>
        <p:pic>
          <p:nvPicPr>
            <p:cNvPr id="7174" name="Picture 6" descr="ptpix"/>
            <p:cNvPicPr>
              <a:picLocks noChangeAspect="1" noChangeArrowheads="1"/>
            </p:cNvPicPr>
            <p:nvPr>
              <p:custDataLst>
                <p:tags r:id="rId9"/>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a:off x="7689850" y="1654176"/>
              <a:ext cx="1817688"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linepix"/>
            <p:cNvPicPr>
              <a:picLocks noChangeAspect="1" noChangeArrowheads="1"/>
            </p:cNvPicPr>
            <p:nvPr>
              <p:custDataLst>
                <p:tags r:id="rId10"/>
              </p:custDataLst>
            </p:nvPr>
          </p:nvPicPr>
          <p:blipFill>
            <a:blip r:embed="rId23" cstate="print">
              <a:extLst>
                <a:ext uri="{28A0092B-C50C-407E-A947-70E740481C1C}">
                  <a14:useLocalDpi xmlns:a14="http://schemas.microsoft.com/office/drawing/2010/main" val="0"/>
                </a:ext>
              </a:extLst>
            </a:blip>
            <a:srcRect/>
            <a:stretch>
              <a:fillRect/>
            </a:stretch>
          </p:blipFill>
          <p:spPr bwMode="auto">
            <a:xfrm>
              <a:off x="4583113" y="1700214"/>
              <a:ext cx="1801812" cy="169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descr="gx"/>
            <p:cNvPicPr>
              <a:picLocks noChangeAspect="1" noChangeArrowheads="1"/>
            </p:cNvPicPr>
            <p:nvPr>
              <p:custDataLst>
                <p:tags r:id="rId11"/>
              </p:custDataLst>
            </p:nvPr>
          </p:nvPicPr>
          <p:blipFill>
            <a:blip r:embed="rId24" cstate="print">
              <a:extLst>
                <a:ext uri="{28A0092B-C50C-407E-A947-70E740481C1C}">
                  <a14:useLocalDpi xmlns:a14="http://schemas.microsoft.com/office/drawing/2010/main" val="0"/>
                </a:ext>
              </a:extLst>
            </a:blip>
            <a:srcRect/>
            <a:stretch>
              <a:fillRect/>
            </a:stretch>
          </p:blipFill>
          <p:spPr bwMode="auto">
            <a:xfrm>
              <a:off x="4600575" y="3343276"/>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0" descr="gx"/>
            <p:cNvPicPr>
              <a:picLocks noChangeAspect="1" noChangeArrowheads="1"/>
            </p:cNvPicPr>
            <p:nvPr>
              <p:custDataLst>
                <p:tags r:id="rId12"/>
              </p:custDataLst>
            </p:nvPr>
          </p:nvPicPr>
          <p:blipFill>
            <a:blip r:embed="rId24" cstate="print">
              <a:extLst>
                <a:ext uri="{28A0092B-C50C-407E-A947-70E740481C1C}">
                  <a14:useLocalDpi xmlns:a14="http://schemas.microsoft.com/office/drawing/2010/main" val="0"/>
                </a:ext>
              </a:extLst>
            </a:blip>
            <a:srcRect/>
            <a:stretch>
              <a:fillRect/>
            </a:stretch>
          </p:blipFill>
          <p:spPr bwMode="auto">
            <a:xfrm>
              <a:off x="7761288" y="3309939"/>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3" descr="linefx"/>
            <p:cNvPicPr>
              <a:picLocks noChangeAspect="1" noChangeArrowheads="1"/>
            </p:cNvPicPr>
            <p:nvPr>
              <p:custDataLst>
                <p:tags r:id="rId13"/>
              </p:custDataLst>
            </p:nvPr>
          </p:nvPicPr>
          <p:blipFill>
            <a:blip r:embed="rId25" cstate="print">
              <a:extLst>
                <a:ext uri="{28A0092B-C50C-407E-A947-70E740481C1C}">
                  <a14:useLocalDpi xmlns:a14="http://schemas.microsoft.com/office/drawing/2010/main" val="0"/>
                </a:ext>
              </a:extLst>
            </a:blip>
            <a:srcRect/>
            <a:stretch>
              <a:fillRect/>
            </a:stretch>
          </p:blipFill>
          <p:spPr bwMode="auto">
            <a:xfrm>
              <a:off x="4613275" y="5162551"/>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4" descr="pointfx"/>
            <p:cNvPicPr>
              <a:picLocks noChangeAspect="1" noChangeArrowheads="1"/>
            </p:cNvPicPr>
            <p:nvPr>
              <p:custDataLst>
                <p:tags r:id="rId14"/>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a:off x="7789863" y="5205414"/>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AutoShape 15"/>
            <p:cNvSpPr>
              <a:spLocks noChangeArrowheads="1"/>
            </p:cNvSpPr>
            <p:nvPr>
              <p:custDataLst>
                <p:tags r:id="rId15"/>
              </p:custDataLst>
            </p:nvPr>
          </p:nvSpPr>
          <p:spPr bwMode="auto">
            <a:xfrm>
              <a:off x="5410200" y="5019676"/>
              <a:ext cx="325438" cy="309563"/>
            </a:xfrm>
            <a:prstGeom prst="downArrow">
              <a:avLst>
                <a:gd name="adj1" fmla="val 50000"/>
                <a:gd name="adj2" fmla="val 25000"/>
              </a:avLst>
            </a:prstGeom>
            <a:solidFill>
              <a:srgbClr val="FFFF99"/>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84" name="AutoShape 16"/>
            <p:cNvSpPr>
              <a:spLocks noChangeArrowheads="1"/>
            </p:cNvSpPr>
            <p:nvPr>
              <p:custDataLst>
                <p:tags r:id="rId16"/>
              </p:custDataLst>
            </p:nvPr>
          </p:nvSpPr>
          <p:spPr bwMode="auto">
            <a:xfrm>
              <a:off x="8570914" y="5035551"/>
              <a:ext cx="325437" cy="309563"/>
            </a:xfrm>
            <a:prstGeom prst="downArrow">
              <a:avLst>
                <a:gd name="adj1" fmla="val 50000"/>
                <a:gd name="adj2" fmla="val 25000"/>
              </a:avLst>
            </a:prstGeom>
            <a:solidFill>
              <a:srgbClr val="FFFF99"/>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85" name="AutoShape 17"/>
            <p:cNvSpPr>
              <a:spLocks noChangeArrowheads="1"/>
            </p:cNvSpPr>
            <p:nvPr>
              <p:custDataLst>
                <p:tags r:id="rId17"/>
              </p:custDataLst>
            </p:nvPr>
          </p:nvSpPr>
          <p:spPr bwMode="auto">
            <a:xfrm rot="18937776">
              <a:off x="5454651" y="3360738"/>
              <a:ext cx="187325" cy="201612"/>
            </a:xfrm>
            <a:prstGeom prst="plus">
              <a:avLst>
                <a:gd name="adj" fmla="val 25000"/>
              </a:avLst>
            </a:prstGeom>
            <a:solidFill>
              <a:srgbClr val="FFFF99"/>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86" name="AutoShape 18"/>
            <p:cNvSpPr>
              <a:spLocks noChangeArrowheads="1"/>
            </p:cNvSpPr>
            <p:nvPr>
              <p:custDataLst>
                <p:tags r:id="rId18"/>
              </p:custDataLst>
            </p:nvPr>
          </p:nvSpPr>
          <p:spPr bwMode="auto">
            <a:xfrm rot="18813311">
              <a:off x="8543132" y="3323432"/>
              <a:ext cx="187325" cy="201612"/>
            </a:xfrm>
            <a:prstGeom prst="plus">
              <a:avLst>
                <a:gd name="adj" fmla="val 25000"/>
              </a:avLst>
            </a:prstGeom>
            <a:solidFill>
              <a:srgbClr val="FFFF99"/>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87" name="Freeform 19"/>
            <p:cNvSpPr>
              <a:spLocks/>
            </p:cNvSpPr>
            <p:nvPr>
              <p:custDataLst>
                <p:tags r:id="rId19"/>
              </p:custDataLst>
            </p:nvPr>
          </p:nvSpPr>
          <p:spPr bwMode="auto">
            <a:xfrm>
              <a:off x="9480551" y="2239963"/>
              <a:ext cx="360363" cy="252412"/>
            </a:xfrm>
            <a:custGeom>
              <a:avLst/>
              <a:gdLst>
                <a:gd name="T0" fmla="*/ 0 w 227"/>
                <a:gd name="T1" fmla="*/ 2147483646 h 159"/>
                <a:gd name="T2" fmla="*/ 2147483646 w 227"/>
                <a:gd name="T3" fmla="*/ 2147483646 h 159"/>
                <a:gd name="T4" fmla="*/ 2147483646 w 227"/>
                <a:gd name="T5" fmla="*/ 2147483646 h 159"/>
                <a:gd name="T6" fmla="*/ 0 60000 65536"/>
                <a:gd name="T7" fmla="*/ 0 60000 65536"/>
                <a:gd name="T8" fmla="*/ 0 60000 65536"/>
                <a:gd name="T9" fmla="*/ 0 w 227"/>
                <a:gd name="T10" fmla="*/ 0 h 159"/>
                <a:gd name="T11" fmla="*/ 227 w 227"/>
                <a:gd name="T12" fmla="*/ 159 h 159"/>
              </a:gdLst>
              <a:ahLst/>
              <a:cxnLst>
                <a:cxn ang="T6">
                  <a:pos x="T0" y="T1"/>
                </a:cxn>
                <a:cxn ang="T7">
                  <a:pos x="T2" y="T3"/>
                </a:cxn>
                <a:cxn ang="T8">
                  <a:pos x="T4" y="T5"/>
                </a:cxn>
              </a:cxnLst>
              <a:rect l="T9" t="T10" r="T11" b="T12"/>
              <a:pathLst>
                <a:path w="227" h="159">
                  <a:moveTo>
                    <a:pt x="0" y="23"/>
                  </a:moveTo>
                  <a:cubicBezTo>
                    <a:pt x="49" y="11"/>
                    <a:pt x="98" y="0"/>
                    <a:pt x="136" y="23"/>
                  </a:cubicBezTo>
                  <a:cubicBezTo>
                    <a:pt x="174" y="46"/>
                    <a:pt x="200" y="102"/>
                    <a:pt x="227" y="159"/>
                  </a:cubicBezTo>
                </a:path>
              </a:pathLst>
            </a:custGeom>
            <a:noFill/>
            <a:ln w="19050">
              <a:solidFill>
                <a:srgbClr val="0070C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188" name="Text Box 20"/>
            <p:cNvSpPr txBox="1">
              <a:spLocks noChangeArrowheads="1"/>
            </p:cNvSpPr>
            <p:nvPr>
              <p:custDataLst>
                <p:tags r:id="rId20"/>
              </p:custDataLst>
            </p:nvPr>
          </p:nvSpPr>
          <p:spPr bwMode="auto">
            <a:xfrm>
              <a:off x="9523412" y="2441576"/>
              <a:ext cx="1774826" cy="524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6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see later about point transects</a:t>
              </a:r>
            </a:p>
          </p:txBody>
        </p:sp>
      </p:grpSp>
      <p:sp>
        <p:nvSpPr>
          <p:cNvPr id="2" name="Slide Number Placeholder 1">
            <a:extLst>
              <a:ext uri="{FF2B5EF4-FFF2-40B4-BE49-F238E27FC236}">
                <a16:creationId xmlns:a16="http://schemas.microsoft.com/office/drawing/2014/main" id="{77218F3E-62FF-4F85-9E13-487B47A92B25}"/>
              </a:ext>
            </a:extLst>
          </p:cNvPr>
          <p:cNvSpPr>
            <a:spLocks noGrp="1"/>
          </p:cNvSpPr>
          <p:nvPr>
            <p:ph type="sldNum" sz="quarter" idx="12"/>
          </p:nvPr>
        </p:nvSpPr>
        <p:spPr/>
        <p:txBody>
          <a:bodyPr/>
          <a:lstStyle/>
          <a:p>
            <a:pPr>
              <a:defRPr/>
            </a:pPr>
            <a:fld id="{C096D257-3768-4B5C-9980-2B25950FCCAC}" type="slidenum">
              <a:rPr lang="en-US" altLang="en-US" smtClean="0"/>
              <a:pPr>
                <a:defRPr/>
              </a:pPr>
              <a:t>48</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p:bldP spid="7179" grpId="0"/>
      <p:bldP spid="718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custDataLst>
              <p:tags r:id="rId2"/>
            </p:custDataLst>
          </p:nvPr>
        </p:nvSpPr>
        <p:spPr>
          <a:xfrm>
            <a:off x="1981200" y="274638"/>
            <a:ext cx="8229600" cy="647700"/>
          </a:xfrm>
        </p:spPr>
        <p:txBody>
          <a:bodyPr/>
          <a:lstStyle/>
          <a:p>
            <a:pPr eaLnBrk="1" hangingPunct="1"/>
            <a:r>
              <a:rPr lang="en-GB" altLang="en-US" sz="3600"/>
              <a:t>Why is </a:t>
            </a:r>
            <a:r>
              <a:rPr lang="en-GB" altLang="en-US" sz="3600" i="1"/>
              <a:t>f</a:t>
            </a:r>
            <a:r>
              <a:rPr lang="en-GB" altLang="en-US" sz="3600"/>
              <a:t>(</a:t>
            </a:r>
            <a:r>
              <a:rPr lang="en-GB" altLang="en-US" sz="3600" i="1"/>
              <a:t>x</a:t>
            </a:r>
            <a:r>
              <a:rPr lang="en-GB" altLang="en-US" sz="3600"/>
              <a:t>) useful?</a:t>
            </a:r>
          </a:p>
        </p:txBody>
      </p:sp>
      <p:sp>
        <p:nvSpPr>
          <p:cNvPr id="8195" name="Rectangle 3"/>
          <p:cNvSpPr>
            <a:spLocks noGrp="1" noChangeArrowheads="1"/>
          </p:cNvSpPr>
          <p:nvPr>
            <p:ph type="body" sz="half" idx="1"/>
            <p:custDataLst>
              <p:tags r:id="rId3"/>
            </p:custDataLst>
          </p:nvPr>
        </p:nvSpPr>
        <p:spPr>
          <a:xfrm>
            <a:off x="254426" y="800100"/>
            <a:ext cx="11314182" cy="1039020"/>
          </a:xfrm>
        </p:spPr>
        <p:txBody>
          <a:bodyPr/>
          <a:lstStyle/>
          <a:p>
            <a:pPr eaLnBrk="1" hangingPunct="1">
              <a:buFontTx/>
              <a:buNone/>
            </a:pPr>
            <a:r>
              <a:rPr lang="en-GB" altLang="en-US" sz="2400" dirty="0"/>
              <a:t>2. Gives another way to estimate </a:t>
            </a:r>
            <a:r>
              <a:rPr lang="en-GB" altLang="en-US" sz="2400" i="1" dirty="0"/>
              <a:t>P</a:t>
            </a:r>
            <a:r>
              <a:rPr lang="en-GB" altLang="en-US" sz="2400" i="1" baseline="-25000" dirty="0"/>
              <a:t>a</a:t>
            </a:r>
            <a:endParaRPr lang="en-GB" altLang="en-US" sz="2400" i="1" dirty="0"/>
          </a:p>
          <a:p>
            <a:pPr lvl="1" eaLnBrk="1" hangingPunct="1"/>
            <a:r>
              <a:rPr lang="en-GB" altLang="en-US" sz="2400" dirty="0"/>
              <a:t>Lots of statistical machinery to fit pdfs, so this is the way Distance does it.</a:t>
            </a:r>
          </a:p>
        </p:txBody>
      </p:sp>
      <p:grpSp>
        <p:nvGrpSpPr>
          <p:cNvPr id="2" name="Group 5"/>
          <p:cNvGrpSpPr>
            <a:grpSpLocks/>
          </p:cNvGrpSpPr>
          <p:nvPr>
            <p:custDataLst>
              <p:tags r:id="rId4"/>
            </p:custDataLst>
          </p:nvPr>
        </p:nvGrpSpPr>
        <p:grpSpPr bwMode="auto">
          <a:xfrm>
            <a:off x="2566989" y="1268760"/>
            <a:ext cx="6511926" cy="3549304"/>
            <a:chOff x="1292" y="1162"/>
            <a:chExt cx="3467" cy="2004"/>
          </a:xfrm>
        </p:grpSpPr>
        <p:sp>
          <p:nvSpPr>
            <p:cNvPr id="10255" name="Text Box 6"/>
            <p:cNvSpPr txBox="1">
              <a:spLocks noChangeArrowheads="1"/>
            </p:cNvSpPr>
            <p:nvPr/>
          </p:nvSpPr>
          <p:spPr bwMode="auto">
            <a:xfrm rot="-5400000">
              <a:off x="372" y="2082"/>
              <a:ext cx="192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f</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r>
                <a:rPr kumimoji="0" lang="en-US" alt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p>
          </p:txBody>
        </p:sp>
        <p:sp>
          <p:nvSpPr>
            <p:cNvPr id="10256" name="Line 7"/>
            <p:cNvSpPr>
              <a:spLocks noChangeShapeType="1"/>
            </p:cNvSpPr>
            <p:nvPr/>
          </p:nvSpPr>
          <p:spPr bwMode="auto">
            <a:xfrm>
              <a:off x="1532" y="2898"/>
              <a:ext cx="3227"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7" name="Line 8"/>
            <p:cNvSpPr>
              <a:spLocks noChangeShapeType="1"/>
            </p:cNvSpPr>
            <p:nvPr/>
          </p:nvSpPr>
          <p:spPr bwMode="auto">
            <a:xfrm flipV="1">
              <a:off x="1532" y="1332"/>
              <a:ext cx="0" cy="1566"/>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8" name="Line 9"/>
            <p:cNvSpPr>
              <a:spLocks noChangeShapeType="1"/>
            </p:cNvSpPr>
            <p:nvPr/>
          </p:nvSpPr>
          <p:spPr bwMode="auto">
            <a:xfrm>
              <a:off x="1532" y="1689"/>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9" name="Line 10"/>
            <p:cNvSpPr>
              <a:spLocks noChangeShapeType="1"/>
            </p:cNvSpPr>
            <p:nvPr/>
          </p:nvSpPr>
          <p:spPr bwMode="auto">
            <a:xfrm>
              <a:off x="1875" y="1555"/>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0" name="Line 11"/>
            <p:cNvSpPr>
              <a:spLocks noChangeShapeType="1"/>
            </p:cNvSpPr>
            <p:nvPr/>
          </p:nvSpPr>
          <p:spPr bwMode="auto">
            <a:xfrm>
              <a:off x="1875" y="1555"/>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1" name="Line 12"/>
            <p:cNvSpPr>
              <a:spLocks noChangeShapeType="1"/>
            </p:cNvSpPr>
            <p:nvPr/>
          </p:nvSpPr>
          <p:spPr bwMode="auto">
            <a:xfrm>
              <a:off x="2218" y="1555"/>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2" name="Line 13"/>
            <p:cNvSpPr>
              <a:spLocks noChangeShapeType="1"/>
            </p:cNvSpPr>
            <p:nvPr/>
          </p:nvSpPr>
          <p:spPr bwMode="auto">
            <a:xfrm>
              <a:off x="2218" y="1825"/>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3" name="Line 14"/>
            <p:cNvSpPr>
              <a:spLocks noChangeShapeType="1"/>
            </p:cNvSpPr>
            <p:nvPr/>
          </p:nvSpPr>
          <p:spPr bwMode="auto">
            <a:xfrm>
              <a:off x="2561" y="1645"/>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4" name="Line 15"/>
            <p:cNvSpPr>
              <a:spLocks noChangeShapeType="1"/>
            </p:cNvSpPr>
            <p:nvPr/>
          </p:nvSpPr>
          <p:spPr bwMode="auto">
            <a:xfrm>
              <a:off x="2561" y="1645"/>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5" name="Line 16"/>
            <p:cNvSpPr>
              <a:spLocks noChangeShapeType="1"/>
            </p:cNvSpPr>
            <p:nvPr/>
          </p:nvSpPr>
          <p:spPr bwMode="auto">
            <a:xfrm>
              <a:off x="2905" y="1645"/>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6" name="Line 17"/>
            <p:cNvSpPr>
              <a:spLocks noChangeShapeType="1"/>
            </p:cNvSpPr>
            <p:nvPr/>
          </p:nvSpPr>
          <p:spPr bwMode="auto">
            <a:xfrm>
              <a:off x="2905" y="1779"/>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7" name="Line 18"/>
            <p:cNvSpPr>
              <a:spLocks noChangeShapeType="1"/>
            </p:cNvSpPr>
            <p:nvPr/>
          </p:nvSpPr>
          <p:spPr bwMode="auto">
            <a:xfrm>
              <a:off x="3248" y="1779"/>
              <a:ext cx="0" cy="1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8" name="Line 19"/>
            <p:cNvSpPr>
              <a:spLocks noChangeShapeType="1"/>
            </p:cNvSpPr>
            <p:nvPr/>
          </p:nvSpPr>
          <p:spPr bwMode="auto">
            <a:xfrm>
              <a:off x="3248" y="2138"/>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9" name="Line 20"/>
            <p:cNvSpPr>
              <a:spLocks noChangeShapeType="1"/>
            </p:cNvSpPr>
            <p:nvPr/>
          </p:nvSpPr>
          <p:spPr bwMode="auto">
            <a:xfrm>
              <a:off x="3592" y="2138"/>
              <a:ext cx="0" cy="7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0" name="Line 21"/>
            <p:cNvSpPr>
              <a:spLocks noChangeShapeType="1"/>
            </p:cNvSpPr>
            <p:nvPr/>
          </p:nvSpPr>
          <p:spPr bwMode="auto">
            <a:xfrm>
              <a:off x="3592" y="2272"/>
              <a:ext cx="3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1" name="Line 22"/>
            <p:cNvSpPr>
              <a:spLocks noChangeShapeType="1"/>
            </p:cNvSpPr>
            <p:nvPr/>
          </p:nvSpPr>
          <p:spPr bwMode="auto">
            <a:xfrm>
              <a:off x="3934" y="2272"/>
              <a:ext cx="0" cy="6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2" name="Line 23"/>
            <p:cNvSpPr>
              <a:spLocks noChangeShapeType="1"/>
            </p:cNvSpPr>
            <p:nvPr/>
          </p:nvSpPr>
          <p:spPr bwMode="auto">
            <a:xfrm>
              <a:off x="3934" y="2628"/>
              <a:ext cx="34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3" name="Line 24"/>
            <p:cNvSpPr>
              <a:spLocks noChangeShapeType="1"/>
            </p:cNvSpPr>
            <p:nvPr/>
          </p:nvSpPr>
          <p:spPr bwMode="auto">
            <a:xfrm>
              <a:off x="4279" y="2628"/>
              <a:ext cx="0" cy="2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4" name="Freeform 25"/>
            <p:cNvSpPr>
              <a:spLocks/>
            </p:cNvSpPr>
            <p:nvPr/>
          </p:nvSpPr>
          <p:spPr bwMode="auto">
            <a:xfrm>
              <a:off x="1532" y="1593"/>
              <a:ext cx="2747" cy="1170"/>
            </a:xfrm>
            <a:custGeom>
              <a:avLst/>
              <a:gdLst>
                <a:gd name="T0" fmla="*/ 0 w 5760"/>
                <a:gd name="T1" fmla="*/ 0 h 3768"/>
                <a:gd name="T2" fmla="*/ 22 w 5760"/>
                <a:gd name="T3" fmla="*/ 0 h 3768"/>
                <a:gd name="T4" fmla="*/ 30 w 5760"/>
                <a:gd name="T5" fmla="*/ 0 h 3768"/>
                <a:gd name="T6" fmla="*/ 82 w 5760"/>
                <a:gd name="T7" fmla="*/ 2 h 3768"/>
                <a:gd name="T8" fmla="*/ 134 w 5760"/>
                <a:gd name="T9" fmla="*/ 4 h 3768"/>
                <a:gd name="T10" fmla="*/ 186 w 5760"/>
                <a:gd name="T11" fmla="*/ 11 h 3768"/>
                <a:gd name="T12" fmla="*/ 231 w 5760"/>
                <a:gd name="T13" fmla="*/ 20 h 3768"/>
                <a:gd name="T14" fmla="*/ 276 w 5760"/>
                <a:gd name="T15" fmla="*/ 31 h 3768"/>
                <a:gd name="T16" fmla="*/ 298 w 5760"/>
                <a:gd name="T17" fmla="*/ 35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0"/>
                <a:gd name="T28" fmla="*/ 0 h 3768"/>
                <a:gd name="T29" fmla="*/ 5760 w 5760"/>
                <a:gd name="T30" fmla="*/ 3768 h 3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5" name="Line 26"/>
            <p:cNvSpPr>
              <a:spLocks noChangeShapeType="1"/>
            </p:cNvSpPr>
            <p:nvPr/>
          </p:nvSpPr>
          <p:spPr bwMode="auto">
            <a:xfrm flipV="1">
              <a:off x="4276" y="1590"/>
              <a:ext cx="0" cy="129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6" name="Line 27"/>
            <p:cNvSpPr>
              <a:spLocks noChangeShapeType="1"/>
            </p:cNvSpPr>
            <p:nvPr/>
          </p:nvSpPr>
          <p:spPr bwMode="auto">
            <a:xfrm flipH="1">
              <a:off x="1538" y="1587"/>
              <a:ext cx="273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7" name="Text Box 28"/>
            <p:cNvSpPr txBox="1">
              <a:spLocks noChangeArrowheads="1"/>
            </p:cNvSpPr>
            <p:nvPr/>
          </p:nvSpPr>
          <p:spPr bwMode="auto">
            <a:xfrm>
              <a:off x="1679" y="2953"/>
              <a:ext cx="241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p>
          </p:txBody>
        </p:sp>
        <p:sp>
          <p:nvSpPr>
            <p:cNvPr id="10278" name="Text Box 29"/>
            <p:cNvSpPr txBox="1">
              <a:spLocks noChangeArrowheads="1"/>
            </p:cNvSpPr>
            <p:nvPr/>
          </p:nvSpPr>
          <p:spPr bwMode="auto">
            <a:xfrm>
              <a:off x="4185" y="2953"/>
              <a:ext cx="2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w</a:t>
              </a:r>
            </a:p>
          </p:txBody>
        </p:sp>
      </p:grpSp>
      <p:sp>
        <p:nvSpPr>
          <p:cNvPr id="8222" name="Text Box 30"/>
          <p:cNvSpPr txBox="1">
            <a:spLocks noChangeArrowheads="1"/>
          </p:cNvSpPr>
          <p:nvPr>
            <p:custDataLst>
              <p:tags r:id="rId5"/>
            </p:custDataLst>
          </p:nvPr>
        </p:nvSpPr>
        <p:spPr bwMode="auto">
          <a:xfrm>
            <a:off x="1559496" y="1952005"/>
            <a:ext cx="576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f</a:t>
            </a:r>
            <a:r>
              <a:rPr kumimoji="0" lang="en-GB"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(0)</a:t>
            </a:r>
          </a:p>
        </p:txBody>
      </p:sp>
      <p:sp>
        <p:nvSpPr>
          <p:cNvPr id="8223" name="Freeform 31"/>
          <p:cNvSpPr>
            <a:spLocks/>
          </p:cNvSpPr>
          <p:nvPr>
            <p:custDataLst>
              <p:tags r:id="rId6"/>
            </p:custDataLst>
          </p:nvPr>
        </p:nvSpPr>
        <p:spPr bwMode="auto">
          <a:xfrm>
            <a:off x="2064321" y="2010742"/>
            <a:ext cx="792162" cy="85725"/>
          </a:xfrm>
          <a:custGeom>
            <a:avLst/>
            <a:gdLst>
              <a:gd name="T0" fmla="*/ 2147483646 w 499"/>
              <a:gd name="T1" fmla="*/ 2147483646 h 54"/>
              <a:gd name="T2" fmla="*/ 2147483646 w 499"/>
              <a:gd name="T3" fmla="*/ 2147483646 h 54"/>
              <a:gd name="T4" fmla="*/ 0 w 499"/>
              <a:gd name="T5" fmla="*/ 2147483646 h 54"/>
              <a:gd name="T6" fmla="*/ 0 60000 65536"/>
              <a:gd name="T7" fmla="*/ 0 60000 65536"/>
              <a:gd name="T8" fmla="*/ 0 60000 65536"/>
              <a:gd name="T9" fmla="*/ 0 w 499"/>
              <a:gd name="T10" fmla="*/ 0 h 54"/>
              <a:gd name="T11" fmla="*/ 499 w 499"/>
              <a:gd name="T12" fmla="*/ 54 h 54"/>
            </a:gdLst>
            <a:ahLst/>
            <a:cxnLst>
              <a:cxn ang="T6">
                <a:pos x="T0" y="T1"/>
              </a:cxn>
              <a:cxn ang="T7">
                <a:pos x="T2" y="T3"/>
              </a:cxn>
              <a:cxn ang="T8">
                <a:pos x="T4" y="T5"/>
              </a:cxn>
            </a:cxnLst>
            <a:rect l="T9" t="T10" r="T11" b="T12"/>
            <a:pathLst>
              <a:path w="499" h="54">
                <a:moveTo>
                  <a:pt x="499" y="8"/>
                </a:moveTo>
                <a:cubicBezTo>
                  <a:pt x="381" y="4"/>
                  <a:pt x="264" y="0"/>
                  <a:pt x="181" y="8"/>
                </a:cubicBezTo>
                <a:cubicBezTo>
                  <a:pt x="98" y="16"/>
                  <a:pt x="49" y="35"/>
                  <a:pt x="0" y="54"/>
                </a:cubicBezTo>
              </a:path>
            </a:pathLst>
          </a:custGeom>
          <a:noFill/>
          <a:ln w="19050">
            <a:solidFill>
              <a:srgbClr val="FF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224" name="Text Box 32"/>
          <p:cNvSpPr txBox="1">
            <a:spLocks noChangeArrowheads="1"/>
          </p:cNvSpPr>
          <p:nvPr>
            <p:custDataLst>
              <p:tags r:id="rId7"/>
            </p:custDataLst>
          </p:nvPr>
        </p:nvSpPr>
        <p:spPr bwMode="auto">
          <a:xfrm>
            <a:off x="9810185" y="2814308"/>
            <a:ext cx="1873250" cy="1076325"/>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Question:</a:t>
            </a:r>
            <a:br>
              <a:rPr kumimoji="0" lang="en-GB"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br>
            <a:r>
              <a:rPr kumimoji="0" lang="en-GB"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How are </a:t>
            </a:r>
            <a:r>
              <a:rPr kumimoji="0" lang="en-GB" altLang="en-US" sz="2000" b="0" i="1"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f</a:t>
            </a:r>
            <a:r>
              <a:rPr kumimoji="0" lang="en-GB" alt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(0)</a:t>
            </a:r>
            <a:r>
              <a:rPr kumimoji="0" lang="en-GB" altLang="en-US" sz="2000" b="0" i="1" u="none" strike="noStrike" kern="1200" cap="none" spc="0" normalizeH="0" baseline="0" noProof="0" dirty="0">
                <a:ln>
                  <a:noFill/>
                </a:ln>
                <a:solidFill>
                  <a:srgbClr val="0070C0"/>
                </a:solidFill>
                <a:effectLst/>
                <a:uLnTx/>
                <a:uFillTx/>
                <a:latin typeface="Arial" panose="020B0604020202020204" pitchFamily="34" charset="0"/>
                <a:ea typeface="+mn-ea"/>
                <a:cs typeface="+mn-cs"/>
              </a:rPr>
              <a:t> </a:t>
            </a:r>
            <a:r>
              <a:rPr kumimoji="0" lang="en-GB"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and </a:t>
            </a:r>
            <a:r>
              <a:rPr kumimoji="0" lang="el-GR" altLang="en-US" sz="2400" b="0" i="0" u="none" strike="noStrike" kern="1200" cap="none" spc="0" normalizeH="0" baseline="0" noProof="0" dirty="0">
                <a:ln>
                  <a:noFill/>
                </a:ln>
                <a:solidFill>
                  <a:srgbClr val="0070C0"/>
                </a:solidFill>
                <a:effectLst/>
                <a:uLnTx/>
                <a:uFillTx/>
                <a:latin typeface="Arial" panose="020B0604020202020204" pitchFamily="34" charset="0"/>
                <a:ea typeface="+mn-ea"/>
                <a:cs typeface="Times New Roman" panose="02020603050405020304" pitchFamily="18" charset="0"/>
              </a:rPr>
              <a:t>μ</a:t>
            </a:r>
            <a:r>
              <a:rPr kumimoji="0" lang="en-GB"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Times New Roman" panose="02020603050405020304" pitchFamily="18" charset="0"/>
              </a:rPr>
              <a:t> related?</a:t>
            </a:r>
            <a:endParaRPr kumimoji="0" lang="el-GR" altLang="en-US" sz="2000" b="0" i="0" u="none" strike="noStrike" kern="1200" cap="none" spc="0" normalizeH="0" baseline="0" noProof="0" dirty="0">
              <a:ln>
                <a:noFill/>
              </a:ln>
              <a:solidFill>
                <a:srgbClr val="0070C0"/>
              </a:solidFill>
              <a:effectLst/>
              <a:uLnTx/>
              <a:uFillTx/>
              <a:latin typeface="Arial" panose="020B0604020202020204" pitchFamily="34" charset="0"/>
              <a:ea typeface="+mn-ea"/>
              <a:cs typeface="Times New Roman" panose="02020603050405020304" pitchFamily="18" charset="0"/>
            </a:endParaRPr>
          </a:p>
        </p:txBody>
      </p:sp>
      <p:graphicFrame>
        <p:nvGraphicFramePr>
          <p:cNvPr id="8227" name="Object 35"/>
          <p:cNvGraphicFramePr>
            <a:graphicFrameLocks noChangeAspect="1"/>
          </p:cNvGraphicFramePr>
          <p:nvPr>
            <p:custDataLst>
              <p:tags r:id="rId8"/>
            </p:custDataLst>
          </p:nvPr>
        </p:nvGraphicFramePr>
        <p:xfrm>
          <a:off x="5585842" y="4925226"/>
          <a:ext cx="1536700" cy="881063"/>
        </p:xfrm>
        <a:graphic>
          <a:graphicData uri="http://schemas.openxmlformats.org/presentationml/2006/ole">
            <mc:AlternateContent xmlns:mc="http://schemas.openxmlformats.org/markup-compatibility/2006">
              <mc:Choice xmlns:v="urn:schemas-microsoft-com:vml" Requires="v">
                <p:oleObj name="Equation" r:id="rId16" imgW="774364" imgH="444307" progId="Equation.3">
                  <p:embed/>
                </p:oleObj>
              </mc:Choice>
              <mc:Fallback>
                <p:oleObj name="Equation" r:id="rId16" imgW="774364" imgH="444307" progId="Equation.3">
                  <p:embed/>
                  <p:pic>
                    <p:nvPicPr>
                      <p:cNvPr id="8227" name="Object 3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585842" y="4925226"/>
                        <a:ext cx="1536700" cy="881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8" name="Object 36"/>
          <p:cNvGraphicFramePr>
            <a:graphicFrameLocks noChangeAspect="1"/>
          </p:cNvGraphicFramePr>
          <p:nvPr>
            <p:custDataLst>
              <p:tags r:id="rId9"/>
            </p:custDataLst>
          </p:nvPr>
        </p:nvGraphicFramePr>
        <p:xfrm>
          <a:off x="7122542" y="4915269"/>
          <a:ext cx="2135188" cy="1227137"/>
        </p:xfrm>
        <a:graphic>
          <a:graphicData uri="http://schemas.openxmlformats.org/presentationml/2006/ole">
            <mc:AlternateContent xmlns:mc="http://schemas.openxmlformats.org/markup-compatibility/2006">
              <mc:Choice xmlns:v="urn:schemas-microsoft-com:vml" Requires="v">
                <p:oleObj name="Equation" r:id="rId18" imgW="1130300" imgH="647700" progId="Equation.3">
                  <p:embed/>
                </p:oleObj>
              </mc:Choice>
              <mc:Fallback>
                <p:oleObj name="Equation" r:id="rId18" imgW="1130300" imgH="647700" progId="Equation.3">
                  <p:embed/>
                  <p:pic>
                    <p:nvPicPr>
                      <p:cNvPr id="8228" name="Object 3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22542" y="4915269"/>
                        <a:ext cx="2135188" cy="1227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9" name="Object 37"/>
          <p:cNvGraphicFramePr>
            <a:graphicFrameLocks noChangeAspect="1"/>
          </p:cNvGraphicFramePr>
          <p:nvPr>
            <p:custDataLst>
              <p:tags r:id="rId10"/>
            </p:custDataLst>
          </p:nvPr>
        </p:nvGraphicFramePr>
        <p:xfrm>
          <a:off x="9202173" y="4775994"/>
          <a:ext cx="1544637" cy="1049338"/>
        </p:xfrm>
        <a:graphic>
          <a:graphicData uri="http://schemas.openxmlformats.org/presentationml/2006/ole">
            <mc:AlternateContent xmlns:mc="http://schemas.openxmlformats.org/markup-compatibility/2006">
              <mc:Choice xmlns:v="urn:schemas-microsoft-com:vml" Requires="v">
                <p:oleObj name="Equation" r:id="rId20" imgW="634725" imgH="431613" progId="Equation.3">
                  <p:embed/>
                </p:oleObj>
              </mc:Choice>
              <mc:Fallback>
                <p:oleObj name="Equation" r:id="rId20" imgW="634725" imgH="431613" progId="Equation.3">
                  <p:embed/>
                  <p:pic>
                    <p:nvPicPr>
                      <p:cNvPr id="8229" name="Object 3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202173" y="4775994"/>
                        <a:ext cx="1544637" cy="104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 name="Group 2"/>
          <p:cNvGrpSpPr/>
          <p:nvPr/>
        </p:nvGrpSpPr>
        <p:grpSpPr>
          <a:xfrm>
            <a:off x="119063" y="4713288"/>
            <a:ext cx="4951412" cy="1081087"/>
            <a:chOff x="2741340" y="4713288"/>
            <a:chExt cx="4951412" cy="1081087"/>
          </a:xfrm>
        </p:grpSpPr>
        <p:sp>
          <p:nvSpPr>
            <p:cNvPr id="8225" name="Text Box 33"/>
            <p:cNvSpPr txBox="1">
              <a:spLocks noChangeArrowheads="1"/>
            </p:cNvSpPr>
            <p:nvPr>
              <p:custDataLst>
                <p:tags r:id="rId11"/>
              </p:custDataLst>
            </p:nvPr>
          </p:nvSpPr>
          <p:spPr bwMode="auto">
            <a:xfrm>
              <a:off x="3648076" y="4868863"/>
              <a:ext cx="25257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000" b="0" i="0" u="none" strike="noStrike" kern="1200" cap="none" spc="0" normalizeH="0" baseline="0" noProof="0">
                  <a:ln>
                    <a:noFill/>
                  </a:ln>
                  <a:solidFill>
                    <a:srgbClr val="FF0000"/>
                  </a:solidFill>
                  <a:effectLst/>
                  <a:uLnTx/>
                  <a:uFillTx/>
                  <a:latin typeface="Arial" panose="020B0604020202020204" pitchFamily="34" charset="0"/>
                  <a:ea typeface="+mn-ea"/>
                  <a:cs typeface="+mn-cs"/>
                </a:rPr>
                <a:t>area under curve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0" i="0" u="none" strike="noStrike" kern="1200" cap="none" spc="0" normalizeH="0" baseline="0" noProof="0">
                  <a:ln>
                    <a:noFill/>
                  </a:ln>
                  <a:solidFill>
                    <a:srgbClr val="A8B97F"/>
                  </a:solidFill>
                  <a:effectLst/>
                  <a:uLnTx/>
                  <a:uFillTx/>
                  <a:latin typeface="Arial" panose="020B0604020202020204" pitchFamily="34" charset="0"/>
                  <a:ea typeface="+mn-ea"/>
                  <a:cs typeface="+mn-cs"/>
                </a:rPr>
                <a:t>area under rectangle</a:t>
              </a:r>
            </a:p>
          </p:txBody>
        </p:sp>
        <p:graphicFrame>
          <p:nvGraphicFramePr>
            <p:cNvPr id="8196" name="Object 4"/>
            <p:cNvGraphicFramePr>
              <a:graphicFrameLocks noGrp="1" noChangeAspect="1"/>
            </p:cNvGraphicFramePr>
            <p:nvPr>
              <p:ph sz="quarter" idx="2"/>
              <p:custDataLst>
                <p:tags r:id="rId12"/>
              </p:custDataLst>
            </p:nvPr>
          </p:nvGraphicFramePr>
          <p:xfrm>
            <a:off x="2741340" y="4941888"/>
            <a:ext cx="760412" cy="608012"/>
          </p:xfrm>
          <a:graphic>
            <a:graphicData uri="http://schemas.openxmlformats.org/presentationml/2006/ole">
              <mc:AlternateContent xmlns:mc="http://schemas.openxmlformats.org/markup-compatibility/2006">
                <mc:Choice xmlns:v="urn:schemas-microsoft-com:vml" Requires="v">
                  <p:oleObj name="Equation" r:id="rId22" imgW="317225" imgH="253780" progId="Equation.3">
                    <p:embed/>
                  </p:oleObj>
                </mc:Choice>
                <mc:Fallback>
                  <p:oleObj name="Equation" r:id="rId22" imgW="317225" imgH="253780" progId="Equation.3">
                    <p:embed/>
                    <p:pic>
                      <p:nvPicPr>
                        <p:cNvPr id="8196" name="Object 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741340" y="4941888"/>
                          <a:ext cx="760412" cy="608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30" name="Line 38"/>
            <p:cNvSpPr>
              <a:spLocks noChangeShapeType="1"/>
            </p:cNvSpPr>
            <p:nvPr>
              <p:custDataLst>
                <p:tags r:id="rId13"/>
              </p:custDataLst>
            </p:nvPr>
          </p:nvSpPr>
          <p:spPr bwMode="auto">
            <a:xfrm>
              <a:off x="3719513" y="5300663"/>
              <a:ext cx="23050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8226" name="Object 34"/>
            <p:cNvGraphicFramePr>
              <a:graphicFrameLocks noGrp="1" noChangeAspect="1"/>
            </p:cNvGraphicFramePr>
            <p:nvPr>
              <p:ph sz="quarter" idx="3"/>
              <p:custDataLst>
                <p:tags r:id="rId14"/>
              </p:custDataLst>
            </p:nvPr>
          </p:nvGraphicFramePr>
          <p:xfrm>
            <a:off x="6262415" y="4713288"/>
            <a:ext cx="1430337" cy="1081087"/>
          </p:xfrm>
          <a:graphic>
            <a:graphicData uri="http://schemas.openxmlformats.org/presentationml/2006/ole">
              <mc:AlternateContent xmlns:mc="http://schemas.openxmlformats.org/markup-compatibility/2006">
                <mc:Choice xmlns:v="urn:schemas-microsoft-com:vml" Requires="v">
                  <p:oleObj name="Equation" r:id="rId24" imgW="571252" imgH="431613" progId="Equation.3">
                    <p:embed/>
                  </p:oleObj>
                </mc:Choice>
                <mc:Fallback>
                  <p:oleObj name="Equation" r:id="rId24" imgW="571252" imgH="431613" progId="Equation.3">
                    <p:embed/>
                    <p:pic>
                      <p:nvPicPr>
                        <p:cNvPr id="8226" name="Object 3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262415" y="4713288"/>
                          <a:ext cx="1430337" cy="1081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 name="Slide Number Placeholder 3">
            <a:extLst>
              <a:ext uri="{FF2B5EF4-FFF2-40B4-BE49-F238E27FC236}">
                <a16:creationId xmlns:a16="http://schemas.microsoft.com/office/drawing/2014/main" id="{3970F2DF-DC0D-4C7F-8231-AB9E17C0C9F2}"/>
              </a:ext>
            </a:extLst>
          </p:cNvPr>
          <p:cNvSpPr>
            <a:spLocks noGrp="1"/>
          </p:cNvSpPr>
          <p:nvPr>
            <p:ph type="sldNum" sz="quarter" idx="12"/>
          </p:nvPr>
        </p:nvSpPr>
        <p:spPr/>
        <p:txBody>
          <a:bodyPr/>
          <a:lstStyle/>
          <a:p>
            <a:pPr>
              <a:defRPr/>
            </a:pPr>
            <a:fld id="{85AFC936-10A6-4356-A131-3CCABD04B4B9}" type="slidenum">
              <a:rPr lang="en-US" altLang="en-US" smtClean="0"/>
              <a:pPr>
                <a:defRPr/>
              </a:pPr>
              <a:t>49</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223"/>
                                        </p:tgtEl>
                                        <p:attrNameLst>
                                          <p:attrName>style.visibility</p:attrName>
                                        </p:attrNameLst>
                                      </p:cBhvr>
                                      <p:to>
                                        <p:strVal val="visible"/>
                                      </p:to>
                                    </p:set>
                                    <p:animEffect transition="in" filter="dissolve">
                                      <p:cBhvr>
                                        <p:cTn id="18" dur="500"/>
                                        <p:tgtEl>
                                          <p:spTgt spid="822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8222"/>
                                        </p:tgtEl>
                                        <p:attrNameLst>
                                          <p:attrName>style.visibility</p:attrName>
                                        </p:attrNameLst>
                                      </p:cBhvr>
                                      <p:to>
                                        <p:strVal val="visible"/>
                                      </p:to>
                                    </p:set>
                                    <p:animEffect transition="in" filter="dissolve">
                                      <p:cBhvr>
                                        <p:cTn id="21" dur="500"/>
                                        <p:tgtEl>
                                          <p:spTgt spid="822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8227"/>
                                        </p:tgtEl>
                                        <p:attrNameLst>
                                          <p:attrName>style.visibility</p:attrName>
                                        </p:attrNameLst>
                                      </p:cBhvr>
                                      <p:to>
                                        <p:strVal val="visible"/>
                                      </p:to>
                                    </p:set>
                                    <p:animEffect transition="in" filter="dissolve">
                                      <p:cBhvr>
                                        <p:cTn id="30" dur="500"/>
                                        <p:tgtEl>
                                          <p:spTgt spid="822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nodeType="clickEffect">
                                  <p:stCondLst>
                                    <p:cond delay="0"/>
                                  </p:stCondLst>
                                  <p:childTnLst>
                                    <p:set>
                                      <p:cBhvr>
                                        <p:cTn id="34" dur="1" fill="hold">
                                          <p:stCondLst>
                                            <p:cond delay="0"/>
                                          </p:stCondLst>
                                        </p:cTn>
                                        <p:tgtEl>
                                          <p:spTgt spid="8228"/>
                                        </p:tgtEl>
                                        <p:attrNameLst>
                                          <p:attrName>style.visibility</p:attrName>
                                        </p:attrNameLst>
                                      </p:cBhvr>
                                      <p:to>
                                        <p:strVal val="visible"/>
                                      </p:to>
                                    </p:set>
                                    <p:animEffect transition="in" filter="dissolve">
                                      <p:cBhvr>
                                        <p:cTn id="35" dur="500"/>
                                        <p:tgtEl>
                                          <p:spTgt spid="822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nodeType="clickEffect">
                                  <p:stCondLst>
                                    <p:cond delay="0"/>
                                  </p:stCondLst>
                                  <p:childTnLst>
                                    <p:set>
                                      <p:cBhvr>
                                        <p:cTn id="39" dur="1" fill="hold">
                                          <p:stCondLst>
                                            <p:cond delay="0"/>
                                          </p:stCondLst>
                                        </p:cTn>
                                        <p:tgtEl>
                                          <p:spTgt spid="8229"/>
                                        </p:tgtEl>
                                        <p:attrNameLst>
                                          <p:attrName>style.visibility</p:attrName>
                                        </p:attrNameLst>
                                      </p:cBhvr>
                                      <p:to>
                                        <p:strVal val="visible"/>
                                      </p:to>
                                    </p:set>
                                    <p:animEffect transition="in" filter="dissolve">
                                      <p:cBhvr>
                                        <p:cTn id="40" dur="500"/>
                                        <p:tgtEl>
                                          <p:spTgt spid="8229"/>
                                        </p:tgtEl>
                                      </p:cBhvr>
                                    </p:animEffect>
                                  </p:childTnLst>
                                </p:cTn>
                              </p:par>
                              <p:par>
                                <p:cTn id="41" presetID="27" presetClass="entr" presetSubtype="0" fill="hold" grpId="0" nodeType="withEffect">
                                  <p:stCondLst>
                                    <p:cond delay="0"/>
                                  </p:stCondLst>
                                  <p:iterate type="lt">
                                    <p:tmPct val="50000"/>
                                  </p:iterate>
                                  <p:childTnLst>
                                    <p:set>
                                      <p:cBhvr>
                                        <p:cTn id="42" dur="1" fill="hold">
                                          <p:stCondLst>
                                            <p:cond delay="0"/>
                                          </p:stCondLst>
                                        </p:cTn>
                                        <p:tgtEl>
                                          <p:spTgt spid="8224"/>
                                        </p:tgtEl>
                                        <p:attrNameLst>
                                          <p:attrName>style.visibility</p:attrName>
                                        </p:attrNameLst>
                                      </p:cBhvr>
                                      <p:to>
                                        <p:strVal val="visible"/>
                                      </p:to>
                                    </p:set>
                                    <p:anim calcmode="discrete" valueType="clr">
                                      <p:cBhvr override="childStyle">
                                        <p:cTn id="43" dur="80"/>
                                        <p:tgtEl>
                                          <p:spTgt spid="8224"/>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8224"/>
                                        </p:tgtEl>
                                        <p:attrNameLst>
                                          <p:attrName>fillcolor</p:attrName>
                                        </p:attrNameLst>
                                      </p:cBhvr>
                                      <p:tavLst>
                                        <p:tav tm="0">
                                          <p:val>
                                            <p:clrVal>
                                              <a:schemeClr val="accent2"/>
                                            </p:clrVal>
                                          </p:val>
                                        </p:tav>
                                        <p:tav tm="50000">
                                          <p:val>
                                            <p:clrVal>
                                              <a:schemeClr val="hlink"/>
                                            </p:clrVal>
                                          </p:val>
                                        </p:tav>
                                      </p:tavLst>
                                    </p:anim>
                                    <p:set>
                                      <p:cBhvr>
                                        <p:cTn id="45" dur="80"/>
                                        <p:tgtEl>
                                          <p:spTgt spid="82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2" grpId="0"/>
      <p:bldP spid="8223" grpId="0" animBg="1"/>
      <p:bldP spid="82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F558-33F9-46CD-93A8-E46988786A0A}"/>
              </a:ext>
            </a:extLst>
          </p:cNvPr>
          <p:cNvSpPr>
            <a:spLocks noGrp="1"/>
          </p:cNvSpPr>
          <p:nvPr>
            <p:ph type="title"/>
          </p:nvPr>
        </p:nvSpPr>
        <p:spPr/>
        <p:txBody>
          <a:bodyPr/>
          <a:lstStyle/>
          <a:p>
            <a:r>
              <a:rPr lang="en-US" dirty="0"/>
              <a:t>Hands-on R Exercises</a:t>
            </a:r>
          </a:p>
        </p:txBody>
      </p:sp>
      <p:sp>
        <p:nvSpPr>
          <p:cNvPr id="3" name="Content Placeholder 2">
            <a:extLst>
              <a:ext uri="{FF2B5EF4-FFF2-40B4-BE49-F238E27FC236}">
                <a16:creationId xmlns:a16="http://schemas.microsoft.com/office/drawing/2014/main" id="{A6D37326-CA6A-4DAB-95E0-AA859CA5D60A}"/>
              </a:ext>
            </a:extLst>
          </p:cNvPr>
          <p:cNvSpPr>
            <a:spLocks noGrp="1"/>
          </p:cNvSpPr>
          <p:nvPr>
            <p:ph idx="1"/>
          </p:nvPr>
        </p:nvSpPr>
        <p:spPr/>
        <p:txBody>
          <a:bodyPr/>
          <a:lstStyle/>
          <a:p>
            <a:r>
              <a:rPr lang="en-US" dirty="0"/>
              <a:t>The distance-sampling-by-hand exercise</a:t>
            </a:r>
          </a:p>
          <a:p>
            <a:pPr lvl="1"/>
            <a:endParaRPr lang="en-US" dirty="0"/>
          </a:p>
          <a:p>
            <a:r>
              <a:rPr lang="en-US" dirty="0"/>
              <a:t>A line transect exercise</a:t>
            </a:r>
          </a:p>
          <a:p>
            <a:endParaRPr lang="en-US" dirty="0"/>
          </a:p>
          <a:p>
            <a:r>
              <a:rPr lang="en-US" dirty="0"/>
              <a:t>A point sampling exercise</a:t>
            </a:r>
          </a:p>
        </p:txBody>
      </p:sp>
      <p:pic>
        <p:nvPicPr>
          <p:cNvPr id="5" name="Picture 4">
            <a:extLst>
              <a:ext uri="{FF2B5EF4-FFF2-40B4-BE49-F238E27FC236}">
                <a16:creationId xmlns:a16="http://schemas.microsoft.com/office/drawing/2014/main" id="{15CFEE92-2DBB-45EB-950C-B1D58DB4844B}"/>
              </a:ext>
            </a:extLst>
          </p:cNvPr>
          <p:cNvPicPr>
            <a:picLocks noChangeAspect="1"/>
          </p:cNvPicPr>
          <p:nvPr/>
        </p:nvPicPr>
        <p:blipFill>
          <a:blip r:embed="rId2"/>
          <a:stretch>
            <a:fillRect/>
          </a:stretch>
        </p:blipFill>
        <p:spPr>
          <a:xfrm>
            <a:off x="6595427" y="3152457"/>
            <a:ext cx="4162425" cy="2524125"/>
          </a:xfrm>
          <a:prstGeom prst="rect">
            <a:avLst/>
          </a:prstGeom>
        </p:spPr>
      </p:pic>
      <p:sp>
        <p:nvSpPr>
          <p:cNvPr id="6" name="Rectangle 5">
            <a:extLst>
              <a:ext uri="{FF2B5EF4-FFF2-40B4-BE49-F238E27FC236}">
                <a16:creationId xmlns:a16="http://schemas.microsoft.com/office/drawing/2014/main" id="{F2B8803F-F499-4DD0-87DD-A5F644B8B8D4}"/>
              </a:ext>
            </a:extLst>
          </p:cNvPr>
          <p:cNvSpPr/>
          <p:nvPr/>
        </p:nvSpPr>
        <p:spPr>
          <a:xfrm>
            <a:off x="548640" y="3627120"/>
            <a:ext cx="4775200" cy="680720"/>
          </a:xfrm>
          <a:prstGeom prst="rect">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CFC2DA0-507A-4DA5-967E-AC2FDF8AB6EF}"/>
              </a:ext>
            </a:extLst>
          </p:cNvPr>
          <p:cNvSpPr/>
          <p:nvPr/>
        </p:nvSpPr>
        <p:spPr>
          <a:xfrm>
            <a:off x="6451600" y="5295583"/>
            <a:ext cx="3820160" cy="340360"/>
          </a:xfrm>
          <a:prstGeom prst="rect">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7A42F37-21F3-4165-B3D3-CC87FE96E950}"/>
              </a:ext>
            </a:extLst>
          </p:cNvPr>
          <p:cNvSpPr/>
          <p:nvPr/>
        </p:nvSpPr>
        <p:spPr>
          <a:xfrm>
            <a:off x="548640" y="2651760"/>
            <a:ext cx="4775200" cy="680720"/>
          </a:xfrm>
          <a:prstGeom prst="rect">
            <a:avLst/>
          </a:prstGeom>
          <a:solidFill>
            <a:schemeClr val="accent2">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7604DC5-D2DC-4B4C-BA8C-D8D7C700253A}"/>
              </a:ext>
            </a:extLst>
          </p:cNvPr>
          <p:cNvSpPr/>
          <p:nvPr/>
        </p:nvSpPr>
        <p:spPr>
          <a:xfrm>
            <a:off x="6451600" y="4693603"/>
            <a:ext cx="3820160" cy="561340"/>
          </a:xfrm>
          <a:prstGeom prst="rect">
            <a:avLst/>
          </a:prstGeom>
          <a:solidFill>
            <a:schemeClr val="accent2">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C254BC7-1F09-467B-95BD-A2E33F5E498B}"/>
              </a:ext>
            </a:extLst>
          </p:cNvPr>
          <p:cNvSpPr/>
          <p:nvPr/>
        </p:nvSpPr>
        <p:spPr>
          <a:xfrm>
            <a:off x="548640" y="1690688"/>
            <a:ext cx="6492240" cy="680720"/>
          </a:xfrm>
          <a:prstGeom prst="rect">
            <a:avLst/>
          </a:prstGeom>
          <a:solidFill>
            <a:schemeClr val="accent6">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CEAE9C4-A038-471B-A503-641EA3E91743}"/>
              </a:ext>
            </a:extLst>
          </p:cNvPr>
          <p:cNvSpPr/>
          <p:nvPr/>
        </p:nvSpPr>
        <p:spPr>
          <a:xfrm>
            <a:off x="6451600" y="4082099"/>
            <a:ext cx="3820160" cy="561340"/>
          </a:xfrm>
          <a:prstGeom prst="rect">
            <a:avLst/>
          </a:prstGeom>
          <a:solidFill>
            <a:schemeClr val="accent6">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5EA048-C1ED-481C-871B-7559DA5164BA}"/>
              </a:ext>
            </a:extLst>
          </p:cNvPr>
          <p:cNvSpPr/>
          <p:nvPr/>
        </p:nvSpPr>
        <p:spPr>
          <a:xfrm>
            <a:off x="6451600" y="3779519"/>
            <a:ext cx="3820160" cy="273685"/>
          </a:xfrm>
          <a:prstGeom prst="rect">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62DC20C-4CE1-4277-A564-920375CC6739}"/>
              </a:ext>
            </a:extLst>
          </p:cNvPr>
          <p:cNvSpPr/>
          <p:nvPr/>
        </p:nvSpPr>
        <p:spPr>
          <a:xfrm>
            <a:off x="6461760" y="3464559"/>
            <a:ext cx="3820160" cy="273685"/>
          </a:xfrm>
          <a:prstGeom prst="rect">
            <a:avLst/>
          </a:prstGeom>
          <a:solidFill>
            <a:schemeClr val="accent2">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a:extLst>
              <a:ext uri="{FF2B5EF4-FFF2-40B4-BE49-F238E27FC236}">
                <a16:creationId xmlns:a16="http://schemas.microsoft.com/office/drawing/2014/main" id="{30A6D3F1-6A56-48DC-A230-8AB7B289FD9B}"/>
              </a:ext>
            </a:extLst>
          </p:cNvPr>
          <p:cNvSpPr/>
          <p:nvPr/>
        </p:nvSpPr>
        <p:spPr>
          <a:xfrm>
            <a:off x="6461760" y="3159759"/>
            <a:ext cx="3820160" cy="273685"/>
          </a:xfrm>
          <a:prstGeom prst="rect">
            <a:avLst/>
          </a:prstGeom>
          <a:solidFill>
            <a:schemeClr val="accent6">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Slide Number Placeholder 3">
            <a:extLst>
              <a:ext uri="{FF2B5EF4-FFF2-40B4-BE49-F238E27FC236}">
                <a16:creationId xmlns:a16="http://schemas.microsoft.com/office/drawing/2014/main" id="{6C881E6B-2A16-4C1E-9C7C-C1EA09860835}"/>
              </a:ext>
            </a:extLst>
          </p:cNvPr>
          <p:cNvSpPr>
            <a:spLocks noGrp="1"/>
          </p:cNvSpPr>
          <p:nvPr>
            <p:ph type="sldNum" sz="quarter" idx="12"/>
          </p:nvPr>
        </p:nvSpPr>
        <p:spPr/>
        <p:txBody>
          <a:bodyPr/>
          <a:lstStyle/>
          <a:p>
            <a:pPr>
              <a:defRPr/>
            </a:pPr>
            <a:fld id="{B59E928D-B85A-4D0A-9391-33FBD2C5AC9A}" type="slidenum">
              <a:rPr lang="en-GB" altLang="en-US" smtClean="0"/>
              <a:pPr>
                <a:defRPr/>
              </a:pPr>
              <a:t>5</a:t>
            </a:fld>
            <a:endParaRPr lang="en-GB" altLang="en-US"/>
          </a:p>
        </p:txBody>
      </p:sp>
    </p:spTree>
    <p:extLst>
      <p:ext uri="{BB962C8B-B14F-4D97-AF65-F5344CB8AC3E}">
        <p14:creationId xmlns:p14="http://schemas.microsoft.com/office/powerpoint/2010/main" val="137241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custDataLst>
              <p:tags r:id="rId2"/>
            </p:custDataLst>
          </p:nvPr>
        </p:nvSpPr>
        <p:spPr>
          <a:xfrm>
            <a:off x="1981200" y="274639"/>
            <a:ext cx="8229600" cy="719137"/>
          </a:xfrm>
        </p:spPr>
        <p:txBody>
          <a:bodyPr/>
          <a:lstStyle/>
          <a:p>
            <a:pPr eaLnBrk="1" hangingPunct="1"/>
            <a:r>
              <a:rPr lang="en-GB" altLang="en-US" sz="3600"/>
              <a:t>Formulae – line transects</a:t>
            </a:r>
          </a:p>
        </p:txBody>
      </p:sp>
      <p:sp>
        <p:nvSpPr>
          <p:cNvPr id="11267" name="Rectangle 3"/>
          <p:cNvSpPr>
            <a:spLocks noGrp="1" noChangeArrowheads="1"/>
          </p:cNvSpPr>
          <p:nvPr>
            <p:ph type="body" sz="half" idx="1"/>
            <p:custDataLst>
              <p:tags r:id="rId3"/>
            </p:custDataLst>
          </p:nvPr>
        </p:nvSpPr>
        <p:spPr>
          <a:xfrm>
            <a:off x="191344" y="1196976"/>
            <a:ext cx="11665296" cy="4899025"/>
          </a:xfrm>
        </p:spPr>
        <p:txBody>
          <a:bodyPr/>
          <a:lstStyle/>
          <a:p>
            <a:pPr eaLnBrk="1" hangingPunct="1">
              <a:buFontTx/>
              <a:buNone/>
            </a:pPr>
            <a:r>
              <a:rPr lang="en-GB" altLang="en-US" sz="2400" dirty="0"/>
              <a:t>Three ways to think about line transects</a:t>
            </a:r>
          </a:p>
        </p:txBody>
      </p:sp>
      <p:graphicFrame>
        <p:nvGraphicFramePr>
          <p:cNvPr id="11268" name="Object 4"/>
          <p:cNvGraphicFramePr>
            <a:graphicFrameLocks noGrp="1" noChangeAspect="1"/>
          </p:cNvGraphicFramePr>
          <p:nvPr>
            <p:ph sz="quarter" idx="2"/>
            <p:custDataLst>
              <p:tags r:id="rId4"/>
            </p:custDataLst>
          </p:nvPr>
        </p:nvGraphicFramePr>
        <p:xfrm>
          <a:off x="3440113" y="2276475"/>
          <a:ext cx="1738312" cy="996950"/>
        </p:xfrm>
        <a:graphic>
          <a:graphicData uri="http://schemas.openxmlformats.org/presentationml/2006/ole">
            <mc:AlternateContent xmlns:mc="http://schemas.openxmlformats.org/markup-compatibility/2006">
              <mc:Choice xmlns:v="urn:schemas-microsoft-com:vml" Requires="v">
                <p:oleObj name="Equation" r:id="rId16" imgW="774364" imgH="444307" progId="Equation.3">
                  <p:embed/>
                </p:oleObj>
              </mc:Choice>
              <mc:Fallback>
                <p:oleObj name="Equation" r:id="rId16" imgW="774364" imgH="444307" progId="Equation.3">
                  <p:embed/>
                  <p:pic>
                    <p:nvPicPr>
                      <p:cNvPr id="11268" name="Object 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40113" y="2276475"/>
                        <a:ext cx="1738312" cy="996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2" name="Object 8"/>
          <p:cNvGraphicFramePr>
            <a:graphicFrameLocks noGrp="1" noChangeAspect="1"/>
          </p:cNvGraphicFramePr>
          <p:nvPr>
            <p:ph sz="quarter" idx="3"/>
            <p:custDataLst>
              <p:tags r:id="rId5"/>
            </p:custDataLst>
          </p:nvPr>
        </p:nvGraphicFramePr>
        <p:xfrm>
          <a:off x="5807075" y="2206625"/>
          <a:ext cx="1830388" cy="1050925"/>
        </p:xfrm>
        <a:graphic>
          <a:graphicData uri="http://schemas.openxmlformats.org/presentationml/2006/ole">
            <mc:AlternateContent xmlns:mc="http://schemas.openxmlformats.org/markup-compatibility/2006">
              <mc:Choice xmlns:v="urn:schemas-microsoft-com:vml" Requires="v">
                <p:oleObj name="Equation" r:id="rId18" imgW="774364" imgH="444307" progId="Equation.3">
                  <p:embed/>
                </p:oleObj>
              </mc:Choice>
              <mc:Fallback>
                <p:oleObj name="Equation" r:id="rId18" imgW="774364" imgH="444307" progId="Equation.3">
                  <p:embed/>
                  <p:pic>
                    <p:nvPicPr>
                      <p:cNvPr id="11272" name="Object 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07075" y="2206625"/>
                        <a:ext cx="1830388" cy="1050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69" name="Text Box 5"/>
          <p:cNvSpPr txBox="1">
            <a:spLocks noChangeArrowheads="1"/>
          </p:cNvSpPr>
          <p:nvPr>
            <p:custDataLst>
              <p:tags r:id="rId6"/>
            </p:custDataLst>
          </p:nvPr>
        </p:nvSpPr>
        <p:spPr bwMode="auto">
          <a:xfrm>
            <a:off x="983432" y="1700214"/>
            <a:ext cx="1051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1. Proportion seen or average probability of detection in covered region,</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mn-cs"/>
              </a:rPr>
              <a:t> P</a:t>
            </a:r>
            <a:r>
              <a:rPr kumimoji="0" lang="en-GB" altLang="en-US" sz="2400" b="0" i="1" u="none" strike="noStrike" kern="1200" cap="none" spc="0" normalizeH="0" baseline="-25000" noProof="0" dirty="0">
                <a:ln>
                  <a:noFill/>
                </a:ln>
                <a:solidFill>
                  <a:prstClr val="black"/>
                </a:solidFill>
                <a:effectLst/>
                <a:uLnTx/>
                <a:uFillTx/>
                <a:latin typeface="Arial" panose="020B0604020202020204" pitchFamily="34" charset="0"/>
                <a:ea typeface="+mn-ea"/>
                <a:cs typeface="+mn-cs"/>
              </a:rPr>
              <a:t>a</a:t>
            </a:r>
          </a:p>
        </p:txBody>
      </p:sp>
      <p:sp>
        <p:nvSpPr>
          <p:cNvPr id="11270" name="Text Box 6"/>
          <p:cNvSpPr txBox="1">
            <a:spLocks noChangeArrowheads="1"/>
          </p:cNvSpPr>
          <p:nvPr>
            <p:custDataLst>
              <p:tags r:id="rId7"/>
            </p:custDataLst>
          </p:nvPr>
        </p:nvSpPr>
        <p:spPr bwMode="auto">
          <a:xfrm>
            <a:off x="983432" y="3263900"/>
            <a:ext cx="94226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rPr>
              <a:t>2. Effective strip (half-)width, ESW, </a:t>
            </a:r>
            <a:r>
              <a:rPr kumimoji="0" lang="el-GR" altLang="en-US"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μ</a:t>
            </a:r>
            <a:r>
              <a:rPr kumimoji="0" lang="en-GB" altLang="en-US" sz="2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el-GR" altLang="en-US" sz="2400" b="0" i="1" u="none" strike="noStrike" kern="1200" cap="none" spc="0" normalizeH="0" baseline="-2500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271" name="Text Box 7"/>
          <p:cNvSpPr txBox="1">
            <a:spLocks noChangeArrowheads="1"/>
          </p:cNvSpPr>
          <p:nvPr>
            <p:custDataLst>
              <p:tags r:id="rId8"/>
            </p:custDataLst>
          </p:nvPr>
        </p:nvSpPr>
        <p:spPr bwMode="auto">
          <a:xfrm>
            <a:off x="983432" y="4992689"/>
            <a:ext cx="94226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3. Pdf of observed distances, </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GB" altLang="en-US"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GB" alt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evaluated at 0 distance</a:t>
            </a:r>
            <a:endParaRPr kumimoji="0" lang="el-GR" altLang="en-US" sz="2400" b="0" i="1"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aphicFrame>
        <p:nvGraphicFramePr>
          <p:cNvPr id="11273" name="Object 9"/>
          <p:cNvGraphicFramePr>
            <a:graphicFrameLocks noChangeAspect="1"/>
          </p:cNvGraphicFramePr>
          <p:nvPr>
            <p:custDataLst>
              <p:tags r:id="rId9"/>
            </p:custDataLst>
          </p:nvPr>
        </p:nvGraphicFramePr>
        <p:xfrm>
          <a:off x="7772209" y="3199279"/>
          <a:ext cx="1181100" cy="652462"/>
        </p:xfrm>
        <a:graphic>
          <a:graphicData uri="http://schemas.openxmlformats.org/presentationml/2006/ole">
            <mc:AlternateContent xmlns:mc="http://schemas.openxmlformats.org/markup-compatibility/2006">
              <mc:Choice xmlns:v="urn:schemas-microsoft-com:vml" Requires="v">
                <p:oleObj name="Equation" r:id="rId20" imgW="596900" imgH="330200" progId="Equation.3">
                  <p:embed/>
                </p:oleObj>
              </mc:Choice>
              <mc:Fallback>
                <p:oleObj name="Equation" r:id="rId20" imgW="596900" imgH="330200" progId="Equation.3">
                  <p:embed/>
                  <p:pic>
                    <p:nvPicPr>
                      <p:cNvPr id="11273" name="Object 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772209" y="3199279"/>
                        <a:ext cx="1181100"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4" name="Object 10"/>
          <p:cNvGraphicFramePr>
            <a:graphicFrameLocks noChangeAspect="1"/>
          </p:cNvGraphicFramePr>
          <p:nvPr>
            <p:custDataLst>
              <p:tags r:id="rId10"/>
            </p:custDataLst>
          </p:nvPr>
        </p:nvGraphicFramePr>
        <p:xfrm>
          <a:off x="2984500" y="3860800"/>
          <a:ext cx="1397000" cy="960438"/>
        </p:xfrm>
        <a:graphic>
          <a:graphicData uri="http://schemas.openxmlformats.org/presentationml/2006/ole">
            <mc:AlternateContent xmlns:mc="http://schemas.openxmlformats.org/markup-compatibility/2006">
              <mc:Choice xmlns:v="urn:schemas-microsoft-com:vml" Requires="v">
                <p:oleObj name="Equation" r:id="rId22" imgW="609600" imgH="419100" progId="Equation.3">
                  <p:embed/>
                </p:oleObj>
              </mc:Choice>
              <mc:Fallback>
                <p:oleObj name="Equation" r:id="rId22" imgW="609600" imgH="419100" progId="Equation.3">
                  <p:embed/>
                  <p:pic>
                    <p:nvPicPr>
                      <p:cNvPr id="11274" name="Object 1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984500" y="3860800"/>
                        <a:ext cx="1397000" cy="960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5" name="Object 11"/>
          <p:cNvGraphicFramePr>
            <a:graphicFrameLocks noChangeAspect="1"/>
          </p:cNvGraphicFramePr>
          <p:nvPr>
            <p:custDataLst>
              <p:tags r:id="rId11"/>
            </p:custDataLst>
          </p:nvPr>
        </p:nvGraphicFramePr>
        <p:xfrm>
          <a:off x="6008689" y="3860800"/>
          <a:ext cx="1470025" cy="1011238"/>
        </p:xfrm>
        <a:graphic>
          <a:graphicData uri="http://schemas.openxmlformats.org/presentationml/2006/ole">
            <mc:AlternateContent xmlns:mc="http://schemas.openxmlformats.org/markup-compatibility/2006">
              <mc:Choice xmlns:v="urn:schemas-microsoft-com:vml" Requires="v">
                <p:oleObj name="Equation" r:id="rId24" imgW="609600" imgH="419100" progId="Equation.3">
                  <p:embed/>
                </p:oleObj>
              </mc:Choice>
              <mc:Fallback>
                <p:oleObj name="Equation" r:id="rId24" imgW="609600" imgH="419100" progId="Equation.3">
                  <p:embed/>
                  <p:pic>
                    <p:nvPicPr>
                      <p:cNvPr id="11275" name="Object 1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08689" y="3860800"/>
                        <a:ext cx="1470025" cy="1011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6" name="Object 12"/>
          <p:cNvGraphicFramePr>
            <a:graphicFrameLocks noChangeAspect="1"/>
          </p:cNvGraphicFramePr>
          <p:nvPr>
            <p:custDataLst>
              <p:tags r:id="rId12"/>
            </p:custDataLst>
          </p:nvPr>
        </p:nvGraphicFramePr>
        <p:xfrm>
          <a:off x="2913063" y="5445126"/>
          <a:ext cx="1828800" cy="987425"/>
        </p:xfrm>
        <a:graphic>
          <a:graphicData uri="http://schemas.openxmlformats.org/presentationml/2006/ole">
            <mc:AlternateContent xmlns:mc="http://schemas.openxmlformats.org/markup-compatibility/2006">
              <mc:Choice xmlns:v="urn:schemas-microsoft-com:vml" Requires="v">
                <p:oleObj name="Equation" r:id="rId26" imgW="799753" imgH="431613" progId="Equation.3">
                  <p:embed/>
                </p:oleObj>
              </mc:Choice>
              <mc:Fallback>
                <p:oleObj name="Equation" r:id="rId26" imgW="799753" imgH="431613" progId="Equation.3">
                  <p:embed/>
                  <p:pic>
                    <p:nvPicPr>
                      <p:cNvPr id="11276" name="Object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913063" y="5445126"/>
                        <a:ext cx="1828800" cy="987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7" name="Object 13"/>
          <p:cNvGraphicFramePr>
            <a:graphicFrameLocks noChangeAspect="1"/>
          </p:cNvGraphicFramePr>
          <p:nvPr>
            <p:custDataLst>
              <p:tags r:id="rId13"/>
            </p:custDataLst>
          </p:nvPr>
        </p:nvGraphicFramePr>
        <p:xfrm>
          <a:off x="6022976" y="5445125"/>
          <a:ext cx="1584325" cy="996950"/>
        </p:xfrm>
        <a:graphic>
          <a:graphicData uri="http://schemas.openxmlformats.org/presentationml/2006/ole">
            <mc:AlternateContent xmlns:mc="http://schemas.openxmlformats.org/markup-compatibility/2006">
              <mc:Choice xmlns:v="urn:schemas-microsoft-com:vml" Requires="v">
                <p:oleObj name="Equation" r:id="rId28" imgW="685800" imgH="431800" progId="Equation.3">
                  <p:embed/>
                </p:oleObj>
              </mc:Choice>
              <mc:Fallback>
                <p:oleObj name="Equation" r:id="rId28" imgW="685800" imgH="431800" progId="Equation.3">
                  <p:embed/>
                  <p:pic>
                    <p:nvPicPr>
                      <p:cNvPr id="11277" name="Object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022976" y="5445125"/>
                        <a:ext cx="1584325" cy="996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78" name="Object 14"/>
          <p:cNvGraphicFramePr>
            <a:graphicFrameLocks noChangeAspect="1"/>
          </p:cNvGraphicFramePr>
          <p:nvPr>
            <p:custDataLst>
              <p:tags r:id="rId14"/>
            </p:custDataLst>
          </p:nvPr>
        </p:nvGraphicFramePr>
        <p:xfrm>
          <a:off x="9037389" y="4993928"/>
          <a:ext cx="1235075" cy="595312"/>
        </p:xfrm>
        <a:graphic>
          <a:graphicData uri="http://schemas.openxmlformats.org/presentationml/2006/ole">
            <mc:AlternateContent xmlns:mc="http://schemas.openxmlformats.org/markup-compatibility/2006">
              <mc:Choice xmlns:v="urn:schemas-microsoft-com:vml" Requires="v">
                <p:oleObj name="Equation" r:id="rId30" imgW="685800" imgH="330200" progId="Equation.3">
                  <p:embed/>
                </p:oleObj>
              </mc:Choice>
              <mc:Fallback>
                <p:oleObj name="Equation" r:id="rId30" imgW="685800" imgH="330200" progId="Equation.3">
                  <p:embed/>
                  <p:pic>
                    <p:nvPicPr>
                      <p:cNvPr id="11278" name="Object 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037389" y="4993928"/>
                        <a:ext cx="1235075" cy="595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F90CA189-F30D-49F9-BB39-1F684E5CFBAC}"/>
              </a:ext>
            </a:extLst>
          </p:cNvPr>
          <p:cNvSpPr>
            <a:spLocks noGrp="1"/>
          </p:cNvSpPr>
          <p:nvPr>
            <p:ph type="sldNum" sz="quarter" idx="12"/>
          </p:nvPr>
        </p:nvSpPr>
        <p:spPr/>
        <p:txBody>
          <a:bodyPr/>
          <a:lstStyle/>
          <a:p>
            <a:pPr>
              <a:defRPr/>
            </a:pPr>
            <a:fld id="{85AFC936-10A6-4356-A131-3CCABD04B4B9}" type="slidenum">
              <a:rPr lang="en-US" altLang="en-US" smtClean="0"/>
              <a:pPr>
                <a:defRPr/>
              </a:pPr>
              <a:t>50</a:t>
            </a:fld>
            <a:endParaRPr lang="en-US"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dissolve">
                                      <p:cBhvr>
                                        <p:cTn id="15" dur="500"/>
                                        <p:tgtEl>
                                          <p:spTgt spid="11268"/>
                                        </p:tgtEl>
                                      </p:cBhvr>
                                    </p:animEffect>
                                  </p:childTnLst>
                                </p:cTn>
                              </p:par>
                              <p:par>
                                <p:cTn id="16" presetID="9" presetClass="entr" presetSubtype="0" fill="hold" nodeType="withEffect">
                                  <p:stCondLst>
                                    <p:cond delay="0"/>
                                  </p:stCondLst>
                                  <p:childTnLst>
                                    <p:set>
                                      <p:cBhvr>
                                        <p:cTn id="17" dur="1" fill="hold">
                                          <p:stCondLst>
                                            <p:cond delay="0"/>
                                          </p:stCondLst>
                                        </p:cTn>
                                        <p:tgtEl>
                                          <p:spTgt spid="11272"/>
                                        </p:tgtEl>
                                        <p:attrNameLst>
                                          <p:attrName>style.visibility</p:attrName>
                                        </p:attrNameLst>
                                      </p:cBhvr>
                                      <p:to>
                                        <p:strVal val="visible"/>
                                      </p:to>
                                    </p:set>
                                    <p:animEffect transition="in" filter="dissolve">
                                      <p:cBhvr>
                                        <p:cTn id="18" dur="500"/>
                                        <p:tgtEl>
                                          <p:spTgt spid="1127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7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127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nodeType="clickEffect">
                                  <p:stCondLst>
                                    <p:cond delay="0"/>
                                  </p:stCondLst>
                                  <p:childTnLst>
                                    <p:set>
                                      <p:cBhvr>
                                        <p:cTn id="30" dur="1" fill="hold">
                                          <p:stCondLst>
                                            <p:cond delay="0"/>
                                          </p:stCondLst>
                                        </p:cTn>
                                        <p:tgtEl>
                                          <p:spTgt spid="11274"/>
                                        </p:tgtEl>
                                        <p:attrNameLst>
                                          <p:attrName>style.visibility</p:attrName>
                                        </p:attrNameLst>
                                      </p:cBhvr>
                                      <p:to>
                                        <p:strVal val="visible"/>
                                      </p:to>
                                    </p:set>
                                    <p:animEffect transition="in" filter="dissolve">
                                      <p:cBhvr>
                                        <p:cTn id="31" dur="500"/>
                                        <p:tgtEl>
                                          <p:spTgt spid="11274"/>
                                        </p:tgtEl>
                                      </p:cBhvr>
                                    </p:animEffect>
                                  </p:childTnLst>
                                </p:cTn>
                              </p:par>
                              <p:par>
                                <p:cTn id="32" presetID="9" presetClass="entr" presetSubtype="0" fill="hold" nodeType="withEffect">
                                  <p:stCondLst>
                                    <p:cond delay="0"/>
                                  </p:stCondLst>
                                  <p:childTnLst>
                                    <p:set>
                                      <p:cBhvr>
                                        <p:cTn id="33" dur="1" fill="hold">
                                          <p:stCondLst>
                                            <p:cond delay="0"/>
                                          </p:stCondLst>
                                        </p:cTn>
                                        <p:tgtEl>
                                          <p:spTgt spid="11275"/>
                                        </p:tgtEl>
                                        <p:attrNameLst>
                                          <p:attrName>style.visibility</p:attrName>
                                        </p:attrNameLst>
                                      </p:cBhvr>
                                      <p:to>
                                        <p:strVal val="visible"/>
                                      </p:to>
                                    </p:set>
                                    <p:animEffect transition="in" filter="dissolve">
                                      <p:cBhvr>
                                        <p:cTn id="34" dur="500"/>
                                        <p:tgtEl>
                                          <p:spTgt spid="1127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7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27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11276"/>
                                        </p:tgtEl>
                                        <p:attrNameLst>
                                          <p:attrName>style.visibility</p:attrName>
                                        </p:attrNameLst>
                                      </p:cBhvr>
                                      <p:to>
                                        <p:strVal val="visible"/>
                                      </p:to>
                                    </p:set>
                                    <p:animEffect transition="in" filter="dissolve">
                                      <p:cBhvr>
                                        <p:cTn id="45" dur="500"/>
                                        <p:tgtEl>
                                          <p:spTgt spid="11276"/>
                                        </p:tgtEl>
                                      </p:cBhvr>
                                    </p:animEffect>
                                  </p:childTnLst>
                                </p:cTn>
                              </p:par>
                              <p:par>
                                <p:cTn id="46" presetID="9" presetClass="entr" presetSubtype="0" fill="hold" nodeType="withEffect">
                                  <p:stCondLst>
                                    <p:cond delay="0"/>
                                  </p:stCondLst>
                                  <p:childTnLst>
                                    <p:set>
                                      <p:cBhvr>
                                        <p:cTn id="47" dur="1" fill="hold">
                                          <p:stCondLst>
                                            <p:cond delay="0"/>
                                          </p:stCondLst>
                                        </p:cTn>
                                        <p:tgtEl>
                                          <p:spTgt spid="11277"/>
                                        </p:tgtEl>
                                        <p:attrNameLst>
                                          <p:attrName>style.visibility</p:attrName>
                                        </p:attrNameLst>
                                      </p:cBhvr>
                                      <p:to>
                                        <p:strVal val="visible"/>
                                      </p:to>
                                    </p:set>
                                    <p:animEffect transition="in" filter="dissolve">
                                      <p:cBhvr>
                                        <p:cTn id="48" dur="5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custDataLst>
              <p:tags r:id="rId2"/>
            </p:custDataLst>
          </p:nvPr>
        </p:nvSpPr>
        <p:spPr>
          <a:xfrm>
            <a:off x="184410" y="116632"/>
            <a:ext cx="10772775" cy="1658198"/>
          </a:xfrm>
        </p:spPr>
        <p:txBody>
          <a:bodyPr/>
          <a:lstStyle/>
          <a:p>
            <a:pPr eaLnBrk="1" hangingPunct="1"/>
            <a:r>
              <a:rPr lang="en-GB" altLang="en-US" sz="3600" dirty="0"/>
              <a:t>Notation – line transects</a:t>
            </a:r>
          </a:p>
        </p:txBody>
      </p:sp>
      <p:sp>
        <p:nvSpPr>
          <p:cNvPr id="13315" name="Rectangle 3"/>
          <p:cNvSpPr>
            <a:spLocks noGrp="1" noChangeArrowheads="1"/>
          </p:cNvSpPr>
          <p:nvPr>
            <p:ph idx="1"/>
            <p:custDataLst>
              <p:tags r:id="rId3"/>
            </p:custDataLst>
          </p:nvPr>
        </p:nvSpPr>
        <p:spPr>
          <a:xfrm>
            <a:off x="191344" y="1412876"/>
            <a:ext cx="11521280" cy="4824413"/>
          </a:xfrm>
        </p:spPr>
        <p:txBody>
          <a:bodyPr>
            <a:normAutofit fontScale="92500" lnSpcReduction="10000"/>
          </a:bodyPr>
          <a:lstStyle/>
          <a:p>
            <a:pPr eaLnBrk="1" hangingPunct="1">
              <a:lnSpc>
                <a:spcPct val="120000"/>
              </a:lnSpc>
            </a:pPr>
            <a:r>
              <a:rPr lang="en-GB" altLang="en-US" sz="2800" dirty="0"/>
              <a:t>Known constants and data:</a:t>
            </a:r>
          </a:p>
          <a:p>
            <a:pPr lvl="1" eaLnBrk="1" hangingPunct="1">
              <a:lnSpc>
                <a:spcPct val="120000"/>
              </a:lnSpc>
              <a:buFontTx/>
              <a:buNone/>
            </a:pPr>
            <a:r>
              <a:rPr lang="en-GB" altLang="en-US" sz="2400" i="1" dirty="0"/>
              <a:t>k</a:t>
            </a:r>
            <a:r>
              <a:rPr lang="en-GB" altLang="en-US" sz="2400" dirty="0"/>
              <a:t> = number of lines</a:t>
            </a:r>
          </a:p>
          <a:p>
            <a:pPr lvl="1" eaLnBrk="1" hangingPunct="1">
              <a:lnSpc>
                <a:spcPct val="120000"/>
              </a:lnSpc>
              <a:buFontTx/>
              <a:buNone/>
            </a:pPr>
            <a:r>
              <a:rPr lang="en-GB" altLang="en-US" sz="2400" i="1" dirty="0" err="1"/>
              <a:t>l</a:t>
            </a:r>
            <a:r>
              <a:rPr lang="en-GB" altLang="en-US" sz="2400" i="1" baseline="-25000" dirty="0" err="1"/>
              <a:t>j</a:t>
            </a:r>
            <a:r>
              <a:rPr lang="en-GB" altLang="en-US" sz="2400" dirty="0"/>
              <a:t> = length of </a:t>
            </a:r>
            <a:r>
              <a:rPr lang="en-GB" altLang="en-US" sz="2400" i="1" dirty="0" err="1"/>
              <a:t>j</a:t>
            </a:r>
            <a:r>
              <a:rPr lang="en-GB" altLang="en-US" sz="2400" baseline="30000" dirty="0" err="1"/>
              <a:t>th</a:t>
            </a:r>
            <a:r>
              <a:rPr lang="en-GB" altLang="en-US" sz="2400" dirty="0"/>
              <a:t> line, </a:t>
            </a:r>
            <a:r>
              <a:rPr lang="en-GB" altLang="en-US" sz="2400" i="1" dirty="0"/>
              <a:t>j</a:t>
            </a:r>
            <a:r>
              <a:rPr lang="en-GB" altLang="en-US" sz="2400" dirty="0"/>
              <a:t>=1,...,</a:t>
            </a:r>
            <a:r>
              <a:rPr lang="en-GB" altLang="en-US" sz="2400" i="1" dirty="0"/>
              <a:t>k</a:t>
            </a:r>
          </a:p>
          <a:p>
            <a:pPr lvl="1" eaLnBrk="1" hangingPunct="1">
              <a:lnSpc>
                <a:spcPct val="120000"/>
              </a:lnSpc>
              <a:buFontTx/>
              <a:buNone/>
            </a:pPr>
            <a:r>
              <a:rPr lang="en-GB" altLang="en-US" sz="2400" i="1" dirty="0"/>
              <a:t>L</a:t>
            </a:r>
            <a:r>
              <a:rPr lang="en-GB" altLang="en-US" sz="2400" dirty="0"/>
              <a:t> = </a:t>
            </a:r>
            <a:r>
              <a:rPr lang="el-GR" altLang="en-US" sz="2400" dirty="0">
                <a:cs typeface="Arial" panose="020B0604020202020204" pitchFamily="34" charset="0"/>
              </a:rPr>
              <a:t>Σ</a:t>
            </a:r>
            <a:r>
              <a:rPr lang="en-GB" altLang="en-US" sz="2400" i="1" dirty="0" err="1">
                <a:cs typeface="Arial" panose="020B0604020202020204" pitchFamily="34" charset="0"/>
              </a:rPr>
              <a:t>l</a:t>
            </a:r>
            <a:r>
              <a:rPr lang="en-GB" altLang="en-US" sz="2400" i="1" baseline="-25000" dirty="0" err="1">
                <a:cs typeface="Arial" panose="020B0604020202020204" pitchFamily="34" charset="0"/>
              </a:rPr>
              <a:t>j</a:t>
            </a:r>
            <a:r>
              <a:rPr lang="en-GB" altLang="en-US" sz="2400" dirty="0">
                <a:cs typeface="Arial" panose="020B0604020202020204" pitchFamily="34" charset="0"/>
              </a:rPr>
              <a:t> = total line length</a:t>
            </a:r>
          </a:p>
          <a:p>
            <a:pPr lvl="1" eaLnBrk="1" hangingPunct="1">
              <a:lnSpc>
                <a:spcPct val="120000"/>
              </a:lnSpc>
              <a:buFontTx/>
              <a:buNone/>
            </a:pPr>
            <a:r>
              <a:rPr lang="en-GB" altLang="en-US" sz="2400" i="1" dirty="0">
                <a:cs typeface="Arial" panose="020B0604020202020204" pitchFamily="34" charset="0"/>
              </a:rPr>
              <a:t>n</a:t>
            </a:r>
            <a:r>
              <a:rPr lang="en-GB" altLang="en-US" sz="2400" dirty="0">
                <a:cs typeface="Arial" panose="020B0604020202020204" pitchFamily="34" charset="0"/>
              </a:rPr>
              <a:t> = number of animals or clusters detected</a:t>
            </a:r>
          </a:p>
          <a:p>
            <a:pPr lvl="1" eaLnBrk="1" hangingPunct="1">
              <a:lnSpc>
                <a:spcPct val="120000"/>
              </a:lnSpc>
              <a:buFontTx/>
              <a:buNone/>
            </a:pPr>
            <a:r>
              <a:rPr lang="en-GB" altLang="en-US" sz="2400" i="1" dirty="0">
                <a:cs typeface="Arial" panose="020B0604020202020204" pitchFamily="34" charset="0"/>
              </a:rPr>
              <a:t>x</a:t>
            </a:r>
            <a:r>
              <a:rPr lang="en-GB" altLang="en-US" sz="2400" i="1" baseline="-25000" dirty="0">
                <a:cs typeface="Arial" panose="020B0604020202020204" pitchFamily="34" charset="0"/>
              </a:rPr>
              <a:t>i</a:t>
            </a:r>
            <a:r>
              <a:rPr lang="en-GB" altLang="en-US" sz="2400" dirty="0">
                <a:cs typeface="Arial" panose="020B0604020202020204" pitchFamily="34" charset="0"/>
              </a:rPr>
              <a:t> = distance of </a:t>
            </a:r>
            <a:r>
              <a:rPr lang="en-GB" altLang="en-US" sz="2400" i="1" dirty="0" err="1">
                <a:cs typeface="Arial" panose="020B0604020202020204" pitchFamily="34" charset="0"/>
              </a:rPr>
              <a:t>i</a:t>
            </a:r>
            <a:r>
              <a:rPr lang="en-GB" altLang="en-US" sz="2400" baseline="30000" dirty="0" err="1">
                <a:cs typeface="Arial" panose="020B0604020202020204" pitchFamily="34" charset="0"/>
              </a:rPr>
              <a:t>th</a:t>
            </a:r>
            <a:r>
              <a:rPr lang="en-GB" altLang="en-US" sz="2400" dirty="0">
                <a:cs typeface="Arial" panose="020B0604020202020204" pitchFamily="34" charset="0"/>
              </a:rPr>
              <a:t> detected animal or cluster from the line, </a:t>
            </a:r>
            <a:r>
              <a:rPr lang="en-GB" altLang="en-US" sz="2400" i="1" dirty="0" err="1">
                <a:cs typeface="Arial" panose="020B0604020202020204" pitchFamily="34" charset="0"/>
              </a:rPr>
              <a:t>i</a:t>
            </a:r>
            <a:r>
              <a:rPr lang="en-GB" altLang="en-US" sz="2400" dirty="0">
                <a:cs typeface="Arial" panose="020B0604020202020204" pitchFamily="34" charset="0"/>
              </a:rPr>
              <a:t>=1,...,</a:t>
            </a:r>
            <a:r>
              <a:rPr lang="en-GB" altLang="en-US" sz="2400" i="1" dirty="0">
                <a:cs typeface="Arial" panose="020B0604020202020204" pitchFamily="34" charset="0"/>
              </a:rPr>
              <a:t>n</a:t>
            </a:r>
          </a:p>
          <a:p>
            <a:pPr lvl="1" eaLnBrk="1" hangingPunct="1">
              <a:lnSpc>
                <a:spcPct val="120000"/>
              </a:lnSpc>
              <a:buFontTx/>
              <a:buNone/>
            </a:pPr>
            <a:r>
              <a:rPr lang="en-GB" altLang="en-US" sz="2400" i="1" dirty="0">
                <a:cs typeface="Arial" panose="020B0604020202020204" pitchFamily="34" charset="0"/>
              </a:rPr>
              <a:t>w</a:t>
            </a:r>
            <a:r>
              <a:rPr lang="en-GB" altLang="en-US" sz="2400" dirty="0">
                <a:cs typeface="Arial" panose="020B0604020202020204" pitchFamily="34" charset="0"/>
              </a:rPr>
              <a:t> = truncation distance for </a:t>
            </a:r>
            <a:r>
              <a:rPr lang="en-GB" altLang="en-US" sz="2400" i="1" dirty="0">
                <a:cs typeface="Arial" panose="020B0604020202020204" pitchFamily="34" charset="0"/>
              </a:rPr>
              <a:t>x</a:t>
            </a:r>
          </a:p>
          <a:p>
            <a:pPr lvl="1" eaLnBrk="1" hangingPunct="1">
              <a:lnSpc>
                <a:spcPct val="120000"/>
              </a:lnSpc>
              <a:buFontTx/>
              <a:buNone/>
            </a:pPr>
            <a:r>
              <a:rPr lang="en-GB" altLang="en-US" sz="2400" i="1" dirty="0">
                <a:cs typeface="Arial" panose="020B0604020202020204" pitchFamily="34" charset="0"/>
              </a:rPr>
              <a:t>A</a:t>
            </a:r>
            <a:r>
              <a:rPr lang="en-GB" altLang="en-US" sz="2400" dirty="0">
                <a:cs typeface="Arial" panose="020B0604020202020204" pitchFamily="34" charset="0"/>
              </a:rPr>
              <a:t> = size of region of interest</a:t>
            </a:r>
          </a:p>
          <a:p>
            <a:pPr lvl="1" eaLnBrk="1" hangingPunct="1">
              <a:lnSpc>
                <a:spcPct val="120000"/>
              </a:lnSpc>
              <a:buFontTx/>
              <a:buNone/>
            </a:pPr>
            <a:r>
              <a:rPr lang="en-GB" altLang="en-US" sz="2400" i="1" dirty="0">
                <a:cs typeface="Arial" panose="020B0604020202020204" pitchFamily="34" charset="0"/>
              </a:rPr>
              <a:t>a</a:t>
            </a:r>
            <a:r>
              <a:rPr lang="en-GB" altLang="en-US" sz="2400" dirty="0">
                <a:cs typeface="Arial" panose="020B0604020202020204" pitchFamily="34" charset="0"/>
              </a:rPr>
              <a:t> = area of “covered” region = 2</a:t>
            </a:r>
            <a:r>
              <a:rPr lang="en-GB" altLang="en-US" sz="2400" i="1" dirty="0">
                <a:cs typeface="Arial" panose="020B0604020202020204" pitchFamily="34" charset="0"/>
              </a:rPr>
              <a:t>wL</a:t>
            </a:r>
          </a:p>
          <a:p>
            <a:pPr lvl="1" eaLnBrk="1" hangingPunct="1">
              <a:lnSpc>
                <a:spcPct val="120000"/>
              </a:lnSpc>
              <a:buFontTx/>
              <a:buNone/>
            </a:pPr>
            <a:r>
              <a:rPr lang="en-GB" altLang="en-US" sz="2400" i="1" dirty="0" err="1">
                <a:cs typeface="Arial" panose="020B0604020202020204" pitchFamily="34" charset="0"/>
              </a:rPr>
              <a:t>s</a:t>
            </a:r>
            <a:r>
              <a:rPr lang="en-GB" altLang="en-US" sz="2400" i="1" baseline="-25000" dirty="0" err="1">
                <a:cs typeface="Arial" panose="020B0604020202020204" pitchFamily="34" charset="0"/>
              </a:rPr>
              <a:t>i</a:t>
            </a:r>
            <a:r>
              <a:rPr lang="en-GB" altLang="en-US" sz="2400" dirty="0">
                <a:cs typeface="Arial" panose="020B0604020202020204" pitchFamily="34" charset="0"/>
              </a:rPr>
              <a:t> = size of </a:t>
            </a:r>
            <a:r>
              <a:rPr lang="en-GB" altLang="en-US" sz="2400" i="1" dirty="0" err="1">
                <a:cs typeface="Arial" panose="020B0604020202020204" pitchFamily="34" charset="0"/>
              </a:rPr>
              <a:t>i</a:t>
            </a:r>
            <a:r>
              <a:rPr lang="en-GB" altLang="en-US" sz="2400" baseline="30000" dirty="0" err="1">
                <a:cs typeface="Arial" panose="020B0604020202020204" pitchFamily="34" charset="0"/>
              </a:rPr>
              <a:t>th</a:t>
            </a:r>
            <a:r>
              <a:rPr lang="en-GB" altLang="en-US" sz="2400" dirty="0">
                <a:cs typeface="Arial" panose="020B0604020202020204" pitchFamily="34" charset="0"/>
              </a:rPr>
              <a:t> detected cluster, </a:t>
            </a:r>
            <a:r>
              <a:rPr lang="en-GB" altLang="en-US" sz="2400" i="1" dirty="0" err="1">
                <a:cs typeface="Arial" panose="020B0604020202020204" pitchFamily="34" charset="0"/>
              </a:rPr>
              <a:t>i</a:t>
            </a:r>
            <a:r>
              <a:rPr lang="en-GB" altLang="en-US" sz="2400" dirty="0">
                <a:cs typeface="Arial" panose="020B0604020202020204" pitchFamily="34" charset="0"/>
              </a:rPr>
              <a:t>=1,...,</a:t>
            </a:r>
            <a:r>
              <a:rPr lang="en-GB" altLang="en-US" sz="2400" i="1" dirty="0">
                <a:cs typeface="Arial" panose="020B0604020202020204" pitchFamily="34" charset="0"/>
              </a:rPr>
              <a:t>n</a:t>
            </a:r>
            <a:endParaRPr lang="el-GR" altLang="en-US" sz="2400" i="1" dirty="0">
              <a:cs typeface="Arial" panose="020B0604020202020204" pitchFamily="34" charset="0"/>
            </a:endParaRPr>
          </a:p>
          <a:p>
            <a:pPr lvl="1" eaLnBrk="1" hangingPunct="1">
              <a:lnSpc>
                <a:spcPct val="120000"/>
              </a:lnSpc>
            </a:pPr>
            <a:endParaRPr lang="en-GB" altLang="en-US" sz="2400" dirty="0"/>
          </a:p>
        </p:txBody>
      </p:sp>
      <p:sp>
        <p:nvSpPr>
          <p:cNvPr id="2" name="Slide Number Placeholder 1">
            <a:extLst>
              <a:ext uri="{FF2B5EF4-FFF2-40B4-BE49-F238E27FC236}">
                <a16:creationId xmlns:a16="http://schemas.microsoft.com/office/drawing/2014/main" id="{EB19E5E9-F8C5-4B18-97DE-9B1F3EDF21FA}"/>
              </a:ext>
            </a:extLst>
          </p:cNvPr>
          <p:cNvSpPr>
            <a:spLocks noGrp="1"/>
          </p:cNvSpPr>
          <p:nvPr>
            <p:ph type="sldNum" sz="quarter" idx="12"/>
          </p:nvPr>
        </p:nvSpPr>
        <p:spPr/>
        <p:txBody>
          <a:bodyPr/>
          <a:lstStyle/>
          <a:p>
            <a:pPr>
              <a:defRPr/>
            </a:pPr>
            <a:fld id="{C096D257-3768-4B5C-9980-2B25950FCCAC}" type="slidenum">
              <a:rPr lang="en-US" altLang="en-US" smtClean="0"/>
              <a:pPr>
                <a:defRPr/>
              </a:pPr>
              <a:t>51</a:t>
            </a:fld>
            <a:endParaRPr lang="en-US" altLang="en-US"/>
          </a:p>
        </p:txBody>
      </p:sp>
      <p:sp>
        <p:nvSpPr>
          <p:cNvPr id="3" name="TextBox 2">
            <a:extLst>
              <a:ext uri="{FF2B5EF4-FFF2-40B4-BE49-F238E27FC236}">
                <a16:creationId xmlns:a16="http://schemas.microsoft.com/office/drawing/2014/main" id="{688E0BFF-DEE9-4DEB-8AC1-E4DFC497ACA7}"/>
              </a:ext>
            </a:extLst>
          </p:cNvPr>
          <p:cNvSpPr txBox="1"/>
          <p:nvPr/>
        </p:nvSpPr>
        <p:spPr>
          <a:xfrm>
            <a:off x="7508838" y="1280160"/>
            <a:ext cx="3448347" cy="923330"/>
          </a:xfrm>
          <a:prstGeom prst="rect">
            <a:avLst/>
          </a:prstGeom>
          <a:noFill/>
        </p:spPr>
        <p:txBody>
          <a:bodyPr wrap="square" rtlCol="0">
            <a:spAutoFit/>
          </a:bodyPr>
          <a:lstStyle/>
          <a:p>
            <a:r>
              <a:rPr lang="en-US" dirty="0"/>
              <a:t>If you do not remember what some notation in the slides is return here! </a:t>
            </a:r>
            <a:r>
              <a:rPr lang="en-US" dirty="0">
                <a:sym typeface="Wingdings" panose="05000000000000000000" pitchFamily="2" charset="2"/>
              </a:rPr>
              <a:t> </a:t>
            </a:r>
            <a:endParaRPr lang="en-US" dirty="0"/>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a:xfrm>
            <a:off x="119336" y="322419"/>
            <a:ext cx="7772400" cy="792163"/>
          </a:xfrm>
        </p:spPr>
        <p:txBody>
          <a:bodyPr/>
          <a:lstStyle/>
          <a:p>
            <a:pPr eaLnBrk="1" hangingPunct="1"/>
            <a:r>
              <a:rPr lang="en-GB" altLang="en-US" sz="3600" dirty="0"/>
              <a:t>Notation – line transects</a:t>
            </a:r>
          </a:p>
        </p:txBody>
      </p:sp>
      <p:sp>
        <p:nvSpPr>
          <p:cNvPr id="14339" name="Rectangle 3"/>
          <p:cNvSpPr>
            <a:spLocks noGrp="1" noChangeArrowheads="1"/>
          </p:cNvSpPr>
          <p:nvPr>
            <p:ph idx="1"/>
            <p:custDataLst>
              <p:tags r:id="rId3"/>
            </p:custDataLst>
          </p:nvPr>
        </p:nvSpPr>
        <p:spPr>
          <a:xfrm>
            <a:off x="119336" y="1125538"/>
            <a:ext cx="11809312" cy="5256212"/>
          </a:xfrm>
        </p:spPr>
        <p:txBody>
          <a:bodyPr>
            <a:normAutofit fontScale="92500" lnSpcReduction="10000"/>
          </a:bodyPr>
          <a:lstStyle/>
          <a:p>
            <a:pPr eaLnBrk="1" hangingPunct="1">
              <a:lnSpc>
                <a:spcPct val="120000"/>
              </a:lnSpc>
            </a:pPr>
            <a:r>
              <a:rPr lang="en-GB" altLang="en-US" sz="2800" dirty="0"/>
              <a:t>Parameters and functions:</a:t>
            </a:r>
          </a:p>
          <a:p>
            <a:pPr lvl="1" eaLnBrk="1" hangingPunct="1">
              <a:lnSpc>
                <a:spcPct val="120000"/>
              </a:lnSpc>
              <a:buFontTx/>
              <a:buNone/>
            </a:pPr>
            <a:r>
              <a:rPr lang="en-GB" altLang="en-US" sz="2400" i="1" dirty="0"/>
              <a:t>N</a:t>
            </a:r>
            <a:r>
              <a:rPr lang="en-GB" altLang="en-US" sz="2400" dirty="0"/>
              <a:t> = population size / abundance of animals</a:t>
            </a:r>
            <a:endParaRPr lang="en-GB" altLang="en-US" sz="2400" i="1" dirty="0"/>
          </a:p>
          <a:p>
            <a:pPr lvl="1" eaLnBrk="1" hangingPunct="1">
              <a:lnSpc>
                <a:spcPct val="120000"/>
              </a:lnSpc>
              <a:buFontTx/>
              <a:buNone/>
            </a:pPr>
            <a:r>
              <a:rPr lang="en-GB" altLang="en-US" sz="2400" i="1" dirty="0"/>
              <a:t>N</a:t>
            </a:r>
            <a:r>
              <a:rPr lang="en-GB" altLang="en-US" sz="2400" i="1" baseline="-25000" dirty="0"/>
              <a:t>s</a:t>
            </a:r>
            <a:r>
              <a:rPr lang="en-GB" altLang="en-US" sz="2400" dirty="0"/>
              <a:t> = abundance of clusters</a:t>
            </a:r>
          </a:p>
          <a:p>
            <a:pPr lvl="1" eaLnBrk="1" hangingPunct="1">
              <a:lnSpc>
                <a:spcPct val="120000"/>
              </a:lnSpc>
              <a:buFontTx/>
              <a:buNone/>
            </a:pPr>
            <a:r>
              <a:rPr lang="en-GB" altLang="en-US" sz="2400" i="1" dirty="0"/>
              <a:t>D</a:t>
            </a:r>
            <a:r>
              <a:rPr lang="en-GB" altLang="en-US" sz="2400" dirty="0"/>
              <a:t> = density = animals per unit area =</a:t>
            </a:r>
            <a:r>
              <a:rPr lang="en-GB" altLang="en-US" sz="2400" i="1" dirty="0"/>
              <a:t> N</a:t>
            </a:r>
            <a:r>
              <a:rPr lang="en-GB" altLang="en-US" sz="2400" dirty="0"/>
              <a:t>/</a:t>
            </a:r>
            <a:r>
              <a:rPr lang="en-GB" altLang="en-US" sz="2400" i="1" dirty="0"/>
              <a:t>A</a:t>
            </a:r>
          </a:p>
          <a:p>
            <a:pPr lvl="1" eaLnBrk="1" hangingPunct="1">
              <a:lnSpc>
                <a:spcPct val="120000"/>
              </a:lnSpc>
              <a:buFontTx/>
              <a:buNone/>
            </a:pPr>
            <a:r>
              <a:rPr lang="en-GB" altLang="en-US" sz="2400" i="1" dirty="0"/>
              <a:t>D</a:t>
            </a:r>
            <a:r>
              <a:rPr lang="en-GB" altLang="en-US" sz="2400" i="1" baseline="-25000" dirty="0"/>
              <a:t>s</a:t>
            </a:r>
            <a:r>
              <a:rPr lang="en-GB" altLang="en-US" sz="2400" dirty="0"/>
              <a:t> = density of clusters</a:t>
            </a:r>
            <a:endParaRPr lang="en-GB" altLang="en-US" sz="2400" i="1" dirty="0"/>
          </a:p>
          <a:p>
            <a:pPr lvl="1" eaLnBrk="1" hangingPunct="1">
              <a:lnSpc>
                <a:spcPct val="120000"/>
              </a:lnSpc>
              <a:buFontTx/>
              <a:buNone/>
            </a:pPr>
            <a:r>
              <a:rPr lang="en-GB" altLang="en-US" sz="2400" i="1" dirty="0"/>
              <a:t>g</a:t>
            </a:r>
            <a:r>
              <a:rPr lang="en-GB" altLang="en-US" sz="2400" dirty="0"/>
              <a:t>(</a:t>
            </a:r>
            <a:r>
              <a:rPr lang="en-GB" altLang="en-US" sz="2400" i="1" dirty="0"/>
              <a:t>x</a:t>
            </a:r>
            <a:r>
              <a:rPr lang="en-GB" altLang="en-US" sz="2400" dirty="0"/>
              <a:t>) = detection function</a:t>
            </a:r>
          </a:p>
          <a:p>
            <a:pPr lvl="1" eaLnBrk="1" hangingPunct="1">
              <a:lnSpc>
                <a:spcPct val="120000"/>
              </a:lnSpc>
              <a:buFontTx/>
              <a:buNone/>
            </a:pPr>
            <a:r>
              <a:rPr lang="en-GB" altLang="en-US" sz="2400" i="1" dirty="0"/>
              <a:t>f</a:t>
            </a:r>
            <a:r>
              <a:rPr lang="en-GB" altLang="en-US" sz="2400" dirty="0"/>
              <a:t>(</a:t>
            </a:r>
            <a:r>
              <a:rPr lang="en-GB" altLang="en-US" sz="2400" i="1" dirty="0"/>
              <a:t>x</a:t>
            </a:r>
            <a:r>
              <a:rPr lang="en-GB" altLang="en-US" sz="2400" dirty="0"/>
              <a:t>) = probability density function (pdf) of observed distances</a:t>
            </a:r>
          </a:p>
          <a:p>
            <a:pPr lvl="1" eaLnBrk="1" hangingPunct="1">
              <a:lnSpc>
                <a:spcPct val="120000"/>
              </a:lnSpc>
              <a:buFontTx/>
              <a:buNone/>
            </a:pPr>
            <a:r>
              <a:rPr lang="en-GB" altLang="en-US" sz="2400" i="1" dirty="0">
                <a:cs typeface="Arial" panose="020B0604020202020204" pitchFamily="34" charset="0"/>
              </a:rPr>
              <a:t>f</a:t>
            </a:r>
            <a:r>
              <a:rPr lang="en-GB" altLang="en-US" sz="2400" dirty="0">
                <a:cs typeface="Arial" panose="020B0604020202020204" pitchFamily="34" charset="0"/>
              </a:rPr>
              <a:t>(0) = </a:t>
            </a:r>
            <a:r>
              <a:rPr lang="en-GB" altLang="en-US" sz="2400" i="1" dirty="0">
                <a:cs typeface="Arial" panose="020B0604020202020204" pitchFamily="34" charset="0"/>
              </a:rPr>
              <a:t>f</a:t>
            </a:r>
            <a:r>
              <a:rPr lang="en-GB" altLang="en-US" sz="2400" dirty="0">
                <a:cs typeface="Arial" panose="020B0604020202020204" pitchFamily="34" charset="0"/>
              </a:rPr>
              <a:t>(</a:t>
            </a:r>
            <a:r>
              <a:rPr lang="en-GB" altLang="en-US" sz="2400" i="1" dirty="0">
                <a:cs typeface="Arial" panose="020B0604020202020204" pitchFamily="34" charset="0"/>
              </a:rPr>
              <a:t>x</a:t>
            </a:r>
            <a:r>
              <a:rPr lang="en-GB" altLang="en-US" sz="2400" dirty="0">
                <a:cs typeface="Arial" panose="020B0604020202020204" pitchFamily="34" charset="0"/>
              </a:rPr>
              <a:t>) evaluated at </a:t>
            </a:r>
            <a:r>
              <a:rPr lang="en-GB" altLang="en-US" sz="2400" dirty="0">
                <a:cs typeface="Times New Roman" panose="02020603050405020304" pitchFamily="18" charset="0"/>
              </a:rPr>
              <a:t>0</a:t>
            </a:r>
            <a:r>
              <a:rPr lang="en-GB" altLang="en-US" sz="2400" dirty="0">
                <a:cs typeface="Arial" panose="020B0604020202020204" pitchFamily="34" charset="0"/>
              </a:rPr>
              <a:t> distance</a:t>
            </a:r>
          </a:p>
          <a:p>
            <a:pPr lvl="1" eaLnBrk="1" hangingPunct="1">
              <a:lnSpc>
                <a:spcPct val="120000"/>
              </a:lnSpc>
              <a:buFontTx/>
              <a:buNone/>
            </a:pPr>
            <a:r>
              <a:rPr lang="el-GR" altLang="en-US" sz="2400" dirty="0">
                <a:cs typeface="Times New Roman" panose="02020603050405020304" pitchFamily="18" charset="0"/>
              </a:rPr>
              <a:t>μ</a:t>
            </a:r>
            <a:r>
              <a:rPr lang="en-GB" altLang="en-US" sz="2400" dirty="0">
                <a:cs typeface="Arial" panose="020B0604020202020204" pitchFamily="34" charset="0"/>
              </a:rPr>
              <a:t> = effective strip (half-)width</a:t>
            </a:r>
          </a:p>
          <a:p>
            <a:pPr lvl="1" eaLnBrk="1" hangingPunct="1">
              <a:lnSpc>
                <a:spcPct val="120000"/>
              </a:lnSpc>
              <a:buFontTx/>
              <a:buNone/>
            </a:pPr>
            <a:r>
              <a:rPr lang="en-GB" altLang="en-US" sz="2400" i="1" dirty="0">
                <a:cs typeface="Arial" panose="020B0604020202020204" pitchFamily="34" charset="0"/>
              </a:rPr>
              <a:t>P</a:t>
            </a:r>
            <a:r>
              <a:rPr lang="en-GB" altLang="en-US" sz="2400" i="1" baseline="-25000" dirty="0">
                <a:cs typeface="Arial" panose="020B0604020202020204" pitchFamily="34" charset="0"/>
              </a:rPr>
              <a:t>a</a:t>
            </a:r>
            <a:r>
              <a:rPr lang="en-GB" altLang="en-US" sz="2400" dirty="0">
                <a:cs typeface="Arial" panose="020B0604020202020204" pitchFamily="34" charset="0"/>
              </a:rPr>
              <a:t> = probability of detecting an animal or cluster given it is in the covered area </a:t>
            </a:r>
            <a:r>
              <a:rPr lang="en-GB" altLang="en-US" sz="2400" i="1" dirty="0">
                <a:cs typeface="Arial" panose="020B0604020202020204" pitchFamily="34" charset="0"/>
              </a:rPr>
              <a:t>a</a:t>
            </a:r>
          </a:p>
          <a:p>
            <a:pPr lvl="1" eaLnBrk="1" hangingPunct="1">
              <a:lnSpc>
                <a:spcPct val="120000"/>
              </a:lnSpc>
              <a:buFontTx/>
              <a:buNone/>
            </a:pPr>
            <a:r>
              <a:rPr lang="en-GB" altLang="en-US" sz="2400" i="1" dirty="0">
                <a:cs typeface="Arial" panose="020B0604020202020204" pitchFamily="34" charset="0"/>
              </a:rPr>
              <a:t>E</a:t>
            </a:r>
            <a:r>
              <a:rPr lang="en-GB" altLang="en-US" sz="2400" dirty="0">
                <a:cs typeface="Arial" panose="020B0604020202020204" pitchFamily="34" charset="0"/>
              </a:rPr>
              <a:t>(</a:t>
            </a:r>
            <a:r>
              <a:rPr lang="en-GB" altLang="en-US" sz="2400" i="1" dirty="0">
                <a:cs typeface="Arial" panose="020B0604020202020204" pitchFamily="34" charset="0"/>
              </a:rPr>
              <a:t>s</a:t>
            </a:r>
            <a:r>
              <a:rPr lang="en-GB" altLang="en-US" sz="2400" dirty="0">
                <a:cs typeface="Arial" panose="020B0604020202020204" pitchFamily="34" charset="0"/>
              </a:rPr>
              <a:t>) = mean size of clusters in the population</a:t>
            </a:r>
            <a:endParaRPr lang="el-GR" altLang="en-US" sz="2400" dirty="0">
              <a:cs typeface="Arial" panose="020B0604020202020204" pitchFamily="34" charset="0"/>
            </a:endParaRPr>
          </a:p>
          <a:p>
            <a:pPr lvl="1" eaLnBrk="1" hangingPunct="1">
              <a:lnSpc>
                <a:spcPct val="120000"/>
              </a:lnSpc>
            </a:pPr>
            <a:endParaRPr lang="en-GB" altLang="en-US" sz="2400" dirty="0"/>
          </a:p>
        </p:txBody>
      </p:sp>
      <p:sp>
        <p:nvSpPr>
          <p:cNvPr id="2" name="Slide Number Placeholder 1">
            <a:extLst>
              <a:ext uri="{FF2B5EF4-FFF2-40B4-BE49-F238E27FC236}">
                <a16:creationId xmlns:a16="http://schemas.microsoft.com/office/drawing/2014/main" id="{C8261077-77B0-40BB-A0A2-79279963FBF5}"/>
              </a:ext>
            </a:extLst>
          </p:cNvPr>
          <p:cNvSpPr>
            <a:spLocks noGrp="1"/>
          </p:cNvSpPr>
          <p:nvPr>
            <p:ph type="sldNum" sz="quarter" idx="12"/>
          </p:nvPr>
        </p:nvSpPr>
        <p:spPr/>
        <p:txBody>
          <a:bodyPr/>
          <a:lstStyle/>
          <a:p>
            <a:pPr>
              <a:defRPr/>
            </a:pPr>
            <a:fld id="{C096D257-3768-4B5C-9980-2B25950FCCAC}" type="slidenum">
              <a:rPr lang="en-US" altLang="en-US" smtClean="0"/>
              <a:pPr>
                <a:defRPr/>
              </a:pPr>
              <a:t>52</a:t>
            </a:fld>
            <a:endParaRPr lang="en-US" altLang="en-US"/>
          </a:p>
        </p:txBody>
      </p:sp>
      <p:sp>
        <p:nvSpPr>
          <p:cNvPr id="5" name="TextBox 4">
            <a:extLst>
              <a:ext uri="{FF2B5EF4-FFF2-40B4-BE49-F238E27FC236}">
                <a16:creationId xmlns:a16="http://schemas.microsoft.com/office/drawing/2014/main" id="{B5A4171C-E354-492D-9E0E-91F7FCBBA636}"/>
              </a:ext>
            </a:extLst>
          </p:cNvPr>
          <p:cNvSpPr txBox="1"/>
          <p:nvPr/>
        </p:nvSpPr>
        <p:spPr>
          <a:xfrm>
            <a:off x="7508838" y="1280160"/>
            <a:ext cx="3448347" cy="923330"/>
          </a:xfrm>
          <a:prstGeom prst="rect">
            <a:avLst/>
          </a:prstGeom>
          <a:noFill/>
        </p:spPr>
        <p:txBody>
          <a:bodyPr wrap="square" rtlCol="0">
            <a:spAutoFit/>
          </a:bodyPr>
          <a:lstStyle/>
          <a:p>
            <a:r>
              <a:rPr lang="en-US" dirty="0"/>
              <a:t>If you do not remember what some notation in the slides is return here! </a:t>
            </a:r>
            <a:r>
              <a:rPr lang="en-US" dirty="0">
                <a:sym typeface="Wingdings" panose="05000000000000000000" pitchFamily="2" charset="2"/>
              </a:rPr>
              <a:t> </a:t>
            </a:r>
            <a:endParaRPr lang="en-US" dirty="0"/>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960440" y="515897"/>
            <a:ext cx="8105775" cy="1625600"/>
          </a:xfrm>
        </p:spPr>
        <p:txBody>
          <a:bodyPr/>
          <a:lstStyle/>
          <a:p>
            <a:pPr algn="ctr" eaLnBrk="1" hangingPunct="1"/>
            <a:r>
              <a:rPr lang="en-GB" altLang="en-US" sz="5400" dirty="0">
                <a:latin typeface="+mn-lt"/>
                <a:cs typeface="Arial" panose="020B0604020202020204" pitchFamily="34" charset="0"/>
              </a:rPr>
              <a:t>5 min break 1 around here</a:t>
            </a:r>
          </a:p>
        </p:txBody>
      </p:sp>
      <p:sp>
        <p:nvSpPr>
          <p:cNvPr id="2" name="Slide Number Placeholder 1">
            <a:extLst>
              <a:ext uri="{FF2B5EF4-FFF2-40B4-BE49-F238E27FC236}">
                <a16:creationId xmlns:a16="http://schemas.microsoft.com/office/drawing/2014/main" id="{ACF13F5D-FABE-4603-8022-BED906C52630}"/>
              </a:ext>
            </a:extLst>
          </p:cNvPr>
          <p:cNvSpPr>
            <a:spLocks noGrp="1"/>
          </p:cNvSpPr>
          <p:nvPr>
            <p:ph type="sldNum" sz="quarter" idx="12"/>
          </p:nvPr>
        </p:nvSpPr>
        <p:spPr/>
        <p:txBody>
          <a:bodyPr/>
          <a:lstStyle/>
          <a:p>
            <a:pPr>
              <a:defRPr/>
            </a:pPr>
            <a:fld id="{28361AF3-49ED-4813-A7DC-310415CF221F}" type="slidenum">
              <a:rPr lang="en-GB" altLang="en-US" smtClean="0"/>
              <a:pPr>
                <a:defRPr/>
              </a:pPr>
              <a:t>53</a:t>
            </a:fld>
            <a:endParaRPr lang="en-GB" altLang="en-US"/>
          </a:p>
        </p:txBody>
      </p:sp>
      <p:grpSp>
        <p:nvGrpSpPr>
          <p:cNvPr id="6" name="Group 5">
            <a:extLst>
              <a:ext uri="{FF2B5EF4-FFF2-40B4-BE49-F238E27FC236}">
                <a16:creationId xmlns:a16="http://schemas.microsoft.com/office/drawing/2014/main" id="{FE21E95B-4852-4B18-B6DB-6440D81C548E}"/>
              </a:ext>
            </a:extLst>
          </p:cNvPr>
          <p:cNvGrpSpPr/>
          <p:nvPr/>
        </p:nvGrpSpPr>
        <p:grpSpPr>
          <a:xfrm>
            <a:off x="1763484" y="2193460"/>
            <a:ext cx="8374746" cy="3393948"/>
            <a:chOff x="1763484" y="2193460"/>
            <a:chExt cx="8374746" cy="3393948"/>
          </a:xfrm>
        </p:grpSpPr>
        <p:pic>
          <p:nvPicPr>
            <p:cNvPr id="4" name="Picture 3">
              <a:extLst>
                <a:ext uri="{FF2B5EF4-FFF2-40B4-BE49-F238E27FC236}">
                  <a16:creationId xmlns:a16="http://schemas.microsoft.com/office/drawing/2014/main" id="{4AB4C614-CF76-4396-8BF9-966DA1271042}"/>
                </a:ext>
              </a:extLst>
            </p:cNvPr>
            <p:cNvPicPr>
              <a:picLocks noChangeAspect="1"/>
            </p:cNvPicPr>
            <p:nvPr/>
          </p:nvPicPr>
          <p:blipFill>
            <a:blip r:embed="rId3"/>
            <a:stretch>
              <a:fillRect/>
            </a:stretch>
          </p:blipFill>
          <p:spPr>
            <a:xfrm>
              <a:off x="1763484" y="2193460"/>
              <a:ext cx="8374743" cy="3393948"/>
            </a:xfrm>
            <a:prstGeom prst="rect">
              <a:avLst/>
            </a:prstGeom>
          </p:spPr>
        </p:pic>
        <p:sp>
          <p:nvSpPr>
            <p:cNvPr id="5" name="Rectangle 4">
              <a:extLst>
                <a:ext uri="{FF2B5EF4-FFF2-40B4-BE49-F238E27FC236}">
                  <a16:creationId xmlns:a16="http://schemas.microsoft.com/office/drawing/2014/main" id="{A37ED0DF-E98E-4D73-A4ED-A26E660A61A7}"/>
                </a:ext>
              </a:extLst>
            </p:cNvPr>
            <p:cNvSpPr/>
            <p:nvPr/>
          </p:nvSpPr>
          <p:spPr>
            <a:xfrm>
              <a:off x="1763484" y="3132839"/>
              <a:ext cx="8374743" cy="334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7EC778A-8AE9-43D4-AD63-7D2EBBD5113E}"/>
                </a:ext>
              </a:extLst>
            </p:cNvPr>
            <p:cNvSpPr/>
            <p:nvPr/>
          </p:nvSpPr>
          <p:spPr>
            <a:xfrm>
              <a:off x="1763487" y="4330262"/>
              <a:ext cx="8374743" cy="334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0823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914400" y="2312755"/>
            <a:ext cx="9857642" cy="1625600"/>
          </a:xfrm>
        </p:spPr>
        <p:txBody>
          <a:bodyPr/>
          <a:lstStyle/>
          <a:p>
            <a:pPr eaLnBrk="1" hangingPunct="1"/>
            <a:r>
              <a:rPr lang="en-GB" altLang="en-US" sz="5400" dirty="0"/>
              <a:t>Choosing a Detection function</a:t>
            </a:r>
          </a:p>
        </p:txBody>
      </p:sp>
      <p:sp>
        <p:nvSpPr>
          <p:cNvPr id="2" name="Slide Number Placeholder 1">
            <a:extLst>
              <a:ext uri="{FF2B5EF4-FFF2-40B4-BE49-F238E27FC236}">
                <a16:creationId xmlns:a16="http://schemas.microsoft.com/office/drawing/2014/main" id="{B3608FA9-020A-459A-9382-418E2A3BC7AA}"/>
              </a:ext>
            </a:extLst>
          </p:cNvPr>
          <p:cNvSpPr>
            <a:spLocks noGrp="1"/>
          </p:cNvSpPr>
          <p:nvPr>
            <p:ph type="sldNum" sz="quarter" idx="12"/>
          </p:nvPr>
        </p:nvSpPr>
        <p:spPr/>
        <p:txBody>
          <a:bodyPr/>
          <a:lstStyle/>
          <a:p>
            <a:pPr>
              <a:defRPr/>
            </a:pPr>
            <a:fld id="{28361AF3-49ED-4813-A7DC-310415CF221F}" type="slidenum">
              <a:rPr lang="en-GB" altLang="en-US" smtClean="0"/>
              <a:pPr>
                <a:defRPr/>
              </a:pPr>
              <a:t>54</a:t>
            </a:fld>
            <a:endParaRPr lang="en-GB"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z="4000"/>
              <a:t>Overview</a:t>
            </a:r>
          </a:p>
        </p:txBody>
      </p:sp>
      <p:sp>
        <p:nvSpPr>
          <p:cNvPr id="6147" name="Content Placeholder 2"/>
          <p:cNvSpPr>
            <a:spLocks noGrp="1"/>
          </p:cNvSpPr>
          <p:nvPr>
            <p:ph idx="1"/>
          </p:nvPr>
        </p:nvSpPr>
        <p:spPr/>
        <p:txBody>
          <a:bodyPr>
            <a:normAutofit lnSpcReduction="10000"/>
          </a:bodyPr>
          <a:lstStyle/>
          <a:p>
            <a:pPr marL="457200" indent="-457200" eaLnBrk="1" hangingPunct="1">
              <a:spcBef>
                <a:spcPts val="1200"/>
              </a:spcBef>
              <a:spcAft>
                <a:spcPts val="1200"/>
              </a:spcAft>
            </a:pPr>
            <a:r>
              <a:rPr lang="en-GB" altLang="en-US" sz="2800"/>
              <a:t>Formal definition</a:t>
            </a:r>
          </a:p>
          <a:p>
            <a:pPr marL="457200" indent="-457200" eaLnBrk="1" hangingPunct="1">
              <a:spcBef>
                <a:spcPts val="1200"/>
              </a:spcBef>
              <a:spcAft>
                <a:spcPts val="1200"/>
              </a:spcAft>
            </a:pPr>
            <a:r>
              <a:rPr lang="en-GB" altLang="en-US" sz="2800"/>
              <a:t>Criteria for a good detection function model</a:t>
            </a:r>
          </a:p>
          <a:p>
            <a:pPr marL="457200" indent="-457200" eaLnBrk="1" hangingPunct="1">
              <a:spcBef>
                <a:spcPts val="1200"/>
              </a:spcBef>
              <a:spcAft>
                <a:spcPts val="1200"/>
              </a:spcAft>
            </a:pPr>
            <a:r>
              <a:rPr lang="en-GB" altLang="en-US" sz="2800"/>
              <a:t>Key functions and adjustment terms</a:t>
            </a:r>
          </a:p>
          <a:p>
            <a:pPr marL="457200" indent="-457200" eaLnBrk="1" hangingPunct="1">
              <a:spcBef>
                <a:spcPts val="1200"/>
              </a:spcBef>
              <a:spcAft>
                <a:spcPts val="1200"/>
              </a:spcAft>
            </a:pPr>
            <a:r>
              <a:rPr lang="en-GB" altLang="en-US" sz="2800"/>
              <a:t>Fitting models in Distance</a:t>
            </a:r>
          </a:p>
          <a:p>
            <a:pPr marL="457200" indent="-457200" eaLnBrk="1" hangingPunct="1">
              <a:spcBef>
                <a:spcPts val="1200"/>
              </a:spcBef>
              <a:spcAft>
                <a:spcPts val="1200"/>
              </a:spcAft>
            </a:pPr>
            <a:r>
              <a:rPr lang="en-GB" altLang="en-US" sz="2800"/>
              <a:t>Choosing the number of parameters</a:t>
            </a:r>
          </a:p>
          <a:p>
            <a:pPr marL="457200" indent="-457200" eaLnBrk="1" hangingPunct="1">
              <a:spcBef>
                <a:spcPts val="1200"/>
              </a:spcBef>
              <a:spcAft>
                <a:spcPts val="1200"/>
              </a:spcAft>
            </a:pPr>
            <a:r>
              <a:rPr lang="en-GB" altLang="en-US" sz="2800"/>
              <a:t>Introduction to truncation</a:t>
            </a:r>
          </a:p>
        </p:txBody>
      </p:sp>
      <p:sp>
        <p:nvSpPr>
          <p:cNvPr id="2" name="Slide Number Placeholder 1">
            <a:extLst>
              <a:ext uri="{FF2B5EF4-FFF2-40B4-BE49-F238E27FC236}">
                <a16:creationId xmlns:a16="http://schemas.microsoft.com/office/drawing/2014/main" id="{2A950B15-038F-48F9-A9FE-AA1A090554E1}"/>
              </a:ext>
            </a:extLst>
          </p:cNvPr>
          <p:cNvSpPr>
            <a:spLocks noGrp="1"/>
          </p:cNvSpPr>
          <p:nvPr>
            <p:ph type="sldNum" sz="quarter" idx="12"/>
          </p:nvPr>
        </p:nvSpPr>
        <p:spPr/>
        <p:txBody>
          <a:bodyPr/>
          <a:lstStyle/>
          <a:p>
            <a:pPr>
              <a:defRPr/>
            </a:pPr>
            <a:fld id="{B59E928D-B85A-4D0A-9391-33FBD2C5AC9A}" type="slidenum">
              <a:rPr lang="en-GB" altLang="en-US" smtClean="0"/>
              <a:pPr>
                <a:defRPr/>
              </a:pPr>
              <a:t>55</a:t>
            </a:fld>
            <a:endParaRPr lang="en-GB"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4000"/>
              <a:t>Formal definition</a:t>
            </a:r>
          </a:p>
        </p:txBody>
      </p:sp>
      <p:sp>
        <p:nvSpPr>
          <p:cNvPr id="3" name="Content Placeholder 2"/>
          <p:cNvSpPr>
            <a:spLocks noGrp="1"/>
          </p:cNvSpPr>
          <p:nvPr>
            <p:ph idx="1"/>
          </p:nvPr>
        </p:nvSpPr>
        <p:spPr/>
        <p:txBody>
          <a:bodyPr/>
          <a:lstStyle/>
          <a:p>
            <a:pPr marL="457200" indent="-457200" eaLnBrk="1" hangingPunct="1">
              <a:spcBef>
                <a:spcPts val="1200"/>
              </a:spcBef>
              <a:spcAft>
                <a:spcPts val="1200"/>
              </a:spcAft>
            </a:pPr>
            <a:r>
              <a:rPr lang="en-GB" altLang="en-US" sz="2800" dirty="0"/>
              <a:t>The </a:t>
            </a:r>
            <a:r>
              <a:rPr lang="en-GB" altLang="en-US" sz="2800" b="1" dirty="0">
                <a:solidFill>
                  <a:srgbClr val="00B0F0"/>
                </a:solidFill>
              </a:rPr>
              <a:t>detection function </a:t>
            </a:r>
            <a:r>
              <a:rPr lang="en-GB" altLang="en-US" sz="2800" dirty="0"/>
              <a:t>describes the relationship between distance and the probability of detection </a:t>
            </a:r>
          </a:p>
          <a:p>
            <a:pPr marL="457200" indent="-457200" eaLnBrk="1" hangingPunct="1">
              <a:spcBef>
                <a:spcPts val="1200"/>
              </a:spcBef>
              <a:spcAft>
                <a:spcPts val="1200"/>
              </a:spcAft>
            </a:pPr>
            <a:r>
              <a:rPr lang="en-GB" altLang="en-US" sz="2800" dirty="0"/>
              <a:t>Formally denoted by g(x) (usually referred to as ‘g of x’)</a:t>
            </a:r>
          </a:p>
          <a:p>
            <a:pPr marL="457200" indent="-457200" eaLnBrk="1" hangingPunct="1">
              <a:spcBef>
                <a:spcPts val="1200"/>
              </a:spcBef>
              <a:spcAft>
                <a:spcPts val="1200"/>
              </a:spcAft>
            </a:pPr>
            <a:r>
              <a:rPr lang="en-GB" altLang="en-US" sz="2800" b="1" dirty="0">
                <a:solidFill>
                  <a:srgbClr val="00B0F0"/>
                </a:solidFill>
              </a:rPr>
              <a:t>g(x) = the probability of detecting an animal, given that it is at distance x from the line</a:t>
            </a:r>
          </a:p>
          <a:p>
            <a:pPr marL="457200" indent="-457200" eaLnBrk="1" hangingPunct="1">
              <a:spcBef>
                <a:spcPts val="1200"/>
              </a:spcBef>
              <a:spcAft>
                <a:spcPts val="1200"/>
              </a:spcAft>
            </a:pPr>
            <a:r>
              <a:rPr lang="en-GB" altLang="en-US" sz="2800" dirty="0"/>
              <a:t>Key to the concept of distance sampling</a:t>
            </a:r>
          </a:p>
        </p:txBody>
      </p:sp>
      <p:sp>
        <p:nvSpPr>
          <p:cNvPr id="2" name="Slide Number Placeholder 1">
            <a:extLst>
              <a:ext uri="{FF2B5EF4-FFF2-40B4-BE49-F238E27FC236}">
                <a16:creationId xmlns:a16="http://schemas.microsoft.com/office/drawing/2014/main" id="{D99086A4-AA40-44F9-A912-75CD6D80F6AC}"/>
              </a:ext>
            </a:extLst>
          </p:cNvPr>
          <p:cNvSpPr>
            <a:spLocks noGrp="1"/>
          </p:cNvSpPr>
          <p:nvPr>
            <p:ph type="sldNum" sz="quarter" idx="12"/>
          </p:nvPr>
        </p:nvSpPr>
        <p:spPr/>
        <p:txBody>
          <a:bodyPr/>
          <a:lstStyle/>
          <a:p>
            <a:pPr>
              <a:defRPr/>
            </a:pPr>
            <a:fld id="{B59E928D-B85A-4D0A-9391-33FBD2C5AC9A}" type="slidenum">
              <a:rPr lang="en-GB" altLang="en-US" smtClean="0"/>
              <a:pPr>
                <a:defRPr/>
              </a:pPr>
              <a:t>56</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9" name="Title 1"/>
          <p:cNvSpPr>
            <a:spLocks noGrp="1"/>
          </p:cNvSpPr>
          <p:nvPr>
            <p:ph type="title"/>
          </p:nvPr>
        </p:nvSpPr>
        <p:spPr>
          <a:xfrm>
            <a:off x="611873" y="217702"/>
            <a:ext cx="10972800" cy="1143000"/>
          </a:xfrm>
        </p:spPr>
        <p:txBody>
          <a:bodyPr/>
          <a:lstStyle/>
          <a:p>
            <a:r>
              <a:rPr lang="en-GB" altLang="en-US" sz="4000" dirty="0"/>
              <a:t>The detection function, g(x)</a:t>
            </a:r>
          </a:p>
        </p:txBody>
      </p:sp>
      <p:graphicFrame>
        <p:nvGraphicFramePr>
          <p:cNvPr id="48132" name="Object 4"/>
          <p:cNvGraphicFramePr>
            <a:graphicFrameLocks noGrp="1" noChangeAspect="1"/>
          </p:cNvGraphicFramePr>
          <p:nvPr>
            <p:ph sz="quarter" idx="2"/>
          </p:nvPr>
        </p:nvGraphicFramePr>
        <p:xfrm>
          <a:off x="3143250" y="5748338"/>
          <a:ext cx="863600" cy="690562"/>
        </p:xfrm>
        <a:graphic>
          <a:graphicData uri="http://schemas.openxmlformats.org/presentationml/2006/ole">
            <mc:AlternateContent xmlns:mc="http://schemas.openxmlformats.org/markup-compatibility/2006">
              <mc:Choice xmlns:v="urn:schemas-microsoft-com:vml" Requires="v">
                <p:oleObj name="Equation" r:id="rId3" imgW="317225" imgH="253780" progId="Equation.3">
                  <p:embed/>
                </p:oleObj>
              </mc:Choice>
              <mc:Fallback>
                <p:oleObj name="Equation" r:id="rId3" imgW="317225" imgH="253780" progId="Equation.3">
                  <p:embed/>
                  <p:pic>
                    <p:nvPicPr>
                      <p:cNvPr id="4813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5748338"/>
                        <a:ext cx="863600" cy="690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164" name="Object 36"/>
          <p:cNvGraphicFramePr>
            <a:graphicFrameLocks noGrp="1" noChangeAspect="1"/>
          </p:cNvGraphicFramePr>
          <p:nvPr>
            <p:ph sz="quarter" idx="3"/>
          </p:nvPr>
        </p:nvGraphicFramePr>
        <p:xfrm>
          <a:off x="7104063" y="5503863"/>
          <a:ext cx="1441450" cy="915987"/>
        </p:xfrm>
        <a:graphic>
          <a:graphicData uri="http://schemas.openxmlformats.org/presentationml/2006/ole">
            <mc:AlternateContent xmlns:mc="http://schemas.openxmlformats.org/markup-compatibility/2006">
              <mc:Choice xmlns:v="urn:schemas-microsoft-com:vml" Requires="v">
                <p:oleObj name="Equation" r:id="rId5" imgW="800100" imgH="508000" progId="Equation.3">
                  <p:embed/>
                </p:oleObj>
              </mc:Choice>
              <mc:Fallback>
                <p:oleObj name="Equation" r:id="rId5" imgW="800100" imgH="508000" progId="Equation.3">
                  <p:embed/>
                  <p:pic>
                    <p:nvPicPr>
                      <p:cNvPr id="48164"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04063" y="5503863"/>
                        <a:ext cx="1441450" cy="915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243" name="Group 5"/>
          <p:cNvGrpSpPr>
            <a:grpSpLocks/>
          </p:cNvGrpSpPr>
          <p:nvPr/>
        </p:nvGrpSpPr>
        <p:grpSpPr bwMode="auto">
          <a:xfrm>
            <a:off x="1694986" y="1008569"/>
            <a:ext cx="8236416" cy="4718902"/>
            <a:chOff x="1314" y="1525"/>
            <a:chExt cx="3467" cy="2004"/>
          </a:xfrm>
        </p:grpSpPr>
        <p:sp>
          <p:nvSpPr>
            <p:cNvPr id="10254" name="Text Box 6"/>
            <p:cNvSpPr txBox="1">
              <a:spLocks noChangeArrowheads="1"/>
            </p:cNvSpPr>
            <p:nvPr/>
          </p:nvSpPr>
          <p:spPr bwMode="auto">
            <a:xfrm rot="-5400000">
              <a:off x="394" y="2445"/>
              <a:ext cx="192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g</a:t>
              </a:r>
              <a:r>
                <a:rPr kumimoji="0" lang="en-US"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r>
                <a:rPr kumimoji="0" lang="en-US" altLang="en-U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x</a:t>
              </a:r>
              <a:r>
                <a:rPr kumimoji="0" lang="en-US"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rPr>
                <a:t>)</a:t>
              </a:r>
            </a:p>
          </p:txBody>
        </p:sp>
        <p:sp>
          <p:nvSpPr>
            <p:cNvPr id="10255" name="Line 7"/>
            <p:cNvSpPr>
              <a:spLocks noChangeShapeType="1"/>
            </p:cNvSpPr>
            <p:nvPr/>
          </p:nvSpPr>
          <p:spPr bwMode="auto">
            <a:xfrm>
              <a:off x="1554" y="3261"/>
              <a:ext cx="3227"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6" name="Line 8"/>
            <p:cNvSpPr>
              <a:spLocks noChangeShapeType="1"/>
            </p:cNvSpPr>
            <p:nvPr/>
          </p:nvSpPr>
          <p:spPr bwMode="auto">
            <a:xfrm flipV="1">
              <a:off x="1554" y="1695"/>
              <a:ext cx="0" cy="1566"/>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7" name="Line 9"/>
            <p:cNvSpPr>
              <a:spLocks noChangeShapeType="1"/>
            </p:cNvSpPr>
            <p:nvPr/>
          </p:nvSpPr>
          <p:spPr bwMode="auto">
            <a:xfrm>
              <a:off x="1554" y="205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8" name="Line 10"/>
            <p:cNvSpPr>
              <a:spLocks noChangeShapeType="1"/>
            </p:cNvSpPr>
            <p:nvPr/>
          </p:nvSpPr>
          <p:spPr bwMode="auto">
            <a:xfrm>
              <a:off x="1897" y="1918"/>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9" name="Line 11"/>
            <p:cNvSpPr>
              <a:spLocks noChangeShapeType="1"/>
            </p:cNvSpPr>
            <p:nvPr/>
          </p:nvSpPr>
          <p:spPr bwMode="auto">
            <a:xfrm>
              <a:off x="1897" y="1918"/>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0" name="Line 12"/>
            <p:cNvSpPr>
              <a:spLocks noChangeShapeType="1"/>
            </p:cNvSpPr>
            <p:nvPr/>
          </p:nvSpPr>
          <p:spPr bwMode="auto">
            <a:xfrm>
              <a:off x="2240" y="1918"/>
              <a:ext cx="0" cy="13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1" name="Line 13"/>
            <p:cNvSpPr>
              <a:spLocks noChangeShapeType="1"/>
            </p:cNvSpPr>
            <p:nvPr/>
          </p:nvSpPr>
          <p:spPr bwMode="auto">
            <a:xfrm>
              <a:off x="2240" y="2188"/>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2" name="Line 14"/>
            <p:cNvSpPr>
              <a:spLocks noChangeShapeType="1"/>
            </p:cNvSpPr>
            <p:nvPr/>
          </p:nvSpPr>
          <p:spPr bwMode="auto">
            <a:xfrm>
              <a:off x="2583" y="2008"/>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3" name="Line 15"/>
            <p:cNvSpPr>
              <a:spLocks noChangeShapeType="1"/>
            </p:cNvSpPr>
            <p:nvPr/>
          </p:nvSpPr>
          <p:spPr bwMode="auto">
            <a:xfrm>
              <a:off x="2583" y="2008"/>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4" name="Line 16"/>
            <p:cNvSpPr>
              <a:spLocks noChangeShapeType="1"/>
            </p:cNvSpPr>
            <p:nvPr/>
          </p:nvSpPr>
          <p:spPr bwMode="auto">
            <a:xfrm>
              <a:off x="2927" y="2008"/>
              <a:ext cx="0" cy="125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5" name="Line 17"/>
            <p:cNvSpPr>
              <a:spLocks noChangeShapeType="1"/>
            </p:cNvSpPr>
            <p:nvPr/>
          </p:nvSpPr>
          <p:spPr bwMode="auto">
            <a:xfrm>
              <a:off x="2927" y="2142"/>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6" name="Line 18"/>
            <p:cNvSpPr>
              <a:spLocks noChangeShapeType="1"/>
            </p:cNvSpPr>
            <p:nvPr/>
          </p:nvSpPr>
          <p:spPr bwMode="auto">
            <a:xfrm>
              <a:off x="3270" y="2142"/>
              <a:ext cx="0" cy="1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7" name="Line 19"/>
            <p:cNvSpPr>
              <a:spLocks noChangeShapeType="1"/>
            </p:cNvSpPr>
            <p:nvPr/>
          </p:nvSpPr>
          <p:spPr bwMode="auto">
            <a:xfrm>
              <a:off x="3270" y="2501"/>
              <a:ext cx="3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8" name="Line 20"/>
            <p:cNvSpPr>
              <a:spLocks noChangeShapeType="1"/>
            </p:cNvSpPr>
            <p:nvPr/>
          </p:nvSpPr>
          <p:spPr bwMode="auto">
            <a:xfrm>
              <a:off x="3614" y="2501"/>
              <a:ext cx="0" cy="7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69" name="Line 21"/>
            <p:cNvSpPr>
              <a:spLocks noChangeShapeType="1"/>
            </p:cNvSpPr>
            <p:nvPr/>
          </p:nvSpPr>
          <p:spPr bwMode="auto">
            <a:xfrm>
              <a:off x="3614" y="2635"/>
              <a:ext cx="3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0" name="Line 22"/>
            <p:cNvSpPr>
              <a:spLocks noChangeShapeType="1"/>
            </p:cNvSpPr>
            <p:nvPr/>
          </p:nvSpPr>
          <p:spPr bwMode="auto">
            <a:xfrm>
              <a:off x="3956" y="2635"/>
              <a:ext cx="0" cy="6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1" name="Line 23"/>
            <p:cNvSpPr>
              <a:spLocks noChangeShapeType="1"/>
            </p:cNvSpPr>
            <p:nvPr/>
          </p:nvSpPr>
          <p:spPr bwMode="auto">
            <a:xfrm>
              <a:off x="3956" y="2991"/>
              <a:ext cx="34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2" name="Line 24"/>
            <p:cNvSpPr>
              <a:spLocks noChangeShapeType="1"/>
            </p:cNvSpPr>
            <p:nvPr/>
          </p:nvSpPr>
          <p:spPr bwMode="auto">
            <a:xfrm>
              <a:off x="4301" y="2991"/>
              <a:ext cx="0" cy="2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3" name="Freeform 25"/>
            <p:cNvSpPr>
              <a:spLocks/>
            </p:cNvSpPr>
            <p:nvPr/>
          </p:nvSpPr>
          <p:spPr bwMode="auto">
            <a:xfrm>
              <a:off x="1554" y="1956"/>
              <a:ext cx="2747" cy="1170"/>
            </a:xfrm>
            <a:custGeom>
              <a:avLst/>
              <a:gdLst>
                <a:gd name="T0" fmla="*/ 0 w 5760"/>
                <a:gd name="T1" fmla="*/ 0 h 3768"/>
                <a:gd name="T2" fmla="*/ 5 w 5760"/>
                <a:gd name="T3" fmla="*/ 0 h 3768"/>
                <a:gd name="T4" fmla="*/ 7 w 5760"/>
                <a:gd name="T5" fmla="*/ 0 h 3768"/>
                <a:gd name="T6" fmla="*/ 19 w 5760"/>
                <a:gd name="T7" fmla="*/ 0 h 3768"/>
                <a:gd name="T8" fmla="*/ 31 w 5760"/>
                <a:gd name="T9" fmla="*/ 0 h 3768"/>
                <a:gd name="T10" fmla="*/ 42 w 5760"/>
                <a:gd name="T11" fmla="*/ 1 h 3768"/>
                <a:gd name="T12" fmla="*/ 52 w 5760"/>
                <a:gd name="T13" fmla="*/ 2 h 3768"/>
                <a:gd name="T14" fmla="*/ 63 w 5760"/>
                <a:gd name="T15" fmla="*/ 3 h 3768"/>
                <a:gd name="T16" fmla="*/ 68 w 5760"/>
                <a:gd name="T17" fmla="*/ 3 h 3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0"/>
                <a:gd name="T28" fmla="*/ 0 h 3768"/>
                <a:gd name="T29" fmla="*/ 5760 w 5760"/>
                <a:gd name="T30" fmla="*/ 3768 h 3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0" h="3768">
                  <a:moveTo>
                    <a:pt x="0" y="24"/>
                  </a:moveTo>
                  <a:cubicBezTo>
                    <a:pt x="168" y="24"/>
                    <a:pt x="336" y="24"/>
                    <a:pt x="432" y="24"/>
                  </a:cubicBezTo>
                  <a:cubicBezTo>
                    <a:pt x="528" y="24"/>
                    <a:pt x="384" y="0"/>
                    <a:pt x="576" y="24"/>
                  </a:cubicBezTo>
                  <a:cubicBezTo>
                    <a:pt x="768" y="48"/>
                    <a:pt x="1248" y="96"/>
                    <a:pt x="1584" y="168"/>
                  </a:cubicBezTo>
                  <a:cubicBezTo>
                    <a:pt x="1920" y="240"/>
                    <a:pt x="2256" y="288"/>
                    <a:pt x="2592" y="456"/>
                  </a:cubicBezTo>
                  <a:cubicBezTo>
                    <a:pt x="2928" y="624"/>
                    <a:pt x="3288" y="888"/>
                    <a:pt x="3600" y="1176"/>
                  </a:cubicBezTo>
                  <a:cubicBezTo>
                    <a:pt x="3912" y="1464"/>
                    <a:pt x="4176" y="1824"/>
                    <a:pt x="4464" y="2184"/>
                  </a:cubicBezTo>
                  <a:cubicBezTo>
                    <a:pt x="4752" y="2544"/>
                    <a:pt x="5112" y="3072"/>
                    <a:pt x="5328" y="3336"/>
                  </a:cubicBezTo>
                  <a:cubicBezTo>
                    <a:pt x="5544" y="3600"/>
                    <a:pt x="5652" y="3684"/>
                    <a:pt x="5760" y="3768"/>
                  </a:cubicBezTo>
                </a:path>
              </a:pathLst>
            </a:custGeom>
            <a:noFill/>
            <a:ln w="28575"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4" name="Line 26"/>
            <p:cNvSpPr>
              <a:spLocks noChangeShapeType="1"/>
            </p:cNvSpPr>
            <p:nvPr/>
          </p:nvSpPr>
          <p:spPr bwMode="auto">
            <a:xfrm flipV="1">
              <a:off x="4298" y="1953"/>
              <a:ext cx="0" cy="129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5" name="Line 27"/>
            <p:cNvSpPr>
              <a:spLocks noChangeShapeType="1"/>
            </p:cNvSpPr>
            <p:nvPr/>
          </p:nvSpPr>
          <p:spPr bwMode="auto">
            <a:xfrm flipH="1">
              <a:off x="1560" y="1950"/>
              <a:ext cx="273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76" name="Text Box 28"/>
            <p:cNvSpPr txBox="1">
              <a:spLocks noChangeArrowheads="1"/>
            </p:cNvSpPr>
            <p:nvPr/>
          </p:nvSpPr>
          <p:spPr bwMode="auto">
            <a:xfrm>
              <a:off x="1701" y="3316"/>
              <a:ext cx="241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1" u="none" strike="noStrike" kern="1200" cap="none" spc="0" normalizeH="0" baseline="0" noProof="0">
                  <a:ln>
                    <a:noFill/>
                  </a:ln>
                  <a:solidFill>
                    <a:srgbClr val="EAF0E0"/>
                  </a:solidFill>
                  <a:effectLst/>
                  <a:uLnTx/>
                  <a:uFillTx/>
                  <a:latin typeface="Times New Roman" panose="02020603050405020304" pitchFamily="18" charset="0"/>
                  <a:ea typeface="+mn-ea"/>
                  <a:cs typeface="Arial" panose="020B0604020202020204" pitchFamily="34" charset="0"/>
                </a:rPr>
                <a:t>x</a:t>
              </a:r>
            </a:p>
          </p:txBody>
        </p:sp>
        <p:sp>
          <p:nvSpPr>
            <p:cNvPr id="10277" name="Text Box 29"/>
            <p:cNvSpPr txBox="1">
              <a:spLocks noChangeArrowheads="1"/>
            </p:cNvSpPr>
            <p:nvPr/>
          </p:nvSpPr>
          <p:spPr bwMode="auto">
            <a:xfrm>
              <a:off x="4207" y="3316"/>
              <a:ext cx="2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1" u="none" strike="noStrike" kern="1200" cap="none" spc="0" normalizeH="0" baseline="0" noProof="0">
                  <a:ln>
                    <a:noFill/>
                  </a:ln>
                  <a:solidFill>
                    <a:srgbClr val="EAF0E0"/>
                  </a:solidFill>
                  <a:effectLst/>
                  <a:uLnTx/>
                  <a:uFillTx/>
                  <a:latin typeface="Times New Roman" panose="02020603050405020304" pitchFamily="18" charset="0"/>
                  <a:ea typeface="+mn-ea"/>
                  <a:cs typeface="Arial" panose="020B0604020202020204" pitchFamily="34" charset="0"/>
                </a:rPr>
                <a:t>w</a:t>
              </a:r>
            </a:p>
          </p:txBody>
        </p:sp>
        <p:sp>
          <p:nvSpPr>
            <p:cNvPr id="10278" name="Text Box 30"/>
            <p:cNvSpPr txBox="1">
              <a:spLocks noChangeArrowheads="1"/>
            </p:cNvSpPr>
            <p:nvPr/>
          </p:nvSpPr>
          <p:spPr bwMode="auto">
            <a:xfrm rot="-5400000">
              <a:off x="1198" y="1916"/>
              <a:ext cx="342"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a:t>
              </a:r>
            </a:p>
          </p:txBody>
        </p:sp>
      </p:grpSp>
      <p:grpSp>
        <p:nvGrpSpPr>
          <p:cNvPr id="3" name="Group 39"/>
          <p:cNvGrpSpPr>
            <a:grpSpLocks/>
          </p:cNvGrpSpPr>
          <p:nvPr/>
        </p:nvGrpSpPr>
        <p:grpSpPr bwMode="auto">
          <a:xfrm>
            <a:off x="170766" y="1935670"/>
            <a:ext cx="1996882" cy="1139706"/>
            <a:chOff x="158750" y="2946400"/>
            <a:chExt cx="1655763" cy="1039813"/>
          </a:xfrm>
        </p:grpSpPr>
        <p:sp>
          <p:nvSpPr>
            <p:cNvPr id="10252" name="Freeform 31"/>
            <p:cNvSpPr>
              <a:spLocks/>
            </p:cNvSpPr>
            <p:nvPr/>
          </p:nvSpPr>
          <p:spPr bwMode="auto">
            <a:xfrm>
              <a:off x="1014413" y="2946400"/>
              <a:ext cx="534987" cy="388938"/>
            </a:xfrm>
            <a:custGeom>
              <a:avLst/>
              <a:gdLst>
                <a:gd name="T0" fmla="*/ 2147483646 w 408"/>
                <a:gd name="T1" fmla="*/ 2147483646 h 105"/>
                <a:gd name="T2" fmla="*/ 2147483646 w 408"/>
                <a:gd name="T3" fmla="*/ 2147483646 h 105"/>
                <a:gd name="T4" fmla="*/ 0 w 408"/>
                <a:gd name="T5" fmla="*/ 2147483646 h 105"/>
                <a:gd name="T6" fmla="*/ 0 60000 65536"/>
                <a:gd name="T7" fmla="*/ 0 60000 65536"/>
                <a:gd name="T8" fmla="*/ 0 60000 65536"/>
                <a:gd name="T9" fmla="*/ 0 w 408"/>
                <a:gd name="T10" fmla="*/ 0 h 105"/>
                <a:gd name="T11" fmla="*/ 408 w 408"/>
                <a:gd name="T12" fmla="*/ 105 h 105"/>
              </a:gdLst>
              <a:ahLst/>
              <a:cxnLst>
                <a:cxn ang="T6">
                  <a:pos x="T0" y="T1"/>
                </a:cxn>
                <a:cxn ang="T7">
                  <a:pos x="T2" y="T3"/>
                </a:cxn>
                <a:cxn ang="T8">
                  <a:pos x="T4" y="T5"/>
                </a:cxn>
              </a:cxnLst>
              <a:rect l="T9" t="T10" r="T11" b="T12"/>
              <a:pathLst>
                <a:path w="408" h="105">
                  <a:moveTo>
                    <a:pt x="408" y="15"/>
                  </a:moveTo>
                  <a:cubicBezTo>
                    <a:pt x="328" y="7"/>
                    <a:pt x="249" y="0"/>
                    <a:pt x="181" y="15"/>
                  </a:cubicBezTo>
                  <a:cubicBezTo>
                    <a:pt x="113" y="30"/>
                    <a:pt x="56" y="67"/>
                    <a:pt x="0" y="105"/>
                  </a:cubicBezTo>
                </a:path>
              </a:pathLst>
            </a:custGeom>
            <a:noFill/>
            <a:ln w="25400">
              <a:solidFill>
                <a:schemeClr val="accent2"/>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3" name="Text Box 32"/>
            <p:cNvSpPr txBox="1">
              <a:spLocks noChangeArrowheads="1"/>
            </p:cNvSpPr>
            <p:nvPr/>
          </p:nvSpPr>
          <p:spPr bwMode="auto">
            <a:xfrm>
              <a:off x="158750" y="3284538"/>
              <a:ext cx="16557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1" i="0" u="none" strike="noStrike" kern="1200" cap="none" spc="0" normalizeH="0" baseline="0" noProof="0" dirty="0">
                  <a:ln>
                    <a:noFill/>
                  </a:ln>
                  <a:solidFill>
                    <a:srgbClr val="A8B97F"/>
                  </a:solidFill>
                  <a:effectLst/>
                  <a:uLnTx/>
                  <a:uFillTx/>
                  <a:latin typeface="Arial" panose="020B0604020202020204" pitchFamily="34" charset="0"/>
                  <a:ea typeface="+mn-ea"/>
                  <a:cs typeface="+mn-cs"/>
                </a:rPr>
                <a:t>We assume </a:t>
              </a:r>
              <a:r>
                <a:rPr kumimoji="0" lang="en-GB" altLang="en-US" sz="2000" b="1" i="1" u="none" strike="noStrike" kern="1200" cap="none" spc="0" normalizeH="0" baseline="0" noProof="0" dirty="0">
                  <a:ln>
                    <a:noFill/>
                  </a:ln>
                  <a:solidFill>
                    <a:srgbClr val="A8B97F"/>
                  </a:solidFill>
                  <a:effectLst/>
                  <a:uLnTx/>
                  <a:uFillTx/>
                  <a:latin typeface="Times New Roman" panose="02020603050405020304" pitchFamily="18" charset="0"/>
                  <a:ea typeface="+mn-ea"/>
                  <a:cs typeface="+mn-cs"/>
                </a:rPr>
                <a:t>g</a:t>
              </a:r>
              <a:r>
                <a:rPr kumimoji="0" lang="en-GB" altLang="en-US" sz="2000" b="1" i="0" u="none" strike="noStrike" kern="1200" cap="none" spc="0" normalizeH="0" baseline="0" noProof="0" dirty="0">
                  <a:ln>
                    <a:noFill/>
                  </a:ln>
                  <a:solidFill>
                    <a:srgbClr val="A8B97F"/>
                  </a:solidFill>
                  <a:effectLst/>
                  <a:uLnTx/>
                  <a:uFillTx/>
                  <a:latin typeface="Times New Roman" panose="02020603050405020304" pitchFamily="18" charset="0"/>
                  <a:ea typeface="+mn-ea"/>
                  <a:cs typeface="+mn-cs"/>
                </a:rPr>
                <a:t>(0) = 1</a:t>
              </a:r>
            </a:p>
          </p:txBody>
        </p:sp>
      </p:grpSp>
      <p:grpSp>
        <p:nvGrpSpPr>
          <p:cNvPr id="4" name="Group 37"/>
          <p:cNvGrpSpPr>
            <a:grpSpLocks/>
          </p:cNvGrpSpPr>
          <p:nvPr/>
        </p:nvGrpSpPr>
        <p:grpSpPr bwMode="auto">
          <a:xfrm>
            <a:off x="5856398" y="1272921"/>
            <a:ext cx="4340077" cy="949035"/>
            <a:chOff x="5013325" y="1742416"/>
            <a:chExt cx="3598680" cy="865847"/>
          </a:xfrm>
        </p:grpSpPr>
        <p:sp>
          <p:nvSpPr>
            <p:cNvPr id="10250" name="Freeform 33"/>
            <p:cNvSpPr>
              <a:spLocks/>
            </p:cNvSpPr>
            <p:nvPr/>
          </p:nvSpPr>
          <p:spPr bwMode="auto">
            <a:xfrm>
              <a:off x="5013325" y="1958975"/>
              <a:ext cx="574675" cy="649288"/>
            </a:xfrm>
            <a:custGeom>
              <a:avLst/>
              <a:gdLst>
                <a:gd name="T0" fmla="*/ 0 w 226"/>
                <a:gd name="T1" fmla="*/ 2147483646 h 409"/>
                <a:gd name="T2" fmla="*/ 2147483646 w 226"/>
                <a:gd name="T3" fmla="*/ 2147483646 h 409"/>
                <a:gd name="T4" fmla="*/ 2147483646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chemeClr val="accent2"/>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251" name="Text Box 34"/>
            <p:cNvSpPr txBox="1">
              <a:spLocks noChangeArrowheads="1"/>
            </p:cNvSpPr>
            <p:nvPr/>
          </p:nvSpPr>
          <p:spPr bwMode="auto">
            <a:xfrm>
              <a:off x="5575494" y="1742416"/>
              <a:ext cx="3036511" cy="36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000" b="1" i="0" u="none" strike="noStrike" kern="1200" cap="none" spc="0" normalizeH="0" baseline="0" noProof="0" dirty="0">
                  <a:ln>
                    <a:noFill/>
                  </a:ln>
                  <a:solidFill>
                    <a:srgbClr val="A8B97F"/>
                  </a:solidFill>
                  <a:effectLst/>
                  <a:uLnTx/>
                  <a:uFillTx/>
                  <a:latin typeface="Arial" panose="020B0604020202020204" pitchFamily="34" charset="0"/>
                  <a:ea typeface="+mn-ea"/>
                  <a:cs typeface="+mn-cs"/>
                </a:rPr>
                <a:t>Histogram bars are  scaled</a:t>
              </a:r>
            </a:p>
          </p:txBody>
        </p:sp>
      </p:grpSp>
      <p:sp>
        <p:nvSpPr>
          <p:cNvPr id="48163" name="Text Box 35"/>
          <p:cNvSpPr txBox="1">
            <a:spLocks noChangeArrowheads="1"/>
          </p:cNvSpPr>
          <p:nvPr/>
        </p:nvSpPr>
        <p:spPr bwMode="auto">
          <a:xfrm>
            <a:off x="4008439" y="5661026"/>
            <a:ext cx="30283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rPr>
              <a:t>   </a:t>
            </a:r>
            <a:r>
              <a:rPr kumimoji="0" lang="en-GB" altLang="en-US" sz="2400" b="0" i="0" u="none" strike="noStrike" kern="1200" cap="none" spc="0" normalizeH="0" baseline="0" noProof="0">
                <a:ln>
                  <a:noFill/>
                </a:ln>
                <a:solidFill>
                  <a:srgbClr val="FF0000"/>
                </a:solidFill>
                <a:effectLst/>
                <a:uLnTx/>
                <a:uFillTx/>
                <a:latin typeface="Arial" panose="020B0604020202020204" pitchFamily="34" charset="0"/>
                <a:ea typeface="+mn-ea"/>
                <a:cs typeface="+mn-cs"/>
              </a:rPr>
              <a:t>area under curve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0" i="0" u="none" strike="noStrike" kern="1200" cap="none" spc="0" normalizeH="0" baseline="0" noProof="0">
                <a:ln>
                  <a:noFill/>
                </a:ln>
                <a:solidFill>
                  <a:srgbClr val="A8B97F"/>
                </a:solidFill>
                <a:effectLst/>
                <a:uLnTx/>
                <a:uFillTx/>
                <a:latin typeface="Arial" panose="020B0604020202020204" pitchFamily="34" charset="0"/>
                <a:ea typeface="+mn-ea"/>
                <a:cs typeface="+mn-cs"/>
              </a:rPr>
              <a:t>area under rectangle</a:t>
            </a:r>
          </a:p>
        </p:txBody>
      </p:sp>
      <p:sp>
        <p:nvSpPr>
          <p:cNvPr id="48165" name="Line 37"/>
          <p:cNvSpPr>
            <a:spLocks noChangeShapeType="1"/>
          </p:cNvSpPr>
          <p:nvPr/>
        </p:nvSpPr>
        <p:spPr bwMode="auto">
          <a:xfrm>
            <a:off x="4151313" y="6092825"/>
            <a:ext cx="27368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TextBox 1">
            <a:extLst>
              <a:ext uri="{FF2B5EF4-FFF2-40B4-BE49-F238E27FC236}">
                <a16:creationId xmlns:a16="http://schemas.microsoft.com/office/drawing/2014/main" id="{3F89E268-E3EB-4480-942F-9C180266CD30}"/>
              </a:ext>
            </a:extLst>
          </p:cNvPr>
          <p:cNvSpPr txBox="1"/>
          <p:nvPr/>
        </p:nvSpPr>
        <p:spPr>
          <a:xfrm>
            <a:off x="5196337" y="5128940"/>
            <a:ext cx="254643"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x</a:t>
            </a:r>
          </a:p>
        </p:txBody>
      </p:sp>
      <p:sp>
        <p:nvSpPr>
          <p:cNvPr id="41" name="TextBox 40">
            <a:extLst>
              <a:ext uri="{FF2B5EF4-FFF2-40B4-BE49-F238E27FC236}">
                <a16:creationId xmlns:a16="http://schemas.microsoft.com/office/drawing/2014/main" id="{0726A6D4-0188-47D7-83C5-9928608CE6C5}"/>
              </a:ext>
            </a:extLst>
          </p:cNvPr>
          <p:cNvSpPr txBox="1"/>
          <p:nvPr/>
        </p:nvSpPr>
        <p:spPr>
          <a:xfrm>
            <a:off x="8672512" y="5136197"/>
            <a:ext cx="254643"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w</a:t>
            </a:r>
          </a:p>
        </p:txBody>
      </p:sp>
      <p:sp>
        <p:nvSpPr>
          <p:cNvPr id="5" name="Slide Number Placeholder 4">
            <a:extLst>
              <a:ext uri="{FF2B5EF4-FFF2-40B4-BE49-F238E27FC236}">
                <a16:creationId xmlns:a16="http://schemas.microsoft.com/office/drawing/2014/main" id="{3F0FDBAA-F594-431E-8E0A-7C37BB9B1885}"/>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57</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81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16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16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81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63" grpId="0"/>
      <p:bldP spid="48165"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en-US" sz="4000"/>
              <a:t>Modelling g(x)</a:t>
            </a:r>
          </a:p>
        </p:txBody>
      </p:sp>
      <p:sp>
        <p:nvSpPr>
          <p:cNvPr id="8" name="Content Placeholder 2"/>
          <p:cNvSpPr>
            <a:spLocks noGrp="1"/>
          </p:cNvSpPr>
          <p:nvPr>
            <p:ph idx="1"/>
          </p:nvPr>
        </p:nvSpPr>
        <p:spPr/>
        <p:txBody>
          <a:bodyPr/>
          <a:lstStyle/>
          <a:p>
            <a:pPr marL="457200" indent="-457200" eaLnBrk="1" hangingPunct="1">
              <a:spcBef>
                <a:spcPts val="1200"/>
              </a:spcBef>
              <a:spcAft>
                <a:spcPts val="1200"/>
              </a:spcAft>
            </a:pPr>
            <a:r>
              <a:rPr lang="en-GB" altLang="en-US" sz="2800" dirty="0"/>
              <a:t>g(x) represents the </a:t>
            </a:r>
            <a:r>
              <a:rPr lang="en-GB" altLang="en-US" sz="2800" b="1" dirty="0">
                <a:solidFill>
                  <a:srgbClr val="FF0000"/>
                </a:solidFill>
              </a:rPr>
              <a:t>underlying</a:t>
            </a:r>
            <a:r>
              <a:rPr lang="en-GB" altLang="en-US" sz="2800" dirty="0"/>
              <a:t> relationship between detection probability and distance</a:t>
            </a:r>
          </a:p>
          <a:p>
            <a:pPr marL="457200" indent="-457200" eaLnBrk="1" hangingPunct="1">
              <a:spcBef>
                <a:spcPts val="1200"/>
              </a:spcBef>
              <a:spcAft>
                <a:spcPts val="1200"/>
              </a:spcAft>
            </a:pPr>
            <a:r>
              <a:rPr lang="en-GB" altLang="en-US" sz="2800" dirty="0"/>
              <a:t>However, the true form of g(x) is unknown to us</a:t>
            </a:r>
          </a:p>
          <a:p>
            <a:pPr marL="457200" indent="-457200" eaLnBrk="1" hangingPunct="1">
              <a:spcBef>
                <a:spcPts val="1200"/>
              </a:spcBef>
              <a:spcAft>
                <a:spcPts val="1200"/>
              </a:spcAft>
            </a:pPr>
            <a:r>
              <a:rPr lang="en-GB" altLang="en-US" sz="2800" dirty="0"/>
              <a:t>We need to </a:t>
            </a:r>
            <a:r>
              <a:rPr lang="en-GB" altLang="en-US" sz="2800" b="1" dirty="0">
                <a:solidFill>
                  <a:srgbClr val="FF0000"/>
                </a:solidFill>
              </a:rPr>
              <a:t>estimate</a:t>
            </a:r>
            <a:r>
              <a:rPr lang="en-GB" altLang="en-US" sz="2800" dirty="0"/>
              <a:t> g(x) by fitting a </a:t>
            </a:r>
            <a:r>
              <a:rPr lang="en-GB" altLang="en-US" sz="2800" b="1" dirty="0">
                <a:solidFill>
                  <a:srgbClr val="FF0000"/>
                </a:solidFill>
              </a:rPr>
              <a:t>model</a:t>
            </a:r>
            <a:r>
              <a:rPr lang="en-GB" altLang="en-US" sz="2800" dirty="0"/>
              <a:t> to our data</a:t>
            </a:r>
          </a:p>
          <a:p>
            <a:pPr marL="457200" indent="-457200" eaLnBrk="1" hangingPunct="1">
              <a:spcBef>
                <a:spcPts val="1200"/>
              </a:spcBef>
              <a:spcAft>
                <a:spcPts val="1200"/>
              </a:spcAft>
            </a:pPr>
            <a:r>
              <a:rPr lang="en-GB" altLang="en-US" sz="2800" dirty="0"/>
              <a:t>i.e., we need to find a curve that will approximate the underlying relationship</a:t>
            </a:r>
          </a:p>
        </p:txBody>
      </p:sp>
      <p:pic>
        <p:nvPicPr>
          <p:cNvPr id="1026" name="Picture 2" descr="George E. P. Box quote: All models are wrong, but some are useful.">
            <a:extLst>
              <a:ext uri="{FF2B5EF4-FFF2-40B4-BE49-F238E27FC236}">
                <a16:creationId xmlns:a16="http://schemas.microsoft.com/office/drawing/2014/main" id="{E57F2140-0B9D-4C86-B016-BFC1F3F28E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783" y="5187912"/>
            <a:ext cx="2835145" cy="133418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FFC2346-1231-4A79-A0D4-EF498E4F42D3}"/>
              </a:ext>
            </a:extLst>
          </p:cNvPr>
          <p:cNvSpPr>
            <a:spLocks noGrp="1"/>
          </p:cNvSpPr>
          <p:nvPr>
            <p:ph type="sldNum" sz="quarter" idx="12"/>
          </p:nvPr>
        </p:nvSpPr>
        <p:spPr/>
        <p:txBody>
          <a:bodyPr/>
          <a:lstStyle/>
          <a:p>
            <a:pPr>
              <a:defRPr/>
            </a:pPr>
            <a:fld id="{B59E928D-B85A-4D0A-9391-33FBD2C5AC9A}" type="slidenum">
              <a:rPr lang="en-GB" altLang="en-US" smtClean="0"/>
              <a:pPr>
                <a:defRPr/>
              </a:pPr>
              <a:t>58</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Title 1"/>
          <p:cNvSpPr>
            <a:spLocks noGrp="1"/>
          </p:cNvSpPr>
          <p:nvPr>
            <p:ph type="title"/>
          </p:nvPr>
        </p:nvSpPr>
        <p:spPr/>
        <p:txBody>
          <a:bodyPr/>
          <a:lstStyle/>
          <a:p>
            <a:r>
              <a:rPr lang="en-GB" altLang="en-US" sz="4000" dirty="0"/>
              <a:t>Criteria for robust estimation</a:t>
            </a:r>
          </a:p>
        </p:txBody>
      </p:sp>
      <p:sp>
        <p:nvSpPr>
          <p:cNvPr id="8" name="Content Placeholder 2"/>
          <p:cNvSpPr>
            <a:spLocks noGrp="1"/>
          </p:cNvSpPr>
          <p:nvPr>
            <p:ph idx="1"/>
          </p:nvPr>
        </p:nvSpPr>
        <p:spPr>
          <a:xfrm>
            <a:off x="-1" y="1600201"/>
            <a:ext cx="11809141" cy="4525963"/>
          </a:xfrm>
        </p:spPr>
        <p:txBody>
          <a:bodyPr/>
          <a:lstStyle/>
          <a:p>
            <a:pPr marL="457200" indent="-457200" eaLnBrk="1" hangingPunct="1">
              <a:spcBef>
                <a:spcPts val="1200"/>
              </a:spcBef>
              <a:spcAft>
                <a:spcPts val="1200"/>
              </a:spcAft>
            </a:pPr>
            <a:r>
              <a:rPr lang="en-GB" altLang="en-US" dirty="0"/>
              <a:t>Four main criteria for a good model:</a:t>
            </a:r>
          </a:p>
          <a:p>
            <a:pPr marL="914400" lvl="1" indent="-514350" eaLnBrk="1" hangingPunct="1">
              <a:spcBef>
                <a:spcPts val="600"/>
              </a:spcBef>
              <a:spcAft>
                <a:spcPts val="600"/>
              </a:spcAft>
              <a:buFontTx/>
              <a:buAutoNum type="arabicPeriod"/>
            </a:pPr>
            <a:r>
              <a:rPr lang="en-GB" altLang="en-US" b="1" dirty="0">
                <a:solidFill>
                  <a:srgbClr val="FF0000"/>
                </a:solidFill>
              </a:rPr>
              <a:t>Model robustness</a:t>
            </a:r>
            <a:r>
              <a:rPr lang="en-GB" altLang="en-US" b="1" dirty="0"/>
              <a:t> </a:t>
            </a:r>
            <a:r>
              <a:rPr lang="en-GB" altLang="en-US" dirty="0"/>
              <a:t>– </a:t>
            </a:r>
            <a:r>
              <a:rPr lang="en-GB" altLang="en-US" dirty="0">
                <a:cs typeface="Times New Roman" panose="02020603050405020304" pitchFamily="18" charset="0"/>
              </a:rPr>
              <a:t>use a model that will fit a wide variety of plausible shapes for g(x)</a:t>
            </a:r>
            <a:endParaRPr lang="en-GB" altLang="en-US" dirty="0"/>
          </a:p>
          <a:p>
            <a:pPr marL="914400" lvl="1" indent="-514350" eaLnBrk="1" hangingPunct="1">
              <a:spcBef>
                <a:spcPts val="600"/>
              </a:spcBef>
              <a:spcAft>
                <a:spcPts val="600"/>
              </a:spcAft>
              <a:buFontTx/>
              <a:buAutoNum type="arabicPeriod"/>
            </a:pPr>
            <a:r>
              <a:rPr lang="en-GB" altLang="en-US" b="1" dirty="0">
                <a:solidFill>
                  <a:srgbClr val="FF0000"/>
                </a:solidFill>
              </a:rPr>
              <a:t>Shape criterion </a:t>
            </a:r>
            <a:r>
              <a:rPr lang="en-GB" altLang="en-US" dirty="0"/>
              <a:t>– </a:t>
            </a:r>
            <a:r>
              <a:rPr lang="en-GB" altLang="en-US" dirty="0">
                <a:cs typeface="Times New Roman" panose="02020603050405020304" pitchFamily="18" charset="0"/>
              </a:rPr>
              <a:t>use a model with a ‘shoulder’ – i.e. g'(0)=0</a:t>
            </a:r>
            <a:endParaRPr lang="en-GB" altLang="en-US" dirty="0"/>
          </a:p>
          <a:p>
            <a:pPr marL="914400" lvl="1" indent="-514350" eaLnBrk="1" hangingPunct="1">
              <a:spcBef>
                <a:spcPts val="600"/>
              </a:spcBef>
              <a:spcAft>
                <a:spcPts val="600"/>
              </a:spcAft>
              <a:buFontTx/>
              <a:buAutoNum type="arabicPeriod"/>
            </a:pPr>
            <a:r>
              <a:rPr lang="en-GB" altLang="en-US" b="1" dirty="0"/>
              <a:t>Pooling robustness </a:t>
            </a:r>
            <a:r>
              <a:rPr lang="en-GB" altLang="en-US" dirty="0"/>
              <a:t>– </a:t>
            </a:r>
            <a:r>
              <a:rPr lang="en-US" altLang="en-US" dirty="0">
                <a:cs typeface="Times New Roman" panose="02020603050405020304" pitchFamily="18" charset="0"/>
              </a:rPr>
              <a:t>use a model for the average detection function, even when many factors affect detectability</a:t>
            </a:r>
            <a:endParaRPr lang="en-GB" altLang="en-US" dirty="0"/>
          </a:p>
          <a:p>
            <a:pPr marL="914400" lvl="1" indent="-514350" eaLnBrk="1" hangingPunct="1">
              <a:spcBef>
                <a:spcPts val="600"/>
              </a:spcBef>
              <a:spcAft>
                <a:spcPts val="600"/>
              </a:spcAft>
              <a:buFontTx/>
              <a:buAutoNum type="arabicPeriod"/>
            </a:pPr>
            <a:r>
              <a:rPr lang="en-GB" altLang="en-US" b="1" dirty="0"/>
              <a:t>Estimator efficiency </a:t>
            </a:r>
            <a:r>
              <a:rPr lang="en-GB" altLang="en-US" dirty="0"/>
              <a:t>– </a:t>
            </a:r>
            <a:r>
              <a:rPr lang="en-GB" altLang="en-US" dirty="0">
                <a:cs typeface="Times New Roman" panose="02020603050405020304" pitchFamily="18" charset="0"/>
              </a:rPr>
              <a:t>use a model that will lead to a precise estimator of density</a:t>
            </a:r>
            <a:endParaRPr lang="en-GB" altLang="en-US" dirty="0"/>
          </a:p>
        </p:txBody>
      </p:sp>
      <p:sp>
        <p:nvSpPr>
          <p:cNvPr id="2" name="Slide Number Placeholder 1">
            <a:extLst>
              <a:ext uri="{FF2B5EF4-FFF2-40B4-BE49-F238E27FC236}">
                <a16:creationId xmlns:a16="http://schemas.microsoft.com/office/drawing/2014/main" id="{FA42DBDD-1A07-4CDC-BF8C-9349DDD567DD}"/>
              </a:ext>
            </a:extLst>
          </p:cNvPr>
          <p:cNvSpPr>
            <a:spLocks noGrp="1"/>
          </p:cNvSpPr>
          <p:nvPr>
            <p:ph type="sldNum" sz="quarter" idx="12"/>
          </p:nvPr>
        </p:nvSpPr>
        <p:spPr/>
        <p:txBody>
          <a:bodyPr/>
          <a:lstStyle/>
          <a:p>
            <a:pPr>
              <a:defRPr/>
            </a:pPr>
            <a:fld id="{B59E928D-B85A-4D0A-9391-33FBD2C5AC9A}" type="slidenum">
              <a:rPr lang="en-GB" altLang="en-US" smtClean="0"/>
              <a:pPr>
                <a:defRPr/>
              </a:pPr>
              <a:t>59</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B3EF7-29BB-4BE2-8AD0-9C16961F810B}"/>
              </a:ext>
            </a:extLst>
          </p:cNvPr>
          <p:cNvSpPr>
            <a:spLocks noGrp="1"/>
          </p:cNvSpPr>
          <p:nvPr>
            <p:ph type="ctrTitle"/>
          </p:nvPr>
        </p:nvSpPr>
        <p:spPr>
          <a:xfrm>
            <a:off x="238202" y="1883343"/>
            <a:ext cx="11588038" cy="1688075"/>
          </a:xfrm>
        </p:spPr>
        <p:txBody>
          <a:bodyPr/>
          <a:lstStyle/>
          <a:p>
            <a:r>
              <a:rPr lang="en-GB" sz="8000" dirty="0"/>
              <a:t>Welcome to </a:t>
            </a:r>
            <a:br>
              <a:rPr lang="en-GB" sz="8000" dirty="0"/>
            </a:br>
            <a:r>
              <a:rPr lang="en-GB" sz="8000" dirty="0"/>
              <a:t>introductory distance sampling</a:t>
            </a:r>
          </a:p>
        </p:txBody>
      </p:sp>
      <p:sp>
        <p:nvSpPr>
          <p:cNvPr id="3" name="Subtitle 2">
            <a:extLst>
              <a:ext uri="{FF2B5EF4-FFF2-40B4-BE49-F238E27FC236}">
                <a16:creationId xmlns:a16="http://schemas.microsoft.com/office/drawing/2014/main" id="{FD0729C7-C3AF-4C4F-BD67-AEC86F63113D}"/>
              </a:ext>
            </a:extLst>
          </p:cNvPr>
          <p:cNvSpPr>
            <a:spLocks noGrp="1"/>
          </p:cNvSpPr>
          <p:nvPr>
            <p:ph type="subTitle" idx="1"/>
          </p:nvPr>
        </p:nvSpPr>
        <p:spPr>
          <a:xfrm>
            <a:off x="334450" y="3884240"/>
            <a:ext cx="11491790" cy="1645920"/>
          </a:xfrm>
        </p:spPr>
        <p:txBody>
          <a:bodyPr>
            <a:normAutofit/>
          </a:bodyPr>
          <a:lstStyle/>
          <a:p>
            <a:r>
              <a:rPr lang="en-GB" dirty="0"/>
              <a:t>Design, analysis and interpretation of distance sampling surveys</a:t>
            </a:r>
          </a:p>
        </p:txBody>
      </p:sp>
      <p:sp>
        <p:nvSpPr>
          <p:cNvPr id="4" name="Slide Number Placeholder 3">
            <a:extLst>
              <a:ext uri="{FF2B5EF4-FFF2-40B4-BE49-F238E27FC236}">
                <a16:creationId xmlns:a16="http://schemas.microsoft.com/office/drawing/2014/main" id="{D3676227-2446-408D-B39E-EBC41A54CE03}"/>
              </a:ext>
            </a:extLst>
          </p:cNvPr>
          <p:cNvSpPr>
            <a:spLocks noGrp="1"/>
          </p:cNvSpPr>
          <p:nvPr>
            <p:ph type="sldNum" sz="quarter" idx="12"/>
          </p:nvPr>
        </p:nvSpPr>
        <p:spPr/>
        <p:txBody>
          <a:bodyPr/>
          <a:lstStyle/>
          <a:p>
            <a:pPr>
              <a:defRPr/>
            </a:pPr>
            <a:fld id="{28361AF3-49ED-4813-A7DC-310415CF221F}" type="slidenum">
              <a:rPr lang="en-GB" altLang="en-US" smtClean="0"/>
              <a:pPr>
                <a:defRPr/>
              </a:pPr>
              <a:t>6</a:t>
            </a:fld>
            <a:endParaRPr lang="en-GB" altLang="en-US"/>
          </a:p>
        </p:txBody>
      </p:sp>
    </p:spTree>
    <p:extLst>
      <p:ext uri="{BB962C8B-B14F-4D97-AF65-F5344CB8AC3E}">
        <p14:creationId xmlns:p14="http://schemas.microsoft.com/office/powerpoint/2010/main" val="40714671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altLang="en-US" sz="4000"/>
              <a:t>Key functions</a:t>
            </a:r>
          </a:p>
        </p:txBody>
      </p:sp>
      <p:sp>
        <p:nvSpPr>
          <p:cNvPr id="8" name="Content Placeholder 2"/>
          <p:cNvSpPr>
            <a:spLocks noGrp="1"/>
          </p:cNvSpPr>
          <p:nvPr>
            <p:ph idx="1"/>
          </p:nvPr>
        </p:nvSpPr>
        <p:spPr/>
        <p:txBody>
          <a:bodyPr/>
          <a:lstStyle/>
          <a:p>
            <a:pPr marL="457200" indent="-457200" eaLnBrk="1" hangingPunct="1">
              <a:spcBef>
                <a:spcPts val="1200"/>
              </a:spcBef>
              <a:spcAft>
                <a:spcPts val="1200"/>
              </a:spcAft>
            </a:pPr>
            <a:r>
              <a:rPr lang="en-GB" altLang="en-US"/>
              <a:t>The first step in constructing a model for g(x) is to choose a </a:t>
            </a:r>
            <a:r>
              <a:rPr lang="en-GB" altLang="en-US" b="1">
                <a:solidFill>
                  <a:srgbClr val="FF0000"/>
                </a:solidFill>
              </a:rPr>
              <a:t>key function</a:t>
            </a:r>
          </a:p>
          <a:p>
            <a:pPr marL="457200" indent="-457200" eaLnBrk="1" hangingPunct="1">
              <a:spcBef>
                <a:spcPts val="1200"/>
              </a:spcBef>
              <a:spcAft>
                <a:spcPts val="1200"/>
              </a:spcAft>
            </a:pPr>
            <a:r>
              <a:rPr lang="en-GB" altLang="en-US"/>
              <a:t>This determines the basic model shape</a:t>
            </a:r>
          </a:p>
          <a:p>
            <a:pPr marL="457200" indent="-457200" eaLnBrk="1" hangingPunct="1">
              <a:spcBef>
                <a:spcPts val="1200"/>
              </a:spcBef>
              <a:spcAft>
                <a:spcPts val="1200"/>
              </a:spcAft>
            </a:pPr>
            <a:r>
              <a:rPr lang="en-GB" altLang="en-US"/>
              <a:t>Four key functions available in Distance:</a:t>
            </a:r>
          </a:p>
          <a:p>
            <a:pPr marL="914400" lvl="1" indent="-514350" eaLnBrk="1" hangingPunct="1">
              <a:spcBef>
                <a:spcPts val="600"/>
              </a:spcBef>
              <a:spcAft>
                <a:spcPts val="600"/>
              </a:spcAft>
              <a:buFontTx/>
              <a:buAutoNum type="arabicPeriod"/>
            </a:pPr>
            <a:r>
              <a:rPr lang="en-GB" altLang="en-US" sz="2400"/>
              <a:t>Uniform</a:t>
            </a:r>
          </a:p>
          <a:p>
            <a:pPr marL="914400" lvl="1" indent="-514350" eaLnBrk="1" hangingPunct="1">
              <a:spcBef>
                <a:spcPts val="600"/>
              </a:spcBef>
              <a:spcAft>
                <a:spcPts val="600"/>
              </a:spcAft>
              <a:buFontTx/>
              <a:buAutoNum type="arabicPeriod"/>
            </a:pPr>
            <a:r>
              <a:rPr lang="en-GB" altLang="en-US" sz="2400"/>
              <a:t>Half normal</a:t>
            </a:r>
          </a:p>
          <a:p>
            <a:pPr marL="914400" lvl="1" indent="-514350" eaLnBrk="1" hangingPunct="1">
              <a:spcBef>
                <a:spcPts val="600"/>
              </a:spcBef>
              <a:spcAft>
                <a:spcPts val="600"/>
              </a:spcAft>
              <a:buFontTx/>
              <a:buAutoNum type="arabicPeriod"/>
            </a:pPr>
            <a:r>
              <a:rPr lang="en-GB" altLang="en-US" sz="2400"/>
              <a:t>Hazard rate</a:t>
            </a:r>
          </a:p>
          <a:p>
            <a:pPr marL="914400" lvl="1" indent="-514350" eaLnBrk="1" hangingPunct="1">
              <a:spcBef>
                <a:spcPts val="600"/>
              </a:spcBef>
              <a:spcAft>
                <a:spcPts val="600"/>
              </a:spcAft>
              <a:buFontTx/>
              <a:buAutoNum type="arabicPeriod"/>
            </a:pPr>
            <a:r>
              <a:rPr lang="en-GB" altLang="en-US" sz="2400"/>
              <a:t>Negative exponential</a:t>
            </a:r>
          </a:p>
        </p:txBody>
      </p:sp>
      <p:sp>
        <p:nvSpPr>
          <p:cNvPr id="2" name="Slide Number Placeholder 1">
            <a:extLst>
              <a:ext uri="{FF2B5EF4-FFF2-40B4-BE49-F238E27FC236}">
                <a16:creationId xmlns:a16="http://schemas.microsoft.com/office/drawing/2014/main" id="{C3AF6DD3-6EDA-4E07-BBE4-05F0B4DB49C0}"/>
              </a:ext>
            </a:extLst>
          </p:cNvPr>
          <p:cNvSpPr>
            <a:spLocks noGrp="1"/>
          </p:cNvSpPr>
          <p:nvPr>
            <p:ph type="sldNum" sz="quarter" idx="12"/>
          </p:nvPr>
        </p:nvSpPr>
        <p:spPr/>
        <p:txBody>
          <a:bodyPr/>
          <a:lstStyle/>
          <a:p>
            <a:pPr>
              <a:defRPr/>
            </a:pPr>
            <a:fld id="{B59E928D-B85A-4D0A-9391-33FBD2C5AC9A}" type="slidenum">
              <a:rPr lang="en-GB" altLang="en-US" smtClean="0"/>
              <a:pPr>
                <a:defRPr/>
              </a:pPr>
              <a:t>60</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6807200" y="1600201"/>
            <a:ext cx="3860800" cy="4525963"/>
          </a:xfrm>
          <a:prstGeom prst="rect">
            <a:avLst/>
          </a:prstGeom>
          <a:noFill/>
          <a:ln w="9525">
            <a:noFill/>
            <a:miter lim="800000"/>
            <a:headEnd/>
            <a:tailEnd/>
          </a:ln>
        </p:spPr>
        <p:txBody>
          <a:bodyPr/>
          <a:lstStyle/>
          <a:p>
            <a:pPr marL="457200" marR="0" lvl="0" indent="-457200" algn="l" defTabSz="914400" rtl="0" eaLnBrk="1" fontAlgn="base" latinLnBrk="0" hangingPunct="1">
              <a:lnSpc>
                <a:spcPct val="100000"/>
              </a:lnSpc>
              <a:spcBef>
                <a:spcPts val="12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formula:</a:t>
            </a:r>
          </a:p>
          <a:p>
            <a:pPr marL="457200" marR="0" lvl="0" indent="-457200" algn="l" defTabSz="914400" rtl="0" eaLnBrk="1" fontAlgn="base" latinLnBrk="0" hangingPunct="1">
              <a:lnSpc>
                <a:spcPct val="100000"/>
              </a:lnSpc>
              <a:spcBef>
                <a:spcPts val="1200"/>
              </a:spcBef>
              <a:spcAft>
                <a:spcPts val="1200"/>
              </a:spcAft>
              <a:buClrTx/>
              <a:buSzTx/>
              <a:buFontTx/>
              <a:buChar char="•"/>
              <a:tabLst/>
              <a:defRPr/>
            </a:pPr>
            <a:endParaRPr kumimoji="0" lang="en-GB" sz="2800" b="0" i="0" u="none" strike="noStrike" kern="0" cap="none" spc="0" normalizeH="0" baseline="0" noProof="0" dirty="0">
              <a:ln>
                <a:noFill/>
              </a:ln>
              <a:solidFill>
                <a:srgbClr val="FF0000"/>
              </a:solidFill>
              <a:effectLst/>
              <a:uLnTx/>
              <a:uFillTx/>
              <a:latin typeface="Calibri Light" panose="020F0302020204030204"/>
              <a:ea typeface="+mn-ea"/>
              <a:cs typeface="+mn-cs"/>
            </a:endParaRPr>
          </a:p>
          <a:p>
            <a:pPr marL="457200" marR="0" lvl="0" indent="-457200" algn="l" defTabSz="914400" rtl="0" eaLnBrk="1" fontAlgn="base" latinLnBrk="0" hangingPunct="1">
              <a:lnSpc>
                <a:spcPct val="100000"/>
              </a:lnSpc>
              <a:spcBef>
                <a:spcPts val="24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Parameters = 0</a:t>
            </a:r>
          </a:p>
          <a:p>
            <a:pPr marL="457200" marR="0" lvl="0" indent="-457200" algn="l" defTabSz="914400" rtl="0" eaLnBrk="1" fontAlgn="base" latinLnBrk="0" hangingPunct="1">
              <a:lnSpc>
                <a:spcPct val="100000"/>
              </a:lnSpc>
              <a:spcBef>
                <a:spcPts val="1200"/>
              </a:spcBef>
              <a:spcAft>
                <a:spcPts val="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Shape criterion?</a:t>
            </a:r>
          </a:p>
          <a:p>
            <a:pPr marL="457200" marR="0" lvl="0" indent="-457200" algn="l" defTabSz="914400" rtl="0" eaLnBrk="1" fontAlgn="base" latinLnBrk="0" hangingPunct="1">
              <a:lnSpc>
                <a:spcPct val="100000"/>
              </a:lnSpc>
              <a:spcBef>
                <a:spcPts val="1200"/>
              </a:spcBef>
              <a:spcAft>
                <a:spcPts val="60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rPr>
              <a:t>	Yes</a:t>
            </a:r>
          </a:p>
          <a:p>
            <a:pPr marL="457200" marR="0" lvl="0" indent="-457200" algn="l" defTabSz="914400" rtl="0" eaLnBrk="1" fontAlgn="base" latinLnBrk="0" hangingPunct="1">
              <a:lnSpc>
                <a:spcPct val="100000"/>
              </a:lnSpc>
              <a:spcBef>
                <a:spcPts val="1200"/>
              </a:spcBef>
              <a:spcAft>
                <a:spcPts val="6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robust?</a:t>
            </a:r>
          </a:p>
          <a:p>
            <a:pPr marL="914400" marR="0" lvl="1" indent="-457200" algn="l" defTabSz="914400" rtl="0" eaLnBrk="1" fontAlgn="base" latinLnBrk="0" hangingPunct="1">
              <a:lnSpc>
                <a:spcPct val="100000"/>
              </a:lnSpc>
              <a:spcBef>
                <a:spcPts val="600"/>
              </a:spcBef>
              <a:spcAft>
                <a:spcPts val="1200"/>
              </a:spcAft>
              <a:buClrTx/>
              <a:buSzTx/>
              <a:buFontTx/>
              <a:buNone/>
              <a:tabLst/>
              <a:defRPr/>
            </a:pPr>
            <a:r>
              <a:rPr kumimoji="0" lang="en-GB" sz="2800" b="1" i="0" u="none" strike="noStrike" kern="0" cap="none" spc="0" normalizeH="0" baseline="0" noProof="0" dirty="0">
                <a:ln>
                  <a:noFill/>
                </a:ln>
                <a:solidFill>
                  <a:srgbClr val="FF0000"/>
                </a:solidFill>
                <a:effectLst/>
                <a:uLnTx/>
                <a:uFillTx/>
                <a:latin typeface="Calibri Light" panose="020F0302020204030204"/>
                <a:ea typeface="+mn-ea"/>
                <a:cs typeface="+mn-cs"/>
              </a:rPr>
              <a:t>No</a:t>
            </a:r>
          </a:p>
          <a:p>
            <a:pPr marL="914400" marR="0" lvl="1" indent="-457200" algn="l" defTabSz="914400" rtl="0" eaLnBrk="1" fontAlgn="base" latinLnBrk="0" hangingPunct="1">
              <a:lnSpc>
                <a:spcPct val="100000"/>
              </a:lnSpc>
              <a:spcBef>
                <a:spcPts val="1200"/>
              </a:spcBef>
              <a:spcAft>
                <a:spcPts val="1200"/>
              </a:spcAft>
              <a:buClrTx/>
              <a:buSzTx/>
              <a:buFontTx/>
              <a:buNone/>
              <a:tabLst/>
              <a:defRPr/>
            </a:pPr>
            <a:endPar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endParaRPr>
          </a:p>
        </p:txBody>
      </p:sp>
      <p:sp>
        <p:nvSpPr>
          <p:cNvPr id="18435" name="Title 1"/>
          <p:cNvSpPr>
            <a:spLocks noGrp="1"/>
          </p:cNvSpPr>
          <p:nvPr>
            <p:ph type="title" idx="4294967295"/>
          </p:nvPr>
        </p:nvSpPr>
        <p:spPr>
          <a:xfrm>
            <a:off x="0" y="274638"/>
            <a:ext cx="10972800" cy="1143000"/>
          </a:xfrm>
        </p:spPr>
        <p:txBody>
          <a:bodyPr/>
          <a:lstStyle/>
          <a:p>
            <a:r>
              <a:rPr lang="en-GB" altLang="en-US" sz="4000"/>
              <a:t>Key functions (cont.)</a:t>
            </a:r>
          </a:p>
        </p:txBody>
      </p:sp>
      <p:graphicFrame>
        <p:nvGraphicFramePr>
          <p:cNvPr id="18436" name="Object 6"/>
          <p:cNvGraphicFramePr>
            <a:graphicFrameLocks noChangeAspect="1"/>
          </p:cNvGraphicFramePr>
          <p:nvPr/>
        </p:nvGraphicFramePr>
        <p:xfrm>
          <a:off x="7546976" y="2397125"/>
          <a:ext cx="1916113" cy="407988"/>
        </p:xfrm>
        <a:graphic>
          <a:graphicData uri="http://schemas.openxmlformats.org/presentationml/2006/ole">
            <mc:AlternateContent xmlns:mc="http://schemas.openxmlformats.org/markup-compatibility/2006">
              <mc:Choice xmlns:v="urn:schemas-microsoft-com:vml" Requires="v">
                <p:oleObj name="Equation" r:id="rId3" imgW="939392" imgH="203112" progId="Equation.3">
                  <p:embed/>
                </p:oleObj>
              </mc:Choice>
              <mc:Fallback>
                <p:oleObj name="Equation" r:id="rId3" imgW="939392" imgH="203112" progId="Equation.3">
                  <p:embed/>
                  <p:pic>
                    <p:nvPicPr>
                      <p:cNvPr id="1843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6976" y="2397125"/>
                        <a:ext cx="1916113"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8437" name="Picture 7" descr="key1-unifo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6928" y="1169253"/>
            <a:ext cx="5231548" cy="523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DE5C6385-8230-4C9C-8B95-F5557FB71E2F}"/>
              </a:ext>
            </a:extLst>
          </p:cNvPr>
          <p:cNvSpPr>
            <a:spLocks noGrp="1"/>
          </p:cNvSpPr>
          <p:nvPr>
            <p:ph type="sldNum" sz="quarter" idx="12"/>
          </p:nvPr>
        </p:nvSpPr>
        <p:spPr/>
        <p:txBody>
          <a:bodyPr/>
          <a:lstStyle/>
          <a:p>
            <a:pPr>
              <a:defRPr/>
            </a:pPr>
            <a:fld id="{6BFA03D9-AB24-41AA-96C8-8BF2D3529D89}" type="slidenum">
              <a:rPr lang="en-GB" altLang="en-US" smtClean="0"/>
              <a:pPr>
                <a:defRPr/>
              </a:pPr>
              <a:t>61</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Title 1"/>
          <p:cNvSpPr>
            <a:spLocks noGrp="1"/>
          </p:cNvSpPr>
          <p:nvPr>
            <p:ph type="title"/>
          </p:nvPr>
        </p:nvSpPr>
        <p:spPr>
          <a:xfrm>
            <a:off x="657224" y="212672"/>
            <a:ext cx="10772775" cy="1658198"/>
          </a:xfrm>
        </p:spPr>
        <p:txBody>
          <a:bodyPr/>
          <a:lstStyle/>
          <a:p>
            <a:r>
              <a:rPr lang="en-GB" altLang="en-US" sz="4000" dirty="0"/>
              <a:t>Key functions (cont.)</a:t>
            </a:r>
          </a:p>
        </p:txBody>
      </p:sp>
      <p:sp>
        <p:nvSpPr>
          <p:cNvPr id="8" name="Content Placeholder 2"/>
          <p:cNvSpPr txBox="1">
            <a:spLocks/>
          </p:cNvSpPr>
          <p:nvPr/>
        </p:nvSpPr>
        <p:spPr bwMode="auto">
          <a:xfrm>
            <a:off x="6807200" y="1600201"/>
            <a:ext cx="3860800" cy="4525963"/>
          </a:xfrm>
          <a:prstGeom prst="rect">
            <a:avLst/>
          </a:prstGeom>
          <a:noFill/>
          <a:ln w="9525">
            <a:noFill/>
            <a:miter lim="800000"/>
            <a:headEnd/>
            <a:tailEnd/>
          </a:ln>
        </p:spPr>
        <p:txBody>
          <a:bodyPr/>
          <a:lstStyle/>
          <a:p>
            <a:pPr marL="457200" marR="0" lvl="0" indent="-457200" algn="l" defTabSz="914400" rtl="0" eaLnBrk="1" fontAlgn="base" latinLnBrk="0" hangingPunct="1">
              <a:lnSpc>
                <a:spcPct val="100000"/>
              </a:lnSpc>
              <a:spcBef>
                <a:spcPts val="12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formula:</a:t>
            </a:r>
          </a:p>
          <a:p>
            <a:pPr marL="457200" marR="0" lvl="0" indent="-457200" algn="l" defTabSz="914400" rtl="0" eaLnBrk="1" fontAlgn="base" latinLnBrk="0" hangingPunct="1">
              <a:lnSpc>
                <a:spcPct val="100000"/>
              </a:lnSpc>
              <a:spcBef>
                <a:spcPts val="1200"/>
              </a:spcBef>
              <a:spcAft>
                <a:spcPts val="1200"/>
              </a:spcAft>
              <a:buClrTx/>
              <a:buSzTx/>
              <a:buFontTx/>
              <a:buChar char="•"/>
              <a:tabLst/>
              <a:defRPr/>
            </a:pPr>
            <a:endParaRPr kumimoji="0" lang="en-GB" sz="2800" b="0" i="0" u="none" strike="noStrike" kern="0" cap="none" spc="0" normalizeH="0" baseline="0" noProof="0" dirty="0">
              <a:ln>
                <a:noFill/>
              </a:ln>
              <a:solidFill>
                <a:srgbClr val="FF0000"/>
              </a:solidFill>
              <a:effectLst/>
              <a:uLnTx/>
              <a:uFillTx/>
              <a:latin typeface="Calibri Light" panose="020F0302020204030204"/>
              <a:ea typeface="+mn-ea"/>
              <a:cs typeface="+mn-cs"/>
            </a:endParaRPr>
          </a:p>
          <a:p>
            <a:pPr marL="457200" marR="0" lvl="0" indent="-457200" algn="l" defTabSz="914400" rtl="0" eaLnBrk="1" fontAlgn="base" latinLnBrk="0" hangingPunct="1">
              <a:lnSpc>
                <a:spcPct val="100000"/>
              </a:lnSpc>
              <a:spcBef>
                <a:spcPts val="24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Parameters = 1</a:t>
            </a:r>
          </a:p>
          <a:p>
            <a:pPr marL="457200" marR="0" lvl="0" indent="-457200" algn="l" defTabSz="914400" rtl="0" eaLnBrk="1" fontAlgn="base" latinLnBrk="0" hangingPunct="1">
              <a:lnSpc>
                <a:spcPct val="100000"/>
              </a:lnSpc>
              <a:spcBef>
                <a:spcPts val="1200"/>
              </a:spcBef>
              <a:spcAft>
                <a:spcPts val="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Shape criterion?</a:t>
            </a:r>
          </a:p>
          <a:p>
            <a:pPr marL="457200" marR="0" lvl="0" indent="-457200" algn="l" defTabSz="914400" rtl="0" eaLnBrk="1" fontAlgn="base" latinLnBrk="0" hangingPunct="1">
              <a:lnSpc>
                <a:spcPct val="100000"/>
              </a:lnSpc>
              <a:spcBef>
                <a:spcPts val="1200"/>
              </a:spcBef>
              <a:spcAft>
                <a:spcPts val="60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rPr>
              <a:t>	Yes</a:t>
            </a:r>
          </a:p>
          <a:p>
            <a:pPr marL="457200" marR="0" lvl="0" indent="-457200" algn="l" defTabSz="914400" rtl="0" eaLnBrk="1" fontAlgn="base" latinLnBrk="0" hangingPunct="1">
              <a:lnSpc>
                <a:spcPct val="100000"/>
              </a:lnSpc>
              <a:spcBef>
                <a:spcPts val="1200"/>
              </a:spcBef>
              <a:spcAft>
                <a:spcPts val="6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robust?</a:t>
            </a:r>
          </a:p>
          <a:p>
            <a:pPr marL="914400" marR="0" lvl="1" indent="-457200" algn="l" defTabSz="914400" rtl="0" eaLnBrk="1" fontAlgn="base" latinLnBrk="0" hangingPunct="1">
              <a:lnSpc>
                <a:spcPct val="100000"/>
              </a:lnSpc>
              <a:spcBef>
                <a:spcPts val="600"/>
              </a:spcBef>
              <a:spcAft>
                <a:spcPts val="1200"/>
              </a:spcAft>
              <a:buClrTx/>
              <a:buSzTx/>
              <a:buFontTx/>
              <a:buNone/>
              <a:tabLst/>
              <a:defRPr/>
            </a:pPr>
            <a:r>
              <a:rPr kumimoji="0" lang="en-GB" sz="2800" b="1" i="0" u="none" strike="noStrike" kern="0" cap="none" spc="0" normalizeH="0" baseline="0" noProof="0" dirty="0">
                <a:ln>
                  <a:noFill/>
                </a:ln>
                <a:solidFill>
                  <a:srgbClr val="FF0000"/>
                </a:solidFill>
                <a:effectLst/>
                <a:uLnTx/>
                <a:uFillTx/>
                <a:latin typeface="Calibri Light" panose="020F0302020204030204"/>
                <a:ea typeface="+mn-ea"/>
                <a:cs typeface="+mn-cs"/>
              </a:rPr>
              <a:t>No</a:t>
            </a:r>
          </a:p>
          <a:p>
            <a:pPr marL="914400" marR="0" lvl="1" indent="-457200" algn="l" defTabSz="914400" rtl="0" eaLnBrk="1" fontAlgn="base" latinLnBrk="0" hangingPunct="1">
              <a:lnSpc>
                <a:spcPct val="100000"/>
              </a:lnSpc>
              <a:spcBef>
                <a:spcPts val="1200"/>
              </a:spcBef>
              <a:spcAft>
                <a:spcPts val="1200"/>
              </a:spcAft>
              <a:buClrTx/>
              <a:buSzTx/>
              <a:buFontTx/>
              <a:buNone/>
              <a:tabLst/>
              <a:defRPr/>
            </a:pPr>
            <a:endPar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endParaRPr>
          </a:p>
        </p:txBody>
      </p:sp>
      <p:graphicFrame>
        <p:nvGraphicFramePr>
          <p:cNvPr id="20484" name="Object 5"/>
          <p:cNvGraphicFramePr>
            <a:graphicFrameLocks noChangeAspect="1"/>
          </p:cNvGraphicFramePr>
          <p:nvPr/>
        </p:nvGraphicFramePr>
        <p:xfrm>
          <a:off x="7040564" y="2141539"/>
          <a:ext cx="3297237" cy="922337"/>
        </p:xfrm>
        <a:graphic>
          <a:graphicData uri="http://schemas.openxmlformats.org/presentationml/2006/ole">
            <mc:AlternateContent xmlns:mc="http://schemas.openxmlformats.org/markup-compatibility/2006">
              <mc:Choice xmlns:v="urn:schemas-microsoft-com:vml" Requires="v">
                <p:oleObj name="Equation" r:id="rId3" imgW="1638300" imgH="457200" progId="Equation.3">
                  <p:embed/>
                </p:oleObj>
              </mc:Choice>
              <mc:Fallback>
                <p:oleObj name="Equation" r:id="rId3" imgW="1638300" imgH="457200" progId="Equation.3">
                  <p:embed/>
                  <p:pic>
                    <p:nvPicPr>
                      <p:cNvPr id="20484"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0564" y="2141539"/>
                        <a:ext cx="32972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485" name="Picture 8" descr="key2-halfnorm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4492" y="1304693"/>
            <a:ext cx="5465997" cy="5465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ADBD31F4-EE9D-4D62-B733-29B41A6BF9FF}"/>
              </a:ext>
            </a:extLst>
          </p:cNvPr>
          <p:cNvSpPr>
            <a:spLocks noGrp="1"/>
          </p:cNvSpPr>
          <p:nvPr>
            <p:ph type="sldNum" sz="quarter" idx="12"/>
          </p:nvPr>
        </p:nvSpPr>
        <p:spPr/>
        <p:txBody>
          <a:bodyPr/>
          <a:lstStyle/>
          <a:p>
            <a:pPr>
              <a:defRPr/>
            </a:pPr>
            <a:fld id="{B59E928D-B85A-4D0A-9391-33FBD2C5AC9A}" type="slidenum">
              <a:rPr lang="en-GB" altLang="en-US" smtClean="0"/>
              <a:pPr>
                <a:defRPr/>
              </a:pPr>
              <a:t>62</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Title 1"/>
          <p:cNvSpPr>
            <a:spLocks noGrp="1"/>
          </p:cNvSpPr>
          <p:nvPr>
            <p:ph type="title"/>
          </p:nvPr>
        </p:nvSpPr>
        <p:spPr>
          <a:xfrm>
            <a:off x="620279" y="-57997"/>
            <a:ext cx="10772775" cy="1658198"/>
          </a:xfrm>
        </p:spPr>
        <p:txBody>
          <a:bodyPr/>
          <a:lstStyle/>
          <a:p>
            <a:r>
              <a:rPr lang="en-GB" altLang="en-US" sz="4000" dirty="0"/>
              <a:t>Key functions (cont.)</a:t>
            </a:r>
          </a:p>
        </p:txBody>
      </p:sp>
      <p:sp>
        <p:nvSpPr>
          <p:cNvPr id="8" name="Content Placeholder 2"/>
          <p:cNvSpPr txBox="1">
            <a:spLocks/>
          </p:cNvSpPr>
          <p:nvPr/>
        </p:nvSpPr>
        <p:spPr bwMode="auto">
          <a:xfrm>
            <a:off x="6807200" y="1600201"/>
            <a:ext cx="3860800" cy="4525963"/>
          </a:xfrm>
          <a:prstGeom prst="rect">
            <a:avLst/>
          </a:prstGeom>
          <a:noFill/>
          <a:ln w="9525">
            <a:noFill/>
            <a:miter lim="800000"/>
            <a:headEnd/>
            <a:tailEnd/>
          </a:ln>
        </p:spPr>
        <p:txBody>
          <a:bodyPr/>
          <a:lstStyle/>
          <a:p>
            <a:pPr marL="457200" marR="0" lvl="0" indent="-457200" algn="l" defTabSz="914400" rtl="0" eaLnBrk="1" fontAlgn="base" latinLnBrk="0" hangingPunct="1">
              <a:lnSpc>
                <a:spcPct val="100000"/>
              </a:lnSpc>
              <a:spcBef>
                <a:spcPts val="12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formula:</a:t>
            </a:r>
          </a:p>
          <a:p>
            <a:pPr marL="457200" marR="0" lvl="0" indent="-457200" algn="l" defTabSz="914400" rtl="0" eaLnBrk="1" fontAlgn="base" latinLnBrk="0" hangingPunct="1">
              <a:lnSpc>
                <a:spcPct val="100000"/>
              </a:lnSpc>
              <a:spcBef>
                <a:spcPts val="1200"/>
              </a:spcBef>
              <a:spcAft>
                <a:spcPts val="1200"/>
              </a:spcAft>
              <a:buClrTx/>
              <a:buSzTx/>
              <a:buFontTx/>
              <a:buChar char="•"/>
              <a:tabLst/>
              <a:defRPr/>
            </a:pPr>
            <a:endParaRPr kumimoji="0" lang="en-GB" sz="2800" b="0" i="0" u="none" strike="noStrike" kern="0" cap="none" spc="0" normalizeH="0" baseline="0" noProof="0" dirty="0">
              <a:ln>
                <a:noFill/>
              </a:ln>
              <a:solidFill>
                <a:srgbClr val="FF0000"/>
              </a:solidFill>
              <a:effectLst/>
              <a:uLnTx/>
              <a:uFillTx/>
              <a:latin typeface="Calibri Light" panose="020F0302020204030204"/>
              <a:ea typeface="+mn-ea"/>
              <a:cs typeface="+mn-cs"/>
            </a:endParaRPr>
          </a:p>
          <a:p>
            <a:pPr marL="457200" marR="0" lvl="0" indent="-457200" algn="l" defTabSz="914400" rtl="0" eaLnBrk="1" fontAlgn="base" latinLnBrk="0" hangingPunct="1">
              <a:lnSpc>
                <a:spcPct val="100000"/>
              </a:lnSpc>
              <a:spcBef>
                <a:spcPts val="2400"/>
              </a:spcBef>
              <a:spcAft>
                <a:spcPts val="12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Parameters = 2</a:t>
            </a:r>
          </a:p>
          <a:p>
            <a:pPr marL="457200" marR="0" lvl="0" indent="-457200" algn="l" defTabSz="914400" rtl="0" eaLnBrk="1" fontAlgn="base" latinLnBrk="0" hangingPunct="1">
              <a:lnSpc>
                <a:spcPct val="100000"/>
              </a:lnSpc>
              <a:spcBef>
                <a:spcPts val="1200"/>
              </a:spcBef>
              <a:spcAft>
                <a:spcPts val="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Shape criterion?</a:t>
            </a:r>
          </a:p>
          <a:p>
            <a:pPr marL="457200" marR="0" lvl="0" indent="-457200" algn="l" defTabSz="914400" rtl="0" eaLnBrk="1" fontAlgn="base" latinLnBrk="0" hangingPunct="1">
              <a:lnSpc>
                <a:spcPct val="100000"/>
              </a:lnSpc>
              <a:spcBef>
                <a:spcPts val="1200"/>
              </a:spcBef>
              <a:spcAft>
                <a:spcPts val="60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rPr>
              <a:t>	Yes</a:t>
            </a:r>
          </a:p>
          <a:p>
            <a:pPr marL="457200" marR="0" lvl="0" indent="-457200" algn="l" defTabSz="914400" rtl="0" eaLnBrk="1" fontAlgn="base" latinLnBrk="0" hangingPunct="1">
              <a:lnSpc>
                <a:spcPct val="100000"/>
              </a:lnSpc>
              <a:spcBef>
                <a:spcPts val="1200"/>
              </a:spcBef>
              <a:spcAft>
                <a:spcPts val="600"/>
              </a:spcAft>
              <a:buClrTx/>
              <a:buSzTx/>
              <a:buFontTx/>
              <a:buChar char="•"/>
              <a:tabLst/>
              <a:defRPr/>
            </a:pPr>
            <a:r>
              <a:rPr kumimoji="0" lang="en-GB" sz="2800" b="0" i="0" u="none" strike="noStrike" kern="0" cap="none" spc="0" normalizeH="0" baseline="0" noProof="0" dirty="0">
                <a:ln>
                  <a:noFill/>
                </a:ln>
                <a:solidFill>
                  <a:prstClr val="black"/>
                </a:solidFill>
                <a:effectLst/>
                <a:uLnTx/>
                <a:uFillTx/>
                <a:latin typeface="Calibri Light" panose="020F0302020204030204"/>
                <a:ea typeface="+mn-ea"/>
                <a:cs typeface="+mn-cs"/>
              </a:rPr>
              <a:t>Model robust?</a:t>
            </a:r>
          </a:p>
          <a:p>
            <a:pPr marL="914400" marR="0" lvl="1" indent="-457200" algn="l" defTabSz="914400" rtl="0" eaLnBrk="1" fontAlgn="base" latinLnBrk="0" hangingPunct="1">
              <a:lnSpc>
                <a:spcPct val="100000"/>
              </a:lnSpc>
              <a:spcBef>
                <a:spcPts val="600"/>
              </a:spcBef>
              <a:spcAft>
                <a:spcPts val="120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Arial" charset="0"/>
                <a:ea typeface="+mn-ea"/>
                <a:cs typeface="+mn-cs"/>
              </a:rPr>
              <a:t>Yes</a:t>
            </a:r>
            <a:endParaRPr kumimoji="0" lang="en-GB" sz="2800" b="1" i="0" u="none" strike="noStrike" kern="0" cap="none" spc="0" normalizeH="0" baseline="0" noProof="0" dirty="0">
              <a:ln>
                <a:noFill/>
              </a:ln>
              <a:solidFill>
                <a:srgbClr val="FF0000"/>
              </a:solidFill>
              <a:effectLst/>
              <a:uLnTx/>
              <a:uFillTx/>
              <a:latin typeface="Calibri Light" panose="020F0302020204030204"/>
              <a:ea typeface="+mn-ea"/>
              <a:cs typeface="+mn-cs"/>
            </a:endParaRPr>
          </a:p>
          <a:p>
            <a:pPr marL="914400" marR="0" lvl="1" indent="-457200" algn="l" defTabSz="914400" rtl="0" eaLnBrk="1" fontAlgn="base" latinLnBrk="0" hangingPunct="1">
              <a:lnSpc>
                <a:spcPct val="100000"/>
              </a:lnSpc>
              <a:spcBef>
                <a:spcPts val="1200"/>
              </a:spcBef>
              <a:spcAft>
                <a:spcPts val="1200"/>
              </a:spcAft>
              <a:buClrTx/>
              <a:buSzTx/>
              <a:buFontTx/>
              <a:buNone/>
              <a:tabLst/>
              <a:defRPr/>
            </a:pPr>
            <a:endParaRPr kumimoji="0" lang="en-GB" sz="2800" b="1" i="0" u="none" strike="noStrike" kern="0" cap="none" spc="0" normalizeH="0" baseline="0" noProof="0" dirty="0">
              <a:ln>
                <a:noFill/>
              </a:ln>
              <a:solidFill>
                <a:srgbClr val="0070C0"/>
              </a:solidFill>
              <a:effectLst/>
              <a:uLnTx/>
              <a:uFillTx/>
              <a:latin typeface="Calibri Light" panose="020F0302020204030204"/>
              <a:ea typeface="+mn-ea"/>
              <a:cs typeface="+mn-cs"/>
            </a:endParaRPr>
          </a:p>
        </p:txBody>
      </p:sp>
      <p:graphicFrame>
        <p:nvGraphicFramePr>
          <p:cNvPr id="22532" name="Object 4"/>
          <p:cNvGraphicFramePr>
            <a:graphicFrameLocks noChangeAspect="1"/>
          </p:cNvGraphicFramePr>
          <p:nvPr/>
        </p:nvGraphicFramePr>
        <p:xfrm>
          <a:off x="6654800" y="2111376"/>
          <a:ext cx="3981450" cy="1012825"/>
        </p:xfrm>
        <a:graphic>
          <a:graphicData uri="http://schemas.openxmlformats.org/presentationml/2006/ole">
            <mc:AlternateContent xmlns:mc="http://schemas.openxmlformats.org/markup-compatibility/2006">
              <mc:Choice xmlns:v="urn:schemas-microsoft-com:vml" Requires="v">
                <p:oleObj name="Equation" r:id="rId3" imgW="2095500" imgH="533400" progId="Equation.3">
                  <p:embed/>
                </p:oleObj>
              </mc:Choice>
              <mc:Fallback>
                <p:oleObj name="Equation" r:id="rId3" imgW="2095500" imgH="533400" progId="Equation.3">
                  <p:embed/>
                  <p:pic>
                    <p:nvPicPr>
                      <p:cNvPr id="2253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4800" y="2111376"/>
                        <a:ext cx="39814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2533" name="Picture 8" descr="key3-hazardrat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0585" y="1126042"/>
            <a:ext cx="5631330" cy="563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032EAAA4-CA67-4BE8-AFD4-F7744EEB3CAC}"/>
              </a:ext>
            </a:extLst>
          </p:cNvPr>
          <p:cNvSpPr>
            <a:spLocks noGrp="1"/>
          </p:cNvSpPr>
          <p:nvPr>
            <p:ph type="sldNum" sz="quarter" idx="12"/>
          </p:nvPr>
        </p:nvSpPr>
        <p:spPr/>
        <p:txBody>
          <a:bodyPr/>
          <a:lstStyle/>
          <a:p>
            <a:pPr>
              <a:defRPr/>
            </a:pPr>
            <a:fld id="{B59E928D-B85A-4D0A-9391-33FBD2C5AC9A}" type="slidenum">
              <a:rPr lang="en-GB" altLang="en-US" smtClean="0"/>
              <a:pPr>
                <a:defRPr/>
              </a:pPr>
              <a:t>63</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6"/>
          <p:cNvSpPr>
            <a:spLocks noGrp="1"/>
          </p:cNvSpPr>
          <p:nvPr>
            <p:ph type="title"/>
          </p:nvPr>
        </p:nvSpPr>
        <p:spPr>
          <a:xfrm>
            <a:off x="640847" y="-197197"/>
            <a:ext cx="10772775" cy="1658198"/>
          </a:xfrm>
        </p:spPr>
        <p:txBody>
          <a:bodyPr/>
          <a:lstStyle/>
          <a:p>
            <a:r>
              <a:rPr lang="en-GB" altLang="en-US" sz="4000" dirty="0"/>
              <a:t>Key functions in Distance</a:t>
            </a:r>
          </a:p>
        </p:txBody>
      </p:sp>
      <p:sp>
        <p:nvSpPr>
          <p:cNvPr id="2" name="TextBox 1"/>
          <p:cNvSpPr txBox="1"/>
          <p:nvPr/>
        </p:nvSpPr>
        <p:spPr>
          <a:xfrm>
            <a:off x="640847" y="1039690"/>
            <a:ext cx="5682966" cy="224676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rPr>
              <a:t>Load package (at start of </a:t>
            </a:r>
            <a:r>
              <a:rPr kumimoji="0" lang="en-GB" sz="2800" b="0" i="0" u="none" strike="noStrike" kern="1200" cap="none" spc="0" normalizeH="0" baseline="0" noProof="0">
                <a:ln>
                  <a:noFill/>
                </a:ln>
                <a:solidFill>
                  <a:prstClr val="black"/>
                </a:solidFill>
                <a:effectLst/>
                <a:uLnTx/>
                <a:uFillTx/>
                <a:latin typeface="Calibri Light" panose="020F0302020204030204"/>
                <a:ea typeface="+mn-ea"/>
                <a:cs typeface="+mn-cs"/>
              </a:rPr>
              <a:t>R session)</a:t>
            </a:r>
            <a:endPar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library(Distance)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rPr>
              <a:t>Fit detection function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ds(data, key)</a:t>
            </a:r>
          </a:p>
        </p:txBody>
      </p:sp>
      <p:sp>
        <p:nvSpPr>
          <p:cNvPr id="5" name="Text Box 34"/>
          <p:cNvSpPr txBox="1">
            <a:spLocks noChangeArrowheads="1"/>
          </p:cNvSpPr>
          <p:nvPr/>
        </p:nvSpPr>
        <p:spPr bwMode="auto">
          <a:xfrm>
            <a:off x="972461" y="3881614"/>
            <a:ext cx="3439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altLang="en-US" sz="2400" b="0" i="0" u="none" strike="noStrike" kern="1200" cap="none" spc="0" normalizeH="0" baseline="0" noProof="0" dirty="0">
                <a:ln>
                  <a:noFill/>
                </a:ln>
                <a:solidFill>
                  <a:srgbClr val="0070C0"/>
                </a:solidFill>
                <a:effectLst/>
                <a:uLnTx/>
                <a:uFillTx/>
                <a:latin typeface="Calibri Light" panose="020F0302020204030204"/>
                <a:ea typeface="+mn-ea"/>
                <a:cs typeface="+mn-cs"/>
              </a:rPr>
              <a:t>Contains column called distance</a:t>
            </a:r>
          </a:p>
        </p:txBody>
      </p:sp>
      <p:sp>
        <p:nvSpPr>
          <p:cNvPr id="6" name="Text Box 34"/>
          <p:cNvSpPr txBox="1">
            <a:spLocks noChangeArrowheads="1"/>
          </p:cNvSpPr>
          <p:nvPr/>
        </p:nvSpPr>
        <p:spPr bwMode="auto">
          <a:xfrm>
            <a:off x="5016457" y="3717678"/>
            <a:ext cx="49803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altLang="en-US" sz="2400" b="0" i="0" u="none" strike="noStrike" kern="1200" cap="none" spc="0" normalizeH="0" baseline="0" noProof="0" dirty="0">
                <a:ln>
                  <a:noFill/>
                </a:ln>
                <a:solidFill>
                  <a:srgbClr val="0070C0"/>
                </a:solidFill>
                <a:effectLst/>
                <a:uLnTx/>
                <a:uFillTx/>
                <a:latin typeface="Calibri Light" panose="020F0302020204030204"/>
                <a:ea typeface="+mn-ea"/>
                <a:cs typeface="+mn-cs"/>
              </a:rPr>
              <a:t>Options are “</a:t>
            </a:r>
            <a:r>
              <a:rPr kumimoji="0" lang="en-NZ" altLang="en-US" sz="2400" b="0" i="0" u="none" strike="noStrike" kern="1200" cap="none" spc="0" normalizeH="0" baseline="0" noProof="0" dirty="0" err="1">
                <a:ln>
                  <a:noFill/>
                </a:ln>
                <a:solidFill>
                  <a:srgbClr val="0070C0"/>
                </a:solidFill>
                <a:effectLst/>
                <a:uLnTx/>
                <a:uFillTx/>
                <a:latin typeface="Calibri Light" panose="020F0302020204030204"/>
                <a:ea typeface="+mn-ea"/>
                <a:cs typeface="+mn-cs"/>
              </a:rPr>
              <a:t>hn</a:t>
            </a:r>
            <a:r>
              <a:rPr kumimoji="0" lang="en-NZ" altLang="en-US" sz="2400" b="0" i="0" u="none" strike="noStrike" kern="1200" cap="none" spc="0" normalizeH="0" baseline="0" noProof="0" dirty="0">
                <a:ln>
                  <a:noFill/>
                </a:ln>
                <a:solidFill>
                  <a:srgbClr val="0070C0"/>
                </a:solidFill>
                <a:effectLst/>
                <a:uLnTx/>
                <a:uFillTx/>
                <a:latin typeface="Calibri Light" panose="020F0302020204030204"/>
                <a:ea typeface="+mn-ea"/>
                <a:cs typeface="+mn-cs"/>
              </a:rPr>
              <a:t>”, “hr” and “</a:t>
            </a:r>
            <a:r>
              <a:rPr kumimoji="0" lang="en-NZ" altLang="en-US" sz="2400" b="0" i="0" u="none" strike="noStrike" kern="1200" cap="none" spc="0" normalizeH="0" baseline="0" noProof="0" dirty="0" err="1">
                <a:ln>
                  <a:noFill/>
                </a:ln>
                <a:solidFill>
                  <a:srgbClr val="0070C0"/>
                </a:solidFill>
                <a:effectLst/>
                <a:uLnTx/>
                <a:uFillTx/>
                <a:latin typeface="Calibri Light" panose="020F0302020204030204"/>
                <a:ea typeface="+mn-ea"/>
                <a:cs typeface="+mn-cs"/>
              </a:rPr>
              <a:t>unif</a:t>
            </a:r>
            <a:r>
              <a:rPr kumimoji="0" lang="en-NZ" altLang="en-US" sz="2400" b="0" i="0" u="none" strike="noStrike" kern="1200" cap="none" spc="0" normalizeH="0" baseline="0" noProof="0" dirty="0">
                <a:ln>
                  <a:noFill/>
                </a:ln>
                <a:solidFill>
                  <a:srgbClr val="0070C0"/>
                </a:solidFill>
                <a:effectLst/>
                <a:uLnTx/>
                <a:uFillTx/>
                <a:latin typeface="Calibri Light" panose="020F0302020204030204"/>
                <a:ea typeface="+mn-ea"/>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altLang="en-US" sz="2400" b="0" i="0" u="none" strike="noStrike" kern="1200" cap="none" spc="0" normalizeH="0" baseline="0" noProof="0" dirty="0">
                <a:ln>
                  <a:noFill/>
                </a:ln>
                <a:solidFill>
                  <a:srgbClr val="0070C0"/>
                </a:solidFill>
                <a:effectLst/>
                <a:uLnTx/>
                <a:uFillTx/>
                <a:latin typeface="Calibri Light" panose="020F0302020204030204"/>
                <a:ea typeface="+mn-ea"/>
                <a:cs typeface="+mn-cs"/>
              </a:rPr>
              <a:t>E.g. </a:t>
            </a:r>
            <a:r>
              <a:rPr kumimoji="0" lang="en-NZ" altLang="en-US" sz="2400" b="0" i="0" u="none" strike="noStrike" kern="1200" cap="none" spc="0" normalizeH="0" baseline="0" noProof="0" dirty="0">
                <a:ln>
                  <a:noFill/>
                </a:ln>
                <a:solidFill>
                  <a:srgbClr val="0070C0"/>
                </a:solidFill>
                <a:effectLst/>
                <a:uLnTx/>
                <a:uFillTx/>
                <a:latin typeface="Courier New" panose="02070309020205020404" pitchFamily="49" charset="0"/>
                <a:ea typeface="+mn-ea"/>
                <a:cs typeface="Courier New" panose="02070309020205020404" pitchFamily="49" charset="0"/>
              </a:rPr>
              <a:t>ds(data, key=“</a:t>
            </a:r>
            <a:r>
              <a:rPr kumimoji="0" lang="en-NZ" altLang="en-US" sz="2400" b="0" i="0" u="none" strike="noStrike" kern="1200" cap="none" spc="0" normalizeH="0" baseline="0" noProof="0" dirty="0" err="1">
                <a:ln>
                  <a:noFill/>
                </a:ln>
                <a:solidFill>
                  <a:srgbClr val="0070C0"/>
                </a:solidFill>
                <a:effectLst/>
                <a:uLnTx/>
                <a:uFillTx/>
                <a:latin typeface="Courier New" panose="02070309020205020404" pitchFamily="49" charset="0"/>
                <a:ea typeface="+mn-ea"/>
                <a:cs typeface="Courier New" panose="02070309020205020404" pitchFamily="49" charset="0"/>
              </a:rPr>
              <a:t>hn</a:t>
            </a:r>
            <a:r>
              <a:rPr kumimoji="0" lang="en-NZ" altLang="en-US" sz="2400" b="0" i="0" u="none" strike="noStrike" kern="1200" cap="none" spc="0" normalizeH="0" baseline="0" noProof="0" dirty="0">
                <a:ln>
                  <a:noFill/>
                </a:ln>
                <a:solidFill>
                  <a:srgbClr val="0070C0"/>
                </a:solidFill>
                <a:effectLst/>
                <a:uLnTx/>
                <a:uFillTx/>
                <a:latin typeface="Courier New" panose="02070309020205020404" pitchFamily="49" charset="0"/>
                <a:ea typeface="+mn-ea"/>
                <a:cs typeface="Courier New" panose="02070309020205020404" pitchFamily="49" charset="0"/>
              </a:rPr>
              <a:t>”)</a:t>
            </a:r>
          </a:p>
        </p:txBody>
      </p:sp>
      <p:sp>
        <p:nvSpPr>
          <p:cNvPr id="7" name="Freeform 33"/>
          <p:cNvSpPr>
            <a:spLocks/>
          </p:cNvSpPr>
          <p:nvPr/>
        </p:nvSpPr>
        <p:spPr bwMode="auto">
          <a:xfrm rot="2071701" flipH="1" flipV="1">
            <a:off x="3151043" y="3057134"/>
            <a:ext cx="45719" cy="989816"/>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33"/>
          <p:cNvSpPr>
            <a:spLocks/>
          </p:cNvSpPr>
          <p:nvPr/>
        </p:nvSpPr>
        <p:spPr bwMode="auto">
          <a:xfrm rot="2071701" flipV="1">
            <a:off x="4711261" y="3388649"/>
            <a:ext cx="957929" cy="161128"/>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Slide Number Placeholder 2">
            <a:extLst>
              <a:ext uri="{FF2B5EF4-FFF2-40B4-BE49-F238E27FC236}">
                <a16:creationId xmlns:a16="http://schemas.microsoft.com/office/drawing/2014/main" id="{480EFEBB-BC5E-477B-9C58-35EC15BB3FA7}"/>
              </a:ext>
            </a:extLst>
          </p:cNvPr>
          <p:cNvSpPr>
            <a:spLocks noGrp="1"/>
          </p:cNvSpPr>
          <p:nvPr>
            <p:ph type="sldNum" sz="quarter" idx="12"/>
          </p:nvPr>
        </p:nvSpPr>
        <p:spPr/>
        <p:txBody>
          <a:bodyPr/>
          <a:lstStyle/>
          <a:p>
            <a:pPr>
              <a:defRPr/>
            </a:pPr>
            <a:fld id="{E8261B5B-5B8A-4BA9-BF07-1DD3FB00173D}" type="slidenum">
              <a:rPr lang="en-GB" altLang="en-US" smtClean="0"/>
              <a:pPr>
                <a:defRPr/>
              </a:pPr>
              <a:t>64</a:t>
            </a:fld>
            <a:endParaRPr lang="en-GB"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altLang="en-US" sz="4000"/>
              <a:t>Adjustment terms</a:t>
            </a:r>
          </a:p>
        </p:txBody>
      </p:sp>
      <p:sp>
        <p:nvSpPr>
          <p:cNvPr id="8" name="Content Placeholder 2"/>
          <p:cNvSpPr>
            <a:spLocks noGrp="1"/>
          </p:cNvSpPr>
          <p:nvPr>
            <p:ph idx="1"/>
          </p:nvPr>
        </p:nvSpPr>
        <p:spPr/>
        <p:txBody>
          <a:bodyPr>
            <a:normAutofit fontScale="92500" lnSpcReduction="10000"/>
          </a:bodyPr>
          <a:lstStyle/>
          <a:p>
            <a:pPr marL="457200" indent="-457200" eaLnBrk="1" hangingPunct="1">
              <a:spcBef>
                <a:spcPts val="1200"/>
              </a:spcBef>
              <a:spcAft>
                <a:spcPts val="1200"/>
              </a:spcAft>
            </a:pPr>
            <a:r>
              <a:rPr lang="en-GB" altLang="en-US" sz="2800" dirty="0">
                <a:cs typeface="Arial" panose="020B0604020202020204" pitchFamily="34" charset="0"/>
              </a:rPr>
              <a:t>Models can be made more robust by adding a series of </a:t>
            </a:r>
            <a:r>
              <a:rPr lang="en-GB" altLang="en-US" sz="2800" b="1" dirty="0">
                <a:solidFill>
                  <a:srgbClr val="00B0F0"/>
                </a:solidFill>
              </a:rPr>
              <a:t>adjustment terms </a:t>
            </a:r>
            <a:r>
              <a:rPr lang="en-GB" altLang="en-US" sz="2800" dirty="0">
                <a:solidFill>
                  <a:schemeClr val="tx1"/>
                </a:solidFill>
              </a:rPr>
              <a:t>(also called </a:t>
            </a:r>
            <a:r>
              <a:rPr lang="en-GB" altLang="en-US" sz="2800" b="1" dirty="0">
                <a:solidFill>
                  <a:schemeClr val="tx1"/>
                </a:solidFill>
              </a:rPr>
              <a:t>series expans</a:t>
            </a:r>
            <a:r>
              <a:rPr lang="en-GB" altLang="en-US" sz="2800" dirty="0">
                <a:solidFill>
                  <a:schemeClr val="tx1"/>
                </a:solidFill>
              </a:rPr>
              <a:t>ions or </a:t>
            </a:r>
            <a:r>
              <a:rPr lang="en-GB" altLang="en-US" sz="2800" b="1" dirty="0">
                <a:solidFill>
                  <a:schemeClr val="tx1"/>
                </a:solidFill>
              </a:rPr>
              <a:t>series adjustments</a:t>
            </a:r>
            <a:r>
              <a:rPr lang="en-GB" altLang="en-US" sz="2800" dirty="0">
                <a:solidFill>
                  <a:schemeClr val="tx1"/>
                </a:solidFill>
              </a:rPr>
              <a:t>)</a:t>
            </a:r>
            <a:r>
              <a:rPr lang="en-GB" altLang="en-US" sz="2800" dirty="0">
                <a:solidFill>
                  <a:srgbClr val="FF0000"/>
                </a:solidFill>
              </a:rPr>
              <a:t> </a:t>
            </a:r>
            <a:r>
              <a:rPr lang="en-GB" altLang="en-US" sz="2800" dirty="0">
                <a:cs typeface="Arial" panose="020B0604020202020204" pitchFamily="34" charset="0"/>
              </a:rPr>
              <a:t>to the key function</a:t>
            </a:r>
          </a:p>
          <a:p>
            <a:pPr marL="457200" indent="-457200" eaLnBrk="1" hangingPunct="1">
              <a:spcBef>
                <a:spcPts val="1200"/>
              </a:spcBef>
              <a:spcAft>
                <a:spcPts val="1200"/>
              </a:spcAft>
            </a:pPr>
            <a:r>
              <a:rPr lang="en-GB" altLang="en-US" sz="2800" dirty="0"/>
              <a:t>Key function </a:t>
            </a:r>
            <a:r>
              <a:rPr lang="en-GB" altLang="en-US" sz="2800" dirty="0">
                <a:cs typeface="Arial" panose="020B0604020202020204" pitchFamily="34" charset="0"/>
              </a:rPr>
              <a:t>× (1 + Series)</a:t>
            </a:r>
          </a:p>
          <a:p>
            <a:pPr marL="457200" indent="-457200" eaLnBrk="1" hangingPunct="1">
              <a:spcBef>
                <a:spcPts val="1200"/>
              </a:spcBef>
              <a:spcAft>
                <a:spcPts val="1200"/>
              </a:spcAft>
            </a:pPr>
            <a:r>
              <a:rPr lang="en-GB" altLang="en-US" sz="2800" dirty="0">
                <a:cs typeface="Arial" panose="020B0604020202020204" pitchFamily="34" charset="0"/>
              </a:rPr>
              <a:t>Series = </a:t>
            </a:r>
            <a:r>
              <a:rPr lang="en-GB" altLang="en-US" sz="2800" dirty="0"/>
              <a:t>α</a:t>
            </a:r>
            <a:r>
              <a:rPr lang="en-GB" altLang="en-US" sz="2800" baseline="-25000" dirty="0">
                <a:cs typeface="Arial" panose="020B0604020202020204" pitchFamily="34" charset="0"/>
              </a:rPr>
              <a:t>1</a:t>
            </a:r>
            <a:r>
              <a:rPr lang="en-GB" altLang="en-US" sz="2800" dirty="0">
                <a:cs typeface="Arial" panose="020B0604020202020204" pitchFamily="34" charset="0"/>
              </a:rPr>
              <a:t>×term</a:t>
            </a:r>
            <a:r>
              <a:rPr lang="en-GB" altLang="en-US" sz="2800" baseline="-25000" dirty="0">
                <a:cs typeface="Arial" panose="020B0604020202020204" pitchFamily="34" charset="0"/>
              </a:rPr>
              <a:t>1</a:t>
            </a:r>
            <a:r>
              <a:rPr lang="en-GB" altLang="en-US" sz="2800" dirty="0">
                <a:cs typeface="Arial" panose="020B0604020202020204" pitchFamily="34" charset="0"/>
              </a:rPr>
              <a:t> + </a:t>
            </a:r>
            <a:r>
              <a:rPr lang="en-GB" altLang="en-US" sz="2800" dirty="0"/>
              <a:t>α</a:t>
            </a:r>
            <a:r>
              <a:rPr lang="en-GB" altLang="en-US" sz="2800" baseline="-25000" dirty="0">
                <a:cs typeface="Arial" panose="020B0604020202020204" pitchFamily="34" charset="0"/>
              </a:rPr>
              <a:t>2</a:t>
            </a:r>
            <a:r>
              <a:rPr lang="en-GB" altLang="en-US" sz="2800" dirty="0">
                <a:cs typeface="Arial" panose="020B0604020202020204" pitchFamily="34" charset="0"/>
              </a:rPr>
              <a:t>×term</a:t>
            </a:r>
            <a:r>
              <a:rPr lang="en-GB" altLang="en-US" sz="2800" baseline="-25000" dirty="0">
                <a:cs typeface="Arial" panose="020B0604020202020204" pitchFamily="34" charset="0"/>
              </a:rPr>
              <a:t>2</a:t>
            </a:r>
            <a:r>
              <a:rPr lang="en-GB" altLang="en-US" sz="2800" dirty="0">
                <a:cs typeface="Arial" panose="020B0604020202020204" pitchFamily="34" charset="0"/>
              </a:rPr>
              <a:t> + …..</a:t>
            </a:r>
            <a:r>
              <a:rPr lang="en-GB" altLang="en-US" sz="2800" dirty="0"/>
              <a:t> etc.</a:t>
            </a:r>
          </a:p>
          <a:p>
            <a:pPr marL="457200" indent="-457200" eaLnBrk="1" hangingPunct="1">
              <a:spcBef>
                <a:spcPts val="1200"/>
              </a:spcBef>
              <a:spcAft>
                <a:spcPts val="1200"/>
              </a:spcAft>
            </a:pPr>
            <a:r>
              <a:rPr lang="en-GB" altLang="en-US" sz="2800" dirty="0"/>
              <a:t>The α</a:t>
            </a:r>
            <a:r>
              <a:rPr lang="en-GB" altLang="en-US" sz="2800" baseline="-25000" dirty="0" err="1">
                <a:cs typeface="Arial" panose="020B0604020202020204" pitchFamily="34" charset="0"/>
              </a:rPr>
              <a:t>i</a:t>
            </a:r>
            <a:r>
              <a:rPr lang="en-GB" altLang="en-US" sz="2800" dirty="0"/>
              <a:t> parameters must be estimated</a:t>
            </a:r>
          </a:p>
          <a:p>
            <a:pPr marL="457200" indent="-457200" eaLnBrk="1" hangingPunct="1">
              <a:spcBef>
                <a:spcPts val="1200"/>
              </a:spcBef>
              <a:spcAft>
                <a:spcPts val="1200"/>
              </a:spcAft>
            </a:pPr>
            <a:r>
              <a:rPr lang="en-GB" altLang="en-US" sz="2800" dirty="0">
                <a:cs typeface="Arial" panose="020B0604020202020204" pitchFamily="34" charset="0"/>
              </a:rPr>
              <a:t>Resulting curve model is scaled so that g(0)=1</a:t>
            </a:r>
          </a:p>
          <a:p>
            <a:pPr marL="457200" indent="-457200" eaLnBrk="1" hangingPunct="1">
              <a:spcBef>
                <a:spcPts val="1200"/>
              </a:spcBef>
              <a:spcAft>
                <a:spcPts val="1200"/>
              </a:spcAft>
            </a:pPr>
            <a:r>
              <a:rPr lang="en-GB" altLang="en-US" sz="2800" dirty="0"/>
              <a:t>The number of adjustment terms needs to be chosen</a:t>
            </a:r>
          </a:p>
        </p:txBody>
      </p:sp>
      <p:sp>
        <p:nvSpPr>
          <p:cNvPr id="2" name="Slide Number Placeholder 1">
            <a:extLst>
              <a:ext uri="{FF2B5EF4-FFF2-40B4-BE49-F238E27FC236}">
                <a16:creationId xmlns:a16="http://schemas.microsoft.com/office/drawing/2014/main" id="{20944B3F-D177-4D32-A2BF-711161B9BCD4}"/>
              </a:ext>
            </a:extLst>
          </p:cNvPr>
          <p:cNvSpPr>
            <a:spLocks noGrp="1"/>
          </p:cNvSpPr>
          <p:nvPr>
            <p:ph type="sldNum" sz="quarter" idx="12"/>
          </p:nvPr>
        </p:nvSpPr>
        <p:spPr/>
        <p:txBody>
          <a:bodyPr/>
          <a:lstStyle/>
          <a:p>
            <a:pPr>
              <a:defRPr/>
            </a:pPr>
            <a:fld id="{B59E928D-B85A-4D0A-9391-33FBD2C5AC9A}" type="slidenum">
              <a:rPr lang="en-GB" altLang="en-US" smtClean="0"/>
              <a:pPr>
                <a:defRPr/>
              </a:pPr>
              <a:t>65</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GB" altLang="en-US" sz="4000"/>
              <a:t>Adjustment terms</a:t>
            </a:r>
          </a:p>
        </p:txBody>
      </p:sp>
      <p:sp>
        <p:nvSpPr>
          <p:cNvPr id="30723" name="Content Placeholder 2"/>
          <p:cNvSpPr>
            <a:spLocks noGrp="1"/>
          </p:cNvSpPr>
          <p:nvPr>
            <p:ph idx="1"/>
          </p:nvPr>
        </p:nvSpPr>
        <p:spPr>
          <a:xfrm>
            <a:off x="249382" y="1845428"/>
            <a:ext cx="11360727" cy="3766185"/>
          </a:xfrm>
        </p:spPr>
        <p:txBody>
          <a:bodyPr/>
          <a:lstStyle/>
          <a:p>
            <a:pPr marL="457200" indent="-457200" eaLnBrk="1" hangingPunct="1">
              <a:spcBef>
                <a:spcPts val="1200"/>
              </a:spcBef>
              <a:spcAft>
                <a:spcPts val="1200"/>
              </a:spcAft>
            </a:pPr>
            <a:r>
              <a:rPr lang="en-GB" altLang="en-US" sz="2800" dirty="0"/>
              <a:t>Distance allows the selection of three types of series</a:t>
            </a:r>
          </a:p>
        </p:txBody>
      </p:sp>
      <p:graphicFrame>
        <p:nvGraphicFramePr>
          <p:cNvPr id="4" name="Table 3"/>
          <p:cNvGraphicFramePr>
            <a:graphicFrameLocks noGrp="1"/>
          </p:cNvGraphicFramePr>
          <p:nvPr>
            <p:extLst>
              <p:ext uri="{D42A27DB-BD31-4B8C-83A1-F6EECF244321}">
                <p14:modId xmlns:p14="http://schemas.microsoft.com/office/powerpoint/2010/main" val="2796442984"/>
              </p:ext>
            </p:extLst>
          </p:nvPr>
        </p:nvGraphicFramePr>
        <p:xfrm>
          <a:off x="1996067" y="2495741"/>
          <a:ext cx="7983201" cy="3064878"/>
        </p:xfrm>
        <a:graphic>
          <a:graphicData uri="http://schemas.openxmlformats.org/drawingml/2006/table">
            <a:tbl>
              <a:tblPr firstRow="1" bandRow="1">
                <a:tableStyleId>{5C22544A-7EE6-4342-B048-85BDC9FD1C3A}</a:tableStyleId>
              </a:tblPr>
              <a:tblGrid>
                <a:gridCol w="4074005">
                  <a:extLst>
                    <a:ext uri="{9D8B030D-6E8A-4147-A177-3AD203B41FA5}">
                      <a16:colId xmlns:a16="http://schemas.microsoft.com/office/drawing/2014/main" val="20000"/>
                    </a:ext>
                  </a:extLst>
                </a:gridCol>
                <a:gridCol w="3909196">
                  <a:extLst>
                    <a:ext uri="{9D8B030D-6E8A-4147-A177-3AD203B41FA5}">
                      <a16:colId xmlns:a16="http://schemas.microsoft.com/office/drawing/2014/main" val="20001"/>
                    </a:ext>
                  </a:extLst>
                </a:gridCol>
              </a:tblGrid>
              <a:tr h="480022">
                <a:tc>
                  <a:txBody>
                    <a:bodyPr/>
                    <a:lstStyle/>
                    <a:p>
                      <a:r>
                        <a:rPr lang="en-GB" sz="2800" dirty="0">
                          <a:solidFill>
                            <a:schemeClr val="tx1"/>
                          </a:solidFill>
                        </a:rPr>
                        <a:t>Key function</a:t>
                      </a:r>
                    </a:p>
                  </a:txBody>
                  <a:tcPr marL="91432" marR="91432">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2800" dirty="0">
                          <a:solidFill>
                            <a:schemeClr val="tx1"/>
                          </a:solidFill>
                        </a:rPr>
                        <a:t>Series</a:t>
                      </a:r>
                      <a:r>
                        <a:rPr lang="en-GB" sz="2800" baseline="0" dirty="0">
                          <a:solidFill>
                            <a:schemeClr val="tx1"/>
                          </a:solidFill>
                        </a:rPr>
                        <a:t> adjustment</a:t>
                      </a:r>
                      <a:endParaRPr lang="en-GB" sz="2800" dirty="0">
                        <a:solidFill>
                          <a:schemeClr val="tx1"/>
                        </a:solidFill>
                      </a:endParaRPr>
                    </a:p>
                  </a:txBody>
                  <a:tcPr marL="91432" marR="91432">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57999">
                <a:tc>
                  <a:txBody>
                    <a:bodyPr/>
                    <a:lstStyle/>
                    <a:p>
                      <a:r>
                        <a:rPr lang="en-GB" sz="2800" dirty="0">
                          <a:solidFill>
                            <a:schemeClr val="tx1"/>
                          </a:solidFill>
                        </a:rPr>
                        <a:t>Uniform</a:t>
                      </a:r>
                      <a:endParaRPr lang="en-GB" sz="2800" dirty="0">
                        <a:solidFill>
                          <a:srgbClr val="FF0000"/>
                        </a:solidFill>
                      </a:endParaRPr>
                    </a:p>
                  </a:txBody>
                  <a:tcPr marL="91432" marR="91432">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GB" sz="2800" dirty="0">
                          <a:solidFill>
                            <a:schemeClr val="tx1"/>
                          </a:solidFill>
                        </a:rPr>
                        <a:t>Cosine</a:t>
                      </a:r>
                      <a:endParaRPr lang="en-GB" sz="2800" dirty="0">
                        <a:solidFill>
                          <a:srgbClr val="FF0000"/>
                        </a:solidFill>
                      </a:endParaRPr>
                    </a:p>
                  </a:txBody>
                  <a:tcPr marL="91432" marR="91432">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828675">
                <a:tc>
                  <a:txBody>
                    <a:bodyPr/>
                    <a:lstStyle/>
                    <a:p>
                      <a:r>
                        <a:rPr lang="en-GB" sz="2800" dirty="0">
                          <a:solidFill>
                            <a:schemeClr val="tx1"/>
                          </a:solidFill>
                        </a:rPr>
                        <a:t>Half normal</a:t>
                      </a:r>
                    </a:p>
                  </a:txBody>
                  <a:tcPr marL="91432" marR="91432">
                    <a:lnL w="12700" cap="flat" cmpd="sng" algn="ctr">
                      <a:solidFill>
                        <a:schemeClr val="tx1"/>
                      </a:solidFill>
                      <a:prstDash val="solid"/>
                      <a:round/>
                      <a:headEnd type="none" w="med" len="med"/>
                      <a:tailEnd type="none" w="med" len="med"/>
                    </a:lnL>
                  </a:tcPr>
                </a:tc>
                <a:tc>
                  <a:txBody>
                    <a:bodyPr/>
                    <a:lstStyle/>
                    <a:p>
                      <a:r>
                        <a:rPr lang="en-GB" sz="2800" dirty="0">
                          <a:solidFill>
                            <a:schemeClr val="tx1"/>
                          </a:solidFill>
                        </a:rPr>
                        <a:t>Hermite</a:t>
                      </a:r>
                      <a:r>
                        <a:rPr lang="en-GB" sz="2800" baseline="0" dirty="0">
                          <a:solidFill>
                            <a:schemeClr val="tx1"/>
                          </a:solidFill>
                        </a:rPr>
                        <a:t> polynomial</a:t>
                      </a:r>
                      <a:endParaRPr lang="en-GB" sz="2800" dirty="0">
                        <a:solidFill>
                          <a:schemeClr val="tx1"/>
                        </a:solidFill>
                      </a:endParaRPr>
                    </a:p>
                  </a:txBody>
                  <a:tcPr marL="91432" marR="91432">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960044">
                <a:tc>
                  <a:txBody>
                    <a:bodyPr/>
                    <a:lstStyle/>
                    <a:p>
                      <a:r>
                        <a:rPr lang="en-GB" sz="2800" dirty="0">
                          <a:solidFill>
                            <a:schemeClr val="tx1"/>
                          </a:solidFill>
                        </a:rPr>
                        <a:t>Hazard rate</a:t>
                      </a:r>
                    </a:p>
                  </a:txBody>
                  <a:tcPr marL="91432" marR="91432">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GB" sz="2800" dirty="0">
                          <a:solidFill>
                            <a:schemeClr val="tx1"/>
                          </a:solidFill>
                        </a:rPr>
                        <a:t>Simple polynomial</a:t>
                      </a:r>
                    </a:p>
                  </a:txBody>
                  <a:tcPr marL="91432" marR="91432">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Slide Number Placeholder 1">
            <a:extLst>
              <a:ext uri="{FF2B5EF4-FFF2-40B4-BE49-F238E27FC236}">
                <a16:creationId xmlns:a16="http://schemas.microsoft.com/office/drawing/2014/main" id="{2AA46D01-029F-4689-ACCF-1AA4F2B24EB2}"/>
              </a:ext>
            </a:extLst>
          </p:cNvPr>
          <p:cNvSpPr>
            <a:spLocks noGrp="1"/>
          </p:cNvSpPr>
          <p:nvPr>
            <p:ph type="sldNum" sz="quarter" idx="12"/>
          </p:nvPr>
        </p:nvSpPr>
        <p:spPr/>
        <p:txBody>
          <a:bodyPr/>
          <a:lstStyle/>
          <a:p>
            <a:pPr>
              <a:defRPr/>
            </a:pPr>
            <a:fld id="{B59E928D-B85A-4D0A-9391-33FBD2C5AC9A}" type="slidenum">
              <a:rPr lang="en-GB" altLang="en-US" smtClean="0"/>
              <a:pPr>
                <a:defRPr/>
              </a:pPr>
              <a:t>66</a:t>
            </a:fld>
            <a:endParaRPr lang="en-GB"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Title 1"/>
          <p:cNvSpPr>
            <a:spLocks noGrp="1"/>
          </p:cNvSpPr>
          <p:nvPr>
            <p:ph type="title"/>
          </p:nvPr>
        </p:nvSpPr>
        <p:spPr>
          <a:xfrm>
            <a:off x="657606" y="250151"/>
            <a:ext cx="10772775" cy="1658198"/>
          </a:xfrm>
        </p:spPr>
        <p:txBody>
          <a:bodyPr/>
          <a:lstStyle/>
          <a:p>
            <a:r>
              <a:rPr lang="en-GB" altLang="en-US" sz="4000" dirty="0"/>
              <a:t>How adjustment terms work</a:t>
            </a:r>
          </a:p>
        </p:txBody>
      </p:sp>
      <p:sp>
        <p:nvSpPr>
          <p:cNvPr id="32771" name="Content Placeholder 2"/>
          <p:cNvSpPr>
            <a:spLocks noGrp="1"/>
          </p:cNvSpPr>
          <p:nvPr>
            <p:ph idx="1"/>
          </p:nvPr>
        </p:nvSpPr>
        <p:spPr>
          <a:xfrm>
            <a:off x="676656" y="1551709"/>
            <a:ext cx="10753725" cy="4525818"/>
          </a:xfrm>
        </p:spPr>
        <p:txBody>
          <a:bodyPr/>
          <a:lstStyle/>
          <a:p>
            <a:pPr marL="457200" indent="-457200" eaLnBrk="1" hangingPunct="1">
              <a:spcBef>
                <a:spcPct val="0"/>
              </a:spcBef>
            </a:pPr>
            <a:r>
              <a:rPr lang="en-GB" altLang="en-US" sz="2800" dirty="0"/>
              <a:t>E.g. Cosine series (for different values of α)</a:t>
            </a:r>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r>
              <a:rPr lang="en-GB" altLang="en-US" sz="2800" dirty="0"/>
              <a:t>(1</a:t>
            </a:r>
            <a:r>
              <a:rPr lang="en-GB" altLang="en-US" sz="2800" baseline="30000" dirty="0"/>
              <a:t>st</a:t>
            </a:r>
            <a:r>
              <a:rPr lang="en-GB" altLang="en-US" sz="2800" dirty="0"/>
              <a:t> order only used for uniform)</a:t>
            </a:r>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606" y="2138218"/>
            <a:ext cx="10058400" cy="3352800"/>
          </a:xfrm>
          <a:prstGeom prst="rect">
            <a:avLst/>
          </a:prstGeom>
        </p:spPr>
      </p:pic>
      <p:sp>
        <p:nvSpPr>
          <p:cNvPr id="3" name="Slide Number Placeholder 2">
            <a:extLst>
              <a:ext uri="{FF2B5EF4-FFF2-40B4-BE49-F238E27FC236}">
                <a16:creationId xmlns:a16="http://schemas.microsoft.com/office/drawing/2014/main" id="{EA15BCCA-3AC3-4A53-94F9-63C61397FFE5}"/>
              </a:ext>
            </a:extLst>
          </p:cNvPr>
          <p:cNvSpPr>
            <a:spLocks noGrp="1"/>
          </p:cNvSpPr>
          <p:nvPr>
            <p:ph type="sldNum" sz="quarter" idx="12"/>
          </p:nvPr>
        </p:nvSpPr>
        <p:spPr/>
        <p:txBody>
          <a:bodyPr/>
          <a:lstStyle/>
          <a:p>
            <a:pPr>
              <a:defRPr/>
            </a:pPr>
            <a:fld id="{B59E928D-B85A-4D0A-9391-33FBD2C5AC9A}" type="slidenum">
              <a:rPr lang="en-GB" altLang="en-US" smtClean="0"/>
              <a:pPr>
                <a:defRPr/>
              </a:pPr>
              <a:t>67</a:t>
            </a:fld>
            <a:endParaRPr lang="en-GB"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Title 1"/>
          <p:cNvSpPr>
            <a:spLocks noGrp="1"/>
          </p:cNvSpPr>
          <p:nvPr>
            <p:ph type="title"/>
          </p:nvPr>
        </p:nvSpPr>
        <p:spPr>
          <a:xfrm>
            <a:off x="550794" y="222442"/>
            <a:ext cx="10772775" cy="1658198"/>
          </a:xfrm>
        </p:spPr>
        <p:txBody>
          <a:bodyPr/>
          <a:lstStyle/>
          <a:p>
            <a:r>
              <a:rPr lang="en-GB" altLang="en-US" sz="4000" dirty="0"/>
              <a:t>How adjustment terms work</a:t>
            </a:r>
          </a:p>
        </p:txBody>
      </p:sp>
      <p:sp>
        <p:nvSpPr>
          <p:cNvPr id="34819" name="Content Placeholder 2"/>
          <p:cNvSpPr>
            <a:spLocks noGrp="1"/>
          </p:cNvSpPr>
          <p:nvPr>
            <p:ph idx="1"/>
          </p:nvPr>
        </p:nvSpPr>
        <p:spPr>
          <a:xfrm>
            <a:off x="-1" y="1600201"/>
            <a:ext cx="12080951" cy="4525963"/>
          </a:xfrm>
        </p:spPr>
        <p:txBody>
          <a:bodyPr/>
          <a:lstStyle/>
          <a:p>
            <a:pPr marL="457200" indent="-457200" eaLnBrk="1" hangingPunct="1">
              <a:spcBef>
                <a:spcPct val="0"/>
              </a:spcBef>
            </a:pPr>
            <a:r>
              <a:rPr lang="en-GB" altLang="en-US" sz="2800" dirty="0"/>
              <a:t>E.g. Uniform + 1 Cosine adjustment term:</a:t>
            </a:r>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buNone/>
            </a:pPr>
            <a:r>
              <a:rPr lang="en-GB" altLang="en-US" sz="2800" dirty="0"/>
              <a:t>     </a:t>
            </a:r>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r>
              <a:rPr lang="en-GB" altLang="en-US" sz="2800" dirty="0"/>
              <a:t>The effect of the adjustment terms depends on the value of their parameters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013" y="2099644"/>
            <a:ext cx="10058400" cy="3352800"/>
          </a:xfrm>
          <a:prstGeom prst="rect">
            <a:avLst/>
          </a:prstGeom>
        </p:spPr>
      </p:pic>
      <p:sp>
        <p:nvSpPr>
          <p:cNvPr id="3" name="Slide Number Placeholder 2">
            <a:extLst>
              <a:ext uri="{FF2B5EF4-FFF2-40B4-BE49-F238E27FC236}">
                <a16:creationId xmlns:a16="http://schemas.microsoft.com/office/drawing/2014/main" id="{46C51591-7CED-4DD0-9AD5-205FED40D0F1}"/>
              </a:ext>
            </a:extLst>
          </p:cNvPr>
          <p:cNvSpPr>
            <a:spLocks noGrp="1"/>
          </p:cNvSpPr>
          <p:nvPr>
            <p:ph type="sldNum" sz="quarter" idx="12"/>
          </p:nvPr>
        </p:nvSpPr>
        <p:spPr/>
        <p:txBody>
          <a:bodyPr/>
          <a:lstStyle/>
          <a:p>
            <a:pPr>
              <a:defRPr/>
            </a:pPr>
            <a:fld id="{B59E928D-B85A-4D0A-9391-33FBD2C5AC9A}" type="slidenum">
              <a:rPr lang="en-GB" altLang="en-US" smtClean="0"/>
              <a:pPr>
                <a:defRPr/>
              </a:pPr>
              <a:t>68</a:t>
            </a:fld>
            <a:endParaRPr lang="en-GB"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Title 1"/>
          <p:cNvSpPr>
            <a:spLocks noGrp="1"/>
          </p:cNvSpPr>
          <p:nvPr>
            <p:ph type="title"/>
          </p:nvPr>
        </p:nvSpPr>
        <p:spPr>
          <a:xfrm>
            <a:off x="381446" y="188500"/>
            <a:ext cx="10772775" cy="1658198"/>
          </a:xfrm>
        </p:spPr>
        <p:txBody>
          <a:bodyPr/>
          <a:lstStyle/>
          <a:p>
            <a:r>
              <a:rPr lang="en-GB" altLang="en-US" sz="4000" dirty="0"/>
              <a:t>How adjustment terms work</a:t>
            </a:r>
          </a:p>
        </p:txBody>
      </p:sp>
      <p:sp>
        <p:nvSpPr>
          <p:cNvPr id="36867" name="Content Placeholder 2"/>
          <p:cNvSpPr>
            <a:spLocks noGrp="1"/>
          </p:cNvSpPr>
          <p:nvPr>
            <p:ph idx="1"/>
          </p:nvPr>
        </p:nvSpPr>
        <p:spPr>
          <a:xfrm>
            <a:off x="0" y="1568334"/>
            <a:ext cx="10753725" cy="3766185"/>
          </a:xfrm>
        </p:spPr>
        <p:txBody>
          <a:bodyPr/>
          <a:lstStyle/>
          <a:p>
            <a:pPr marL="457200" indent="-457200" eaLnBrk="1" hangingPunct="1">
              <a:spcBef>
                <a:spcPts val="1200"/>
              </a:spcBef>
              <a:spcAft>
                <a:spcPts val="1200"/>
              </a:spcAft>
            </a:pPr>
            <a:r>
              <a:rPr lang="en-GB" altLang="en-US" sz="2800" dirty="0"/>
              <a:t>E.g. Half normal + 1 or 2 Cosine terms:</a:t>
            </a:r>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a:p>
            <a:pPr marL="457200" indent="-457200" eaLnBrk="1" hangingPunct="1">
              <a:spcBef>
                <a:spcPct val="0"/>
              </a:spcBef>
            </a:pPr>
            <a:endParaRPr lang="en-GB" altLang="en-US" sz="2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017" y="2244023"/>
            <a:ext cx="10058400" cy="3352800"/>
          </a:xfrm>
          <a:prstGeom prst="rect">
            <a:avLst/>
          </a:prstGeom>
        </p:spPr>
      </p:pic>
      <p:sp>
        <p:nvSpPr>
          <p:cNvPr id="3" name="Slide Number Placeholder 2">
            <a:extLst>
              <a:ext uri="{FF2B5EF4-FFF2-40B4-BE49-F238E27FC236}">
                <a16:creationId xmlns:a16="http://schemas.microsoft.com/office/drawing/2014/main" id="{4F465C93-72DC-4E69-8ABC-2906DD02DFCF}"/>
              </a:ext>
            </a:extLst>
          </p:cNvPr>
          <p:cNvSpPr>
            <a:spLocks noGrp="1"/>
          </p:cNvSpPr>
          <p:nvPr>
            <p:ph type="sldNum" sz="quarter" idx="12"/>
          </p:nvPr>
        </p:nvSpPr>
        <p:spPr/>
        <p:txBody>
          <a:bodyPr/>
          <a:lstStyle/>
          <a:p>
            <a:pPr>
              <a:defRPr/>
            </a:pPr>
            <a:fld id="{B59E928D-B85A-4D0A-9391-33FBD2C5AC9A}" type="slidenum">
              <a:rPr lang="en-GB" altLang="en-US" smtClean="0"/>
              <a:pPr>
                <a:defRPr/>
              </a:pPr>
              <a:t>69</a:t>
            </a:fld>
            <a:endParaRPr lang="en-GB"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66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01A00-2CB8-47EA-9398-EEE5152E599C}"/>
              </a:ext>
            </a:extLst>
          </p:cNvPr>
          <p:cNvSpPr>
            <a:spLocks noGrp="1"/>
          </p:cNvSpPr>
          <p:nvPr>
            <p:ph type="title"/>
          </p:nvPr>
        </p:nvSpPr>
        <p:spPr>
          <a:xfrm>
            <a:off x="838200" y="629285"/>
            <a:ext cx="10515600" cy="1325563"/>
          </a:xfrm>
        </p:spPr>
        <p:txBody>
          <a:bodyPr/>
          <a:lstStyle/>
          <a:p>
            <a:r>
              <a:rPr lang="en-US" dirty="0"/>
              <a:t>An introduction to distance sampling</a:t>
            </a:r>
            <a:br>
              <a:rPr lang="en-US" dirty="0"/>
            </a:br>
            <a:endParaRPr lang="en-US" dirty="0"/>
          </a:p>
        </p:txBody>
      </p:sp>
      <p:sp>
        <p:nvSpPr>
          <p:cNvPr id="3" name="Content Placeholder 2">
            <a:extLst>
              <a:ext uri="{FF2B5EF4-FFF2-40B4-BE49-F238E27FC236}">
                <a16:creationId xmlns:a16="http://schemas.microsoft.com/office/drawing/2014/main" id="{872278E3-8D08-4BC5-A984-3682DAC005C4}"/>
              </a:ext>
            </a:extLst>
          </p:cNvPr>
          <p:cNvSpPr>
            <a:spLocks noGrp="1"/>
          </p:cNvSpPr>
          <p:nvPr>
            <p:ph idx="1"/>
          </p:nvPr>
        </p:nvSpPr>
        <p:spPr>
          <a:xfrm>
            <a:off x="746760" y="1742123"/>
            <a:ext cx="10515600" cy="4750752"/>
          </a:xfrm>
        </p:spPr>
        <p:txBody>
          <a:bodyPr>
            <a:normAutofit fontScale="77500" lnSpcReduction="20000"/>
          </a:bodyPr>
          <a:lstStyle/>
          <a:p>
            <a:pPr marL="0" indent="0" algn="just">
              <a:lnSpc>
                <a:spcPct val="170000"/>
              </a:lnSpc>
              <a:buNone/>
            </a:pPr>
            <a:r>
              <a:rPr lang="en-US" dirty="0"/>
              <a:t>Distance sampling is arguably one of the most widely used methods for estimating animal abundance. In this short course we will present the basics of the methods, covering survey design considerations, the methods assumptions and the consequences of their failure. Without going into the details, we will present the main types of distance sampling modes available. This will include conventional distance sampling, multiple covariate distance sampling, mark recapture distance sampling and spatial density models.</a:t>
            </a:r>
          </a:p>
          <a:p>
            <a:pPr marL="0" indent="0" algn="just">
              <a:lnSpc>
                <a:spcPct val="170000"/>
              </a:lnSpc>
              <a:buNone/>
            </a:pPr>
            <a:r>
              <a:rPr lang="en-US" dirty="0"/>
              <a:t>In the practical component we </a:t>
            </a:r>
            <a:r>
              <a:rPr lang="en-US" dirty="0">
                <a:solidFill>
                  <a:srgbClr val="FF0000"/>
                </a:solidFill>
              </a:rPr>
              <a:t>would</a:t>
            </a:r>
            <a:r>
              <a:rPr lang="en-US" dirty="0"/>
              <a:t> cover the basics to format the data and develop a conventional distance sampling analysis using the R </a:t>
            </a:r>
            <a:r>
              <a:rPr lang="en-US" i="1" dirty="0"/>
              <a:t>Distance</a:t>
            </a:r>
            <a:r>
              <a:rPr lang="en-US" dirty="0"/>
              <a:t> package.</a:t>
            </a:r>
          </a:p>
          <a:p>
            <a:pPr algn="just">
              <a:lnSpc>
                <a:spcPct val="170000"/>
              </a:lnSpc>
            </a:pPr>
            <a:endParaRPr lang="en-US" dirty="0"/>
          </a:p>
        </p:txBody>
      </p:sp>
      <p:sp>
        <p:nvSpPr>
          <p:cNvPr id="4" name="Rectangle 3">
            <a:extLst>
              <a:ext uri="{FF2B5EF4-FFF2-40B4-BE49-F238E27FC236}">
                <a16:creationId xmlns:a16="http://schemas.microsoft.com/office/drawing/2014/main" id="{B1CB7E81-921A-4EA1-A299-F5C01A016F40}"/>
              </a:ext>
            </a:extLst>
          </p:cNvPr>
          <p:cNvSpPr/>
          <p:nvPr/>
        </p:nvSpPr>
        <p:spPr>
          <a:xfrm>
            <a:off x="6247931" y="2367280"/>
            <a:ext cx="3027680" cy="396240"/>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32D9B8E-F908-4F8A-9F11-A68B31FF7BCC}"/>
              </a:ext>
            </a:extLst>
          </p:cNvPr>
          <p:cNvSpPr/>
          <p:nvPr/>
        </p:nvSpPr>
        <p:spPr>
          <a:xfrm>
            <a:off x="5065922" y="2869566"/>
            <a:ext cx="1520973" cy="396240"/>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286735E-2E71-4C8A-9D2B-5663E85267E0}"/>
              </a:ext>
            </a:extLst>
          </p:cNvPr>
          <p:cNvGrpSpPr/>
          <p:nvPr/>
        </p:nvGrpSpPr>
        <p:grpSpPr>
          <a:xfrm>
            <a:off x="814517" y="2366279"/>
            <a:ext cx="10434930" cy="903065"/>
            <a:chOff x="814517" y="2366279"/>
            <a:chExt cx="10434930" cy="903065"/>
          </a:xfrm>
        </p:grpSpPr>
        <p:sp>
          <p:nvSpPr>
            <p:cNvPr id="7" name="Rectangle 6">
              <a:extLst>
                <a:ext uri="{FF2B5EF4-FFF2-40B4-BE49-F238E27FC236}">
                  <a16:creationId xmlns:a16="http://schemas.microsoft.com/office/drawing/2014/main" id="{6D5E1B2D-E3C4-4A8D-BDAB-556BA97085B7}"/>
                </a:ext>
              </a:extLst>
            </p:cNvPr>
            <p:cNvSpPr/>
            <p:nvPr/>
          </p:nvSpPr>
          <p:spPr>
            <a:xfrm>
              <a:off x="814517" y="2873104"/>
              <a:ext cx="780500" cy="396240"/>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5EA6D6E-807C-401A-935C-B067811F9598}"/>
                </a:ext>
              </a:extLst>
            </p:cNvPr>
            <p:cNvSpPr/>
            <p:nvPr/>
          </p:nvSpPr>
          <p:spPr>
            <a:xfrm>
              <a:off x="10390897" y="2366279"/>
              <a:ext cx="858550" cy="396240"/>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EA094005-D25A-4CA1-BF1D-89AAFE084EDB}"/>
              </a:ext>
            </a:extLst>
          </p:cNvPr>
          <p:cNvSpPr/>
          <p:nvPr/>
        </p:nvSpPr>
        <p:spPr>
          <a:xfrm>
            <a:off x="4115416" y="3870015"/>
            <a:ext cx="3663493" cy="396240"/>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FED6325-FA64-459B-A659-AC1729FD1B2B}"/>
              </a:ext>
            </a:extLst>
          </p:cNvPr>
          <p:cNvSpPr/>
          <p:nvPr/>
        </p:nvSpPr>
        <p:spPr>
          <a:xfrm>
            <a:off x="6350003" y="4399690"/>
            <a:ext cx="2641597" cy="396240"/>
          </a:xfrm>
          <a:prstGeom prst="rect">
            <a:avLst/>
          </a:prstGeom>
          <a:solidFill>
            <a:schemeClr val="accent6">
              <a:lumMod val="75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5DFD53B-70FD-4AE3-A132-1D4F11A51B81}"/>
              </a:ext>
            </a:extLst>
          </p:cNvPr>
          <p:cNvSpPr/>
          <p:nvPr/>
        </p:nvSpPr>
        <p:spPr>
          <a:xfrm>
            <a:off x="1981932" y="4386961"/>
            <a:ext cx="3860067" cy="396240"/>
          </a:xfrm>
          <a:prstGeom prst="rect">
            <a:avLst/>
          </a:prstGeom>
          <a:solidFill>
            <a:schemeClr val="accent2">
              <a:lumMod val="75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C7D89029-E0CD-4865-8635-C63578D13033}"/>
              </a:ext>
            </a:extLst>
          </p:cNvPr>
          <p:cNvGrpSpPr/>
          <p:nvPr/>
        </p:nvGrpSpPr>
        <p:grpSpPr>
          <a:xfrm>
            <a:off x="827144" y="3880660"/>
            <a:ext cx="10432202" cy="902541"/>
            <a:chOff x="827144" y="3880660"/>
            <a:chExt cx="10432202" cy="902541"/>
          </a:xfrm>
        </p:grpSpPr>
        <p:sp>
          <p:nvSpPr>
            <p:cNvPr id="11" name="Rectangle 10">
              <a:extLst>
                <a:ext uri="{FF2B5EF4-FFF2-40B4-BE49-F238E27FC236}">
                  <a16:creationId xmlns:a16="http://schemas.microsoft.com/office/drawing/2014/main" id="{76404130-2E57-4DCB-9727-D9315732CEFD}"/>
                </a:ext>
              </a:extLst>
            </p:cNvPr>
            <p:cNvSpPr/>
            <p:nvPr/>
          </p:nvSpPr>
          <p:spPr>
            <a:xfrm>
              <a:off x="7928898" y="3880660"/>
              <a:ext cx="3330448" cy="396240"/>
            </a:xfrm>
            <a:prstGeom prst="rect">
              <a:avLst/>
            </a:prstGeom>
            <a:solidFill>
              <a:schemeClr val="accent3">
                <a:lumMod val="40000"/>
                <a:lumOff val="60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47F8326-441D-46E0-8A24-170EFCFD110B}"/>
                </a:ext>
              </a:extLst>
            </p:cNvPr>
            <p:cNvSpPr/>
            <p:nvPr/>
          </p:nvSpPr>
          <p:spPr>
            <a:xfrm>
              <a:off x="827144" y="4386961"/>
              <a:ext cx="1038845" cy="396240"/>
            </a:xfrm>
            <a:prstGeom prst="rect">
              <a:avLst/>
            </a:prstGeom>
            <a:solidFill>
              <a:schemeClr val="accent3">
                <a:lumMod val="40000"/>
                <a:lumOff val="60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08DAF387-9819-461F-BFB1-D53B818B628B}"/>
              </a:ext>
            </a:extLst>
          </p:cNvPr>
          <p:cNvSpPr/>
          <p:nvPr/>
        </p:nvSpPr>
        <p:spPr>
          <a:xfrm>
            <a:off x="710279" y="5550469"/>
            <a:ext cx="8104039" cy="396240"/>
          </a:xfrm>
          <a:prstGeom prst="rect">
            <a:avLst/>
          </a:prstGeom>
          <a:solidFill>
            <a:schemeClr val="accent6">
              <a:lumMod val="40000"/>
              <a:lumOff val="60000"/>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5889A89-4080-4E52-A346-3EB627CCF3DC}"/>
              </a:ext>
            </a:extLst>
          </p:cNvPr>
          <p:cNvSpPr>
            <a:spLocks noGrp="1"/>
          </p:cNvSpPr>
          <p:nvPr>
            <p:ph type="sldNum" sz="quarter" idx="12"/>
          </p:nvPr>
        </p:nvSpPr>
        <p:spPr/>
        <p:txBody>
          <a:bodyPr/>
          <a:lstStyle/>
          <a:p>
            <a:fld id="{60B73985-754F-4BE9-9EB9-A7C0CDE6651C}" type="slidenum">
              <a:rPr lang="en-US" smtClean="0"/>
              <a:t>7</a:t>
            </a:fld>
            <a:endParaRPr lang="en-US"/>
          </a:p>
        </p:txBody>
      </p:sp>
    </p:spTree>
    <p:extLst>
      <p:ext uri="{BB962C8B-B14F-4D97-AF65-F5344CB8AC3E}">
        <p14:creationId xmlns:p14="http://schemas.microsoft.com/office/powerpoint/2010/main" val="140646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P spid="12" grpId="0" animBg="1"/>
      <p:bldP spid="13" grpId="0" animBg="1"/>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6"/>
          <p:cNvSpPr txBox="1">
            <a:spLocks/>
          </p:cNvSpPr>
          <p:nvPr/>
        </p:nvSpPr>
        <p:spPr bwMode="auto">
          <a:xfrm>
            <a:off x="1833084" y="69282"/>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mn-cs"/>
              </a:rPr>
              <a:t>Adjustments in Distance</a:t>
            </a:r>
          </a:p>
        </p:txBody>
      </p:sp>
      <p:sp>
        <p:nvSpPr>
          <p:cNvPr id="8" name="TextBox 7"/>
          <p:cNvSpPr txBox="1"/>
          <p:nvPr/>
        </p:nvSpPr>
        <p:spPr>
          <a:xfrm>
            <a:off x="951767" y="1458790"/>
            <a:ext cx="8849859" cy="1661993"/>
          </a:xfrm>
          <a:prstGeom prst="rect">
            <a:avLst/>
          </a:prstGeom>
          <a:noFill/>
        </p:spPr>
        <p:txBody>
          <a:bodyPr wrap="none" rtlCol="0">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rPr>
              <a:t>Fit a half normal detection function with cosine adjustments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ds(data, key=“</a:t>
            </a:r>
            <a:r>
              <a:rPr kumimoji="0" lang="en-GB" sz="2800" b="0"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hn</a:t>
            </a:r>
            <a:r>
              <a:rPr kumimoji="0" lang="en-GB" sz="28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adjustment=“cos”)</a:t>
            </a:r>
          </a:p>
        </p:txBody>
      </p:sp>
      <p:sp>
        <p:nvSpPr>
          <p:cNvPr id="2" name="TextBox 1"/>
          <p:cNvSpPr txBox="1"/>
          <p:nvPr/>
        </p:nvSpPr>
        <p:spPr>
          <a:xfrm>
            <a:off x="4521443" y="3840041"/>
            <a:ext cx="5683928" cy="224676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Options are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“cos” - cosine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“herm” – </a:t>
            </a:r>
            <a:r>
              <a:rPr kumimoji="0" lang="en-GB" sz="2800" b="0" i="0" u="none" strike="noStrike" kern="1200" cap="none" spc="0" normalizeH="0" baseline="0" noProof="0" dirty="0" err="1">
                <a:ln>
                  <a:noFill/>
                </a:ln>
                <a:solidFill>
                  <a:srgbClr val="0070C0"/>
                </a:solidFill>
                <a:effectLst/>
                <a:uLnTx/>
                <a:uFillTx/>
                <a:latin typeface="Calibri Light" panose="020F0302020204030204"/>
                <a:ea typeface="+mn-ea"/>
                <a:cs typeface="+mn-cs"/>
              </a:rPr>
              <a:t>hermite</a:t>
            </a: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 polynomial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“poly” – simple polynomial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70C0"/>
                </a:solidFill>
                <a:effectLst/>
                <a:uLnTx/>
                <a:uFillTx/>
                <a:latin typeface="Calibri Light" panose="020F0302020204030204"/>
                <a:ea typeface="+mn-ea"/>
                <a:cs typeface="+mn-cs"/>
              </a:rPr>
              <a:t>NULL – no adjustments will be fitted</a:t>
            </a:r>
          </a:p>
        </p:txBody>
      </p:sp>
      <p:sp>
        <p:nvSpPr>
          <p:cNvPr id="5" name="Freeform 33"/>
          <p:cNvSpPr>
            <a:spLocks/>
          </p:cNvSpPr>
          <p:nvPr/>
        </p:nvSpPr>
        <p:spPr bwMode="auto">
          <a:xfrm rot="2071701" flipH="1" flipV="1">
            <a:off x="6457694" y="2878857"/>
            <a:ext cx="255405" cy="1241859"/>
          </a:xfrm>
          <a:custGeom>
            <a:avLst/>
            <a:gdLst>
              <a:gd name="T0" fmla="*/ 0 w 226"/>
              <a:gd name="T1" fmla="*/ 2147483647 h 409"/>
              <a:gd name="T2" fmla="*/ 2147483647 w 226"/>
              <a:gd name="T3" fmla="*/ 2147483647 h 409"/>
              <a:gd name="T4" fmla="*/ 2147483647 w 226"/>
              <a:gd name="T5" fmla="*/ 0 h 409"/>
              <a:gd name="T6" fmla="*/ 0 60000 65536"/>
              <a:gd name="T7" fmla="*/ 0 60000 65536"/>
              <a:gd name="T8" fmla="*/ 0 60000 65536"/>
              <a:gd name="T9" fmla="*/ 0 w 226"/>
              <a:gd name="T10" fmla="*/ 0 h 409"/>
              <a:gd name="T11" fmla="*/ 226 w 226"/>
              <a:gd name="T12" fmla="*/ 409 h 409"/>
            </a:gdLst>
            <a:ahLst/>
            <a:cxnLst>
              <a:cxn ang="T6">
                <a:pos x="T0" y="T1"/>
              </a:cxn>
              <a:cxn ang="T7">
                <a:pos x="T2" y="T3"/>
              </a:cxn>
              <a:cxn ang="T8">
                <a:pos x="T4" y="T5"/>
              </a:cxn>
            </a:cxnLst>
            <a:rect l="T9" t="T10" r="T11" b="T12"/>
            <a:pathLst>
              <a:path w="226" h="409">
                <a:moveTo>
                  <a:pt x="0" y="409"/>
                </a:moveTo>
                <a:cubicBezTo>
                  <a:pt x="3" y="306"/>
                  <a:pt x="7" y="204"/>
                  <a:pt x="45" y="136"/>
                </a:cubicBezTo>
                <a:cubicBezTo>
                  <a:pt x="83" y="68"/>
                  <a:pt x="154" y="34"/>
                  <a:pt x="226" y="0"/>
                </a:cubicBezTo>
              </a:path>
            </a:pathLst>
          </a:custGeom>
          <a:noFill/>
          <a:ln w="25400">
            <a:solidFill>
              <a:srgbClr val="0070C0"/>
            </a:solidFill>
            <a:round/>
            <a:headEnd type="triangle" w="lg" len="lg"/>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Slide Number Placeholder 2">
            <a:extLst>
              <a:ext uri="{FF2B5EF4-FFF2-40B4-BE49-F238E27FC236}">
                <a16:creationId xmlns:a16="http://schemas.microsoft.com/office/drawing/2014/main" id="{BFE32D1A-E3A1-4538-A2AF-5352F6987233}"/>
              </a:ext>
            </a:extLst>
          </p:cNvPr>
          <p:cNvSpPr>
            <a:spLocks noGrp="1"/>
          </p:cNvSpPr>
          <p:nvPr>
            <p:ph type="sldNum" sz="quarter" idx="12"/>
          </p:nvPr>
        </p:nvSpPr>
        <p:spPr/>
        <p:txBody>
          <a:bodyPr/>
          <a:lstStyle/>
          <a:p>
            <a:pPr>
              <a:defRPr/>
            </a:pPr>
            <a:fld id="{B59E928D-B85A-4D0A-9391-33FBD2C5AC9A}" type="slidenum">
              <a:rPr lang="en-GB" altLang="en-US" smtClean="0"/>
              <a:pPr>
                <a:defRPr/>
              </a:pPr>
              <a:t>70</a:t>
            </a:fld>
            <a:endParaRPr lang="en-GB"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a:spLocks/>
          </p:cNvSpPr>
          <p:nvPr/>
        </p:nvSpPr>
        <p:spPr bwMode="auto">
          <a:xfrm>
            <a:off x="1981200" y="-55755"/>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162F33"/>
                </a:solidFill>
                <a:effectLst/>
                <a:uLnTx/>
                <a:uFillTx/>
                <a:latin typeface="Calibri Light" panose="020F0302020204030204"/>
                <a:ea typeface="+mn-ea"/>
                <a:cs typeface="+mn-cs"/>
              </a:rPr>
              <a:t>Adjustment terms – how many?</a:t>
            </a:r>
          </a:p>
        </p:txBody>
      </p:sp>
      <p:graphicFrame>
        <p:nvGraphicFramePr>
          <p:cNvPr id="6188" name="Group 44"/>
          <p:cNvGraphicFramePr>
            <a:graphicFrameLocks noGrp="1"/>
          </p:cNvGraphicFramePr>
          <p:nvPr/>
        </p:nvGraphicFramePr>
        <p:xfrm>
          <a:off x="1824039" y="3451957"/>
          <a:ext cx="8383587" cy="2552237"/>
        </p:xfrm>
        <a:graphic>
          <a:graphicData uri="http://schemas.openxmlformats.org/drawingml/2006/table">
            <a:tbl>
              <a:tblPr/>
              <a:tblGrid>
                <a:gridCol w="2794000">
                  <a:extLst>
                    <a:ext uri="{9D8B030D-6E8A-4147-A177-3AD203B41FA5}">
                      <a16:colId xmlns:a16="http://schemas.microsoft.com/office/drawing/2014/main" val="20000"/>
                    </a:ext>
                  </a:extLst>
                </a:gridCol>
                <a:gridCol w="2795587">
                  <a:extLst>
                    <a:ext uri="{9D8B030D-6E8A-4147-A177-3AD203B41FA5}">
                      <a16:colId xmlns:a16="http://schemas.microsoft.com/office/drawing/2014/main" val="20001"/>
                    </a:ext>
                  </a:extLst>
                </a:gridCol>
                <a:gridCol w="2794000">
                  <a:extLst>
                    <a:ext uri="{9D8B030D-6E8A-4147-A177-3AD203B41FA5}">
                      <a16:colId xmlns:a16="http://schemas.microsoft.com/office/drawing/2014/main" val="20002"/>
                    </a:ext>
                  </a:extLst>
                </a:gridCol>
              </a:tblGrid>
              <a:tr h="5113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a:ln>
                            <a:noFill/>
                          </a:ln>
                          <a:solidFill>
                            <a:schemeClr val="tx1"/>
                          </a:solidFill>
                          <a:effectLst/>
                          <a:latin typeface="Arial" charset="0"/>
                        </a:rPr>
                        <a:t>Half normal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a:ln>
                            <a:noFill/>
                          </a:ln>
                          <a:solidFill>
                            <a:schemeClr val="tx1"/>
                          </a:solidFill>
                          <a:effectLst/>
                          <a:latin typeface="Arial" charset="0"/>
                        </a:rPr>
                        <a:t>Half normal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a:ln>
                            <a:noFill/>
                          </a:ln>
                          <a:solidFill>
                            <a:schemeClr val="tx1"/>
                          </a:solidFill>
                          <a:effectLst/>
                          <a:latin typeface="Arial" charset="0"/>
                        </a:rPr>
                        <a:t>Half normal</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2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charset="0"/>
                        </a:rPr>
                        <a:t>0 adjustment terms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charset="0"/>
                        </a:rPr>
                        <a:t>1 adjustment term</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charset="0"/>
                        </a:rPr>
                        <a:t>5 adjustment terms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5038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a:ln>
                            <a:noFill/>
                          </a:ln>
                          <a:solidFill>
                            <a:srgbClr val="000000"/>
                          </a:solidFill>
                          <a:effectLst/>
                          <a:latin typeface="Arial" charset="0"/>
                        </a:rPr>
                        <a:t>1 parameter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charset="0"/>
                        </a:rPr>
                        <a:t>2 parameters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a:ln>
                            <a:noFill/>
                          </a:ln>
                          <a:solidFill>
                            <a:srgbClr val="000000"/>
                          </a:solidFill>
                          <a:effectLst/>
                          <a:latin typeface="Arial" charset="0"/>
                        </a:rPr>
                        <a:t>6 parameters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51284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5113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bl>
          </a:graphicData>
        </a:graphic>
      </p:graphicFrame>
      <p:grpSp>
        <p:nvGrpSpPr>
          <p:cNvPr id="43037" name="Group 42"/>
          <p:cNvGrpSpPr>
            <a:grpSpLocks/>
          </p:cNvGrpSpPr>
          <p:nvPr/>
        </p:nvGrpSpPr>
        <p:grpSpPr bwMode="auto">
          <a:xfrm>
            <a:off x="1237785" y="802308"/>
            <a:ext cx="9430215" cy="2855292"/>
            <a:chOff x="304" y="966"/>
            <a:chExt cx="5383" cy="1479"/>
          </a:xfrm>
        </p:grpSpPr>
        <p:pic>
          <p:nvPicPr>
            <p:cNvPr id="430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 y="966"/>
              <a:ext cx="1881" cy="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48"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 y="971"/>
              <a:ext cx="1883" cy="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49"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4" y="967"/>
              <a:ext cx="1883" cy="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38" name="Group 43"/>
          <p:cNvGrpSpPr>
            <a:grpSpLocks/>
          </p:cNvGrpSpPr>
          <p:nvPr/>
        </p:nvGrpSpPr>
        <p:grpSpPr bwMode="auto">
          <a:xfrm>
            <a:off x="1857375" y="4954857"/>
            <a:ext cx="7797800" cy="1074738"/>
            <a:chOff x="338" y="3411"/>
            <a:chExt cx="4912" cy="677"/>
          </a:xfrm>
        </p:grpSpPr>
        <p:graphicFrame>
          <p:nvGraphicFramePr>
            <p:cNvPr id="43041" name="Object 24"/>
            <p:cNvGraphicFramePr>
              <a:graphicFrameLocks noChangeAspect="1"/>
            </p:cNvGraphicFramePr>
            <p:nvPr/>
          </p:nvGraphicFramePr>
          <p:xfrm>
            <a:off x="2098" y="3411"/>
            <a:ext cx="798" cy="333"/>
          </p:xfrm>
          <a:graphic>
            <a:graphicData uri="http://schemas.openxmlformats.org/presentationml/2006/ole">
              <mc:AlternateContent xmlns:mc="http://schemas.openxmlformats.org/markup-compatibility/2006">
                <mc:Choice xmlns:v="urn:schemas-microsoft-com:vml" Requires="v">
                  <p:oleObj name="Equation" r:id="rId6" imgW="609336" imgH="253890" progId="Equation.3">
                    <p:embed/>
                  </p:oleObj>
                </mc:Choice>
                <mc:Fallback>
                  <p:oleObj name="Equation" r:id="rId6" imgW="609336" imgH="253890" progId="Equation.3">
                    <p:embed/>
                    <p:pic>
                      <p:nvPicPr>
                        <p:cNvPr id="43041" name="Object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98" y="3411"/>
                          <a:ext cx="798"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42" name="Object 24"/>
            <p:cNvGraphicFramePr>
              <a:graphicFrameLocks noChangeAspect="1"/>
            </p:cNvGraphicFramePr>
            <p:nvPr/>
          </p:nvGraphicFramePr>
          <p:xfrm>
            <a:off x="2099" y="3735"/>
            <a:ext cx="1384" cy="337"/>
          </p:xfrm>
          <a:graphic>
            <a:graphicData uri="http://schemas.openxmlformats.org/presentationml/2006/ole">
              <mc:AlternateContent xmlns:mc="http://schemas.openxmlformats.org/markup-compatibility/2006">
                <mc:Choice xmlns:v="urn:schemas-microsoft-com:vml" Requires="v">
                  <p:oleObj name="Equation" r:id="rId8" imgW="1040948" imgH="253890" progId="Equation.3">
                    <p:embed/>
                  </p:oleObj>
                </mc:Choice>
                <mc:Fallback>
                  <p:oleObj name="Equation" r:id="rId8" imgW="1040948" imgH="253890" progId="Equation.3">
                    <p:embed/>
                    <p:pic>
                      <p:nvPicPr>
                        <p:cNvPr id="43042" name="Object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99" y="3735"/>
                          <a:ext cx="1384" cy="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43" name="Object 24"/>
            <p:cNvGraphicFramePr>
              <a:graphicFrameLocks noChangeAspect="1"/>
            </p:cNvGraphicFramePr>
            <p:nvPr/>
          </p:nvGraphicFramePr>
          <p:xfrm>
            <a:off x="3858" y="3427"/>
            <a:ext cx="781" cy="333"/>
          </p:xfrm>
          <a:graphic>
            <a:graphicData uri="http://schemas.openxmlformats.org/presentationml/2006/ole">
              <mc:AlternateContent xmlns:mc="http://schemas.openxmlformats.org/markup-compatibility/2006">
                <mc:Choice xmlns:v="urn:schemas-microsoft-com:vml" Requires="v">
                  <p:oleObj name="Equation" r:id="rId10" imgW="596641" imgH="253890" progId="Equation.3">
                    <p:embed/>
                  </p:oleObj>
                </mc:Choice>
                <mc:Fallback>
                  <p:oleObj name="Equation" r:id="rId10" imgW="596641" imgH="253890" progId="Equation.3">
                    <p:embed/>
                    <p:pic>
                      <p:nvPicPr>
                        <p:cNvPr id="43043"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58" y="3427"/>
                          <a:ext cx="781"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44" name="Object 24"/>
            <p:cNvGraphicFramePr>
              <a:graphicFrameLocks noChangeAspect="1"/>
            </p:cNvGraphicFramePr>
            <p:nvPr/>
          </p:nvGraphicFramePr>
          <p:xfrm>
            <a:off x="3867" y="3751"/>
            <a:ext cx="1383" cy="337"/>
          </p:xfrm>
          <a:graphic>
            <a:graphicData uri="http://schemas.openxmlformats.org/presentationml/2006/ole">
              <mc:AlternateContent xmlns:mc="http://schemas.openxmlformats.org/markup-compatibility/2006">
                <mc:Choice xmlns:v="urn:schemas-microsoft-com:vml" Requires="v">
                  <p:oleObj name="Equation" r:id="rId12" imgW="1040948" imgH="253890" progId="Equation.3">
                    <p:embed/>
                  </p:oleObj>
                </mc:Choice>
                <mc:Fallback>
                  <p:oleObj name="Equation" r:id="rId12" imgW="1040948" imgH="253890" progId="Equation.3">
                    <p:embed/>
                    <p:pic>
                      <p:nvPicPr>
                        <p:cNvPr id="43044" name="Object 2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67" y="3751"/>
                          <a:ext cx="1383" cy="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45" name="Object 24"/>
            <p:cNvGraphicFramePr>
              <a:graphicFrameLocks noChangeAspect="1"/>
            </p:cNvGraphicFramePr>
            <p:nvPr/>
          </p:nvGraphicFramePr>
          <p:xfrm>
            <a:off x="338" y="3419"/>
            <a:ext cx="782" cy="333"/>
          </p:xfrm>
          <a:graphic>
            <a:graphicData uri="http://schemas.openxmlformats.org/presentationml/2006/ole">
              <mc:AlternateContent xmlns:mc="http://schemas.openxmlformats.org/markup-compatibility/2006">
                <mc:Choice xmlns:v="urn:schemas-microsoft-com:vml" Requires="v">
                  <p:oleObj name="Equation" r:id="rId14" imgW="596641" imgH="253890" progId="Equation.3">
                    <p:embed/>
                  </p:oleObj>
                </mc:Choice>
                <mc:Fallback>
                  <p:oleObj name="Equation" r:id="rId14" imgW="596641" imgH="253890" progId="Equation.3">
                    <p:embed/>
                    <p:pic>
                      <p:nvPicPr>
                        <p:cNvPr id="43045" name="Object 2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38" y="3419"/>
                          <a:ext cx="782"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46" name="Object 24"/>
            <p:cNvGraphicFramePr>
              <a:graphicFrameLocks noChangeAspect="1"/>
            </p:cNvGraphicFramePr>
            <p:nvPr/>
          </p:nvGraphicFramePr>
          <p:xfrm>
            <a:off x="341" y="3743"/>
            <a:ext cx="1299" cy="337"/>
          </p:xfrm>
          <a:graphic>
            <a:graphicData uri="http://schemas.openxmlformats.org/presentationml/2006/ole">
              <mc:AlternateContent xmlns:mc="http://schemas.openxmlformats.org/markup-compatibility/2006">
                <mc:Choice xmlns:v="urn:schemas-microsoft-com:vml" Requires="v">
                  <p:oleObj name="Equation" r:id="rId16" imgW="977476" imgH="253890" progId="Equation.3">
                    <p:embed/>
                  </p:oleObj>
                </mc:Choice>
                <mc:Fallback>
                  <p:oleObj name="Equation" r:id="rId16" imgW="977476" imgH="253890" progId="Equation.3">
                    <p:embed/>
                    <p:pic>
                      <p:nvPicPr>
                        <p:cNvPr id="43046" name="Object 2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1" y="3743"/>
                          <a:ext cx="1299" cy="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3039" name="Text Box 40"/>
          <p:cNvSpPr txBox="1">
            <a:spLocks noChangeArrowheads="1"/>
          </p:cNvSpPr>
          <p:nvPr/>
        </p:nvSpPr>
        <p:spPr bwMode="auto">
          <a:xfrm>
            <a:off x="1524000" y="6491288"/>
            <a:ext cx="914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1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3040" name="Text Box 41"/>
          <p:cNvSpPr txBox="1">
            <a:spLocks noChangeArrowheads="1"/>
          </p:cNvSpPr>
          <p:nvPr/>
        </p:nvSpPr>
        <p:spPr bwMode="auto">
          <a:xfrm>
            <a:off x="2401455" y="6150553"/>
            <a:ext cx="780617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Note: </a:t>
            </a:r>
            <a:r>
              <a:rPr kumimoji="0" lang="en-GB" alt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There is a monotonicity constraint in Distance that is switched on by default to prevent detection functions from increasing.  The constraint had to be turned off to produce the third plot.  The third plot is for demonstration only – it would not be a good detection function to choose (unless there was a biological reason why detection probability would increase at those distances).</a:t>
            </a:r>
            <a:endParaRPr kumimoji="0" lang="en-US" alt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 name="Slide Number Placeholder 1">
            <a:extLst>
              <a:ext uri="{FF2B5EF4-FFF2-40B4-BE49-F238E27FC236}">
                <a16:creationId xmlns:a16="http://schemas.microsoft.com/office/drawing/2014/main" id="{B4A6B334-8540-49F6-B925-204B5F48499A}"/>
              </a:ext>
            </a:extLst>
          </p:cNvPr>
          <p:cNvSpPr>
            <a:spLocks noGrp="1"/>
          </p:cNvSpPr>
          <p:nvPr>
            <p:ph type="sldNum" sz="quarter" idx="12"/>
          </p:nvPr>
        </p:nvSpPr>
        <p:spPr/>
        <p:txBody>
          <a:bodyPr/>
          <a:lstStyle/>
          <a:p>
            <a:pPr>
              <a:defRPr/>
            </a:pPr>
            <a:fld id="{3B61D9F7-C6DC-4A68-B4F3-26466262775B}" type="slidenum">
              <a:rPr lang="en-GB" altLang="en-US" smtClean="0"/>
              <a:pPr>
                <a:defRPr/>
              </a:pPr>
              <a:t>71</a:t>
            </a:fld>
            <a:endParaRPr lang="en-GB"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GB" altLang="en-US" sz="4000"/>
              <a:t>How many parameters?</a:t>
            </a:r>
          </a:p>
        </p:txBody>
      </p:sp>
      <p:sp>
        <p:nvSpPr>
          <p:cNvPr id="8" name="Content Placeholder 2"/>
          <p:cNvSpPr>
            <a:spLocks noGrp="1"/>
          </p:cNvSpPr>
          <p:nvPr>
            <p:ph idx="1"/>
          </p:nvPr>
        </p:nvSpPr>
        <p:spPr/>
        <p:txBody>
          <a:bodyPr/>
          <a:lstStyle/>
          <a:p>
            <a:pPr marL="457200" indent="-457200" eaLnBrk="1" hangingPunct="1">
              <a:spcBef>
                <a:spcPts val="1200"/>
              </a:spcBef>
              <a:spcAft>
                <a:spcPts val="1200"/>
              </a:spcAft>
            </a:pPr>
            <a:r>
              <a:rPr lang="en-GB" altLang="en-US" sz="2800"/>
              <a:t>Models with too few parameters will not be flexible enough to describe the underlying relationship</a:t>
            </a:r>
          </a:p>
          <a:p>
            <a:pPr marL="457200" indent="-457200" eaLnBrk="1" hangingPunct="1">
              <a:spcBef>
                <a:spcPts val="1200"/>
              </a:spcBef>
              <a:spcAft>
                <a:spcPts val="1200"/>
              </a:spcAft>
            </a:pPr>
            <a:r>
              <a:rPr lang="en-GB" altLang="en-US" sz="2800"/>
              <a:t>Adding parameters will improve the fit</a:t>
            </a:r>
          </a:p>
          <a:p>
            <a:pPr marL="457200" indent="-457200" eaLnBrk="1" hangingPunct="1">
              <a:spcBef>
                <a:spcPts val="1200"/>
              </a:spcBef>
              <a:spcAft>
                <a:spcPts val="1200"/>
              </a:spcAft>
            </a:pPr>
            <a:r>
              <a:rPr lang="en-GB" altLang="en-US" sz="2800"/>
              <a:t>But models with too many parameters will be too flexible and will also describe the random noise in the data</a:t>
            </a:r>
          </a:p>
          <a:p>
            <a:pPr marL="457200" indent="-457200" eaLnBrk="1" hangingPunct="1">
              <a:spcBef>
                <a:spcPts val="1200"/>
              </a:spcBef>
              <a:spcAft>
                <a:spcPts val="1200"/>
              </a:spcAft>
            </a:pPr>
            <a:r>
              <a:rPr lang="en-GB" altLang="en-US" sz="2800"/>
              <a:t>We generally require models with an intermediate number of parameters</a:t>
            </a:r>
            <a:endParaRPr lang="en-GB" altLang="en-US" sz="2800" i="1" baseline="-25000"/>
          </a:p>
        </p:txBody>
      </p:sp>
      <p:sp>
        <p:nvSpPr>
          <p:cNvPr id="2" name="Slide Number Placeholder 1">
            <a:extLst>
              <a:ext uri="{FF2B5EF4-FFF2-40B4-BE49-F238E27FC236}">
                <a16:creationId xmlns:a16="http://schemas.microsoft.com/office/drawing/2014/main" id="{0A1518FA-8B30-49D2-90AF-7698300A343E}"/>
              </a:ext>
            </a:extLst>
          </p:cNvPr>
          <p:cNvSpPr>
            <a:spLocks noGrp="1"/>
          </p:cNvSpPr>
          <p:nvPr>
            <p:ph type="sldNum" sz="quarter" idx="12"/>
          </p:nvPr>
        </p:nvSpPr>
        <p:spPr/>
        <p:txBody>
          <a:bodyPr/>
          <a:lstStyle/>
          <a:p>
            <a:pPr>
              <a:defRPr/>
            </a:pPr>
            <a:fld id="{B59E928D-B85A-4D0A-9391-33FBD2C5AC9A}" type="slidenum">
              <a:rPr lang="en-GB" altLang="en-US" smtClean="0"/>
              <a:pPr>
                <a:defRPr/>
              </a:pPr>
              <a:t>72</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1"/>
          <p:cNvSpPr>
            <a:spLocks noGrp="1"/>
          </p:cNvSpPr>
          <p:nvPr>
            <p:ph type="title"/>
          </p:nvPr>
        </p:nvSpPr>
        <p:spPr/>
        <p:txBody>
          <a:bodyPr/>
          <a:lstStyle/>
          <a:p>
            <a:r>
              <a:rPr lang="en-GB" altLang="en-US" sz="4000"/>
              <a:t>How many parameters?</a:t>
            </a:r>
          </a:p>
        </p:txBody>
      </p:sp>
      <p:sp>
        <p:nvSpPr>
          <p:cNvPr id="16" name="Content Placeholder 2"/>
          <p:cNvSpPr>
            <a:spLocks noGrp="1"/>
          </p:cNvSpPr>
          <p:nvPr>
            <p:ph idx="1"/>
          </p:nvPr>
        </p:nvSpPr>
        <p:spPr/>
        <p:txBody>
          <a:bodyPr/>
          <a:lstStyle/>
          <a:p>
            <a:pPr marL="457200" indent="-457200" eaLnBrk="1" hangingPunct="1">
              <a:spcBef>
                <a:spcPts val="1200"/>
              </a:spcBef>
              <a:spcAft>
                <a:spcPts val="1200"/>
              </a:spcAft>
            </a:pPr>
            <a:r>
              <a:rPr lang="en-GB" altLang="en-US" sz="2800"/>
              <a:t>This problem can also be expressed as a trade-off between bias and variance</a:t>
            </a:r>
          </a:p>
          <a:p>
            <a:pPr marL="457200" indent="-457200" eaLnBrk="1" hangingPunct="1">
              <a:spcBef>
                <a:spcPts val="1200"/>
              </a:spcBef>
              <a:spcAft>
                <a:spcPts val="1200"/>
              </a:spcAft>
            </a:pPr>
            <a:r>
              <a:rPr lang="en-GB" altLang="en-US" sz="2800"/>
              <a:t>Models with too few parameters tend to produce estimates with low variance and high bias</a:t>
            </a:r>
          </a:p>
          <a:p>
            <a:pPr marL="457200" indent="-457200" eaLnBrk="1" hangingPunct="1">
              <a:spcBef>
                <a:spcPts val="1200"/>
              </a:spcBef>
              <a:spcAft>
                <a:spcPts val="1200"/>
              </a:spcAft>
            </a:pPr>
            <a:r>
              <a:rPr lang="en-GB" altLang="en-US" sz="2800"/>
              <a:t>Models with too many parameters tend to produce estimates with low bias and high variance (note the increasing CV for the estimate of </a:t>
            </a:r>
            <a:r>
              <a:rPr lang="en-GB" altLang="en-US" sz="2800" i="1"/>
              <a:t>P</a:t>
            </a:r>
            <a:r>
              <a:rPr lang="en-GB" altLang="en-US" sz="2800" i="1" baseline="-25000"/>
              <a:t>a</a:t>
            </a:r>
            <a:r>
              <a:rPr lang="en-GB" altLang="en-US" sz="2800"/>
              <a:t> on the previous slide)</a:t>
            </a:r>
          </a:p>
          <a:p>
            <a:pPr marL="457200" indent="-457200" eaLnBrk="1" hangingPunct="1">
              <a:spcBef>
                <a:spcPts val="1200"/>
              </a:spcBef>
              <a:spcAft>
                <a:spcPts val="1200"/>
              </a:spcAft>
            </a:pPr>
            <a:endParaRPr lang="en-GB" altLang="en-US" sz="2800"/>
          </a:p>
        </p:txBody>
      </p:sp>
      <p:sp>
        <p:nvSpPr>
          <p:cNvPr id="2" name="Slide Number Placeholder 1">
            <a:extLst>
              <a:ext uri="{FF2B5EF4-FFF2-40B4-BE49-F238E27FC236}">
                <a16:creationId xmlns:a16="http://schemas.microsoft.com/office/drawing/2014/main" id="{1FAF59D0-471B-4429-BECB-30F196573CE2}"/>
              </a:ext>
            </a:extLst>
          </p:cNvPr>
          <p:cNvSpPr>
            <a:spLocks noGrp="1"/>
          </p:cNvSpPr>
          <p:nvPr>
            <p:ph type="sldNum" sz="quarter" idx="12"/>
          </p:nvPr>
        </p:nvSpPr>
        <p:spPr/>
        <p:txBody>
          <a:bodyPr/>
          <a:lstStyle/>
          <a:p>
            <a:pPr>
              <a:defRPr/>
            </a:pPr>
            <a:fld id="{B59E928D-B85A-4D0A-9391-33FBD2C5AC9A}" type="slidenum">
              <a:rPr lang="en-GB" altLang="en-US" smtClean="0"/>
              <a:pPr>
                <a:defRPr/>
              </a:pPr>
              <a:t>73</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28"/>
          <p:cNvGrpSpPr>
            <a:grpSpLocks/>
          </p:cNvGrpSpPr>
          <p:nvPr/>
        </p:nvGrpSpPr>
        <p:grpSpPr bwMode="auto">
          <a:xfrm>
            <a:off x="2871823" y="1638301"/>
            <a:ext cx="6200805" cy="3351043"/>
            <a:chOff x="890" y="615"/>
            <a:chExt cx="3918" cy="2693"/>
          </a:xfrm>
        </p:grpSpPr>
        <p:sp>
          <p:nvSpPr>
            <p:cNvPr id="49157" name="Freeform 16"/>
            <p:cNvSpPr>
              <a:spLocks/>
            </p:cNvSpPr>
            <p:nvPr/>
          </p:nvSpPr>
          <p:spPr bwMode="auto">
            <a:xfrm flipH="1">
              <a:off x="1159" y="728"/>
              <a:ext cx="3393" cy="2175"/>
            </a:xfrm>
            <a:custGeom>
              <a:avLst/>
              <a:gdLst>
                <a:gd name="T0" fmla="*/ 0 w 3710"/>
                <a:gd name="T1" fmla="*/ 0 h 2760"/>
                <a:gd name="T2" fmla="*/ 651 w 3710"/>
                <a:gd name="T3" fmla="*/ 363 h 2760"/>
                <a:gd name="T4" fmla="*/ 2171 w 3710"/>
                <a:gd name="T5" fmla="*/ 661 h 2760"/>
                <a:gd name="T6" fmla="*/ 0 60000 65536"/>
                <a:gd name="T7" fmla="*/ 0 60000 65536"/>
                <a:gd name="T8" fmla="*/ 0 60000 65536"/>
                <a:gd name="T9" fmla="*/ 0 w 3710"/>
                <a:gd name="T10" fmla="*/ 0 h 2760"/>
                <a:gd name="T11" fmla="*/ 3710 w 3710"/>
                <a:gd name="T12" fmla="*/ 2760 h 2760"/>
              </a:gdLst>
              <a:ahLst/>
              <a:cxnLst>
                <a:cxn ang="T6">
                  <a:pos x="T0" y="T1"/>
                </a:cxn>
                <a:cxn ang="T7">
                  <a:pos x="T2" y="T3"/>
                </a:cxn>
                <a:cxn ang="T8">
                  <a:pos x="T4" y="T5"/>
                </a:cxn>
              </a:cxnLst>
              <a:rect l="T9" t="T10" r="T11" b="T12"/>
              <a:pathLst>
                <a:path w="3710" h="2760">
                  <a:moveTo>
                    <a:pt x="0" y="0"/>
                  </a:moveTo>
                  <a:cubicBezTo>
                    <a:pt x="247" y="527"/>
                    <a:pt x="494" y="1054"/>
                    <a:pt x="1112" y="1514"/>
                  </a:cubicBezTo>
                  <a:cubicBezTo>
                    <a:pt x="1730" y="1974"/>
                    <a:pt x="3277" y="2552"/>
                    <a:pt x="3710" y="2760"/>
                  </a:cubicBezTo>
                </a:path>
              </a:pathLst>
            </a:custGeom>
            <a:noFill/>
            <a:ln w="38100" cap="flat" cmpd="sng">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58" name="Line 10"/>
            <p:cNvSpPr>
              <a:spLocks noChangeShapeType="1"/>
            </p:cNvSpPr>
            <p:nvPr/>
          </p:nvSpPr>
          <p:spPr bwMode="auto">
            <a:xfrm>
              <a:off x="1167" y="624"/>
              <a:ext cx="0" cy="229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59" name="Line 11"/>
            <p:cNvSpPr>
              <a:spLocks noChangeShapeType="1"/>
            </p:cNvSpPr>
            <p:nvPr/>
          </p:nvSpPr>
          <p:spPr bwMode="auto">
            <a:xfrm>
              <a:off x="1167" y="2915"/>
              <a:ext cx="338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0" name="Line 12"/>
            <p:cNvSpPr>
              <a:spLocks noChangeShapeType="1"/>
            </p:cNvSpPr>
            <p:nvPr/>
          </p:nvSpPr>
          <p:spPr bwMode="auto">
            <a:xfrm>
              <a:off x="4552" y="615"/>
              <a:ext cx="0" cy="22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1" name="Freeform 15"/>
            <p:cNvSpPr>
              <a:spLocks/>
            </p:cNvSpPr>
            <p:nvPr/>
          </p:nvSpPr>
          <p:spPr bwMode="auto">
            <a:xfrm>
              <a:off x="1167" y="729"/>
              <a:ext cx="3393" cy="2176"/>
            </a:xfrm>
            <a:custGeom>
              <a:avLst/>
              <a:gdLst>
                <a:gd name="T0" fmla="*/ 0 w 3710"/>
                <a:gd name="T1" fmla="*/ 0 h 2760"/>
                <a:gd name="T2" fmla="*/ 651 w 3710"/>
                <a:gd name="T3" fmla="*/ 363 h 2760"/>
                <a:gd name="T4" fmla="*/ 2171 w 3710"/>
                <a:gd name="T5" fmla="*/ 663 h 2760"/>
                <a:gd name="T6" fmla="*/ 0 60000 65536"/>
                <a:gd name="T7" fmla="*/ 0 60000 65536"/>
                <a:gd name="T8" fmla="*/ 0 60000 65536"/>
                <a:gd name="T9" fmla="*/ 0 w 3710"/>
                <a:gd name="T10" fmla="*/ 0 h 2760"/>
                <a:gd name="T11" fmla="*/ 3710 w 3710"/>
                <a:gd name="T12" fmla="*/ 2760 h 2760"/>
              </a:gdLst>
              <a:ahLst/>
              <a:cxnLst>
                <a:cxn ang="T6">
                  <a:pos x="T0" y="T1"/>
                </a:cxn>
                <a:cxn ang="T7">
                  <a:pos x="T2" y="T3"/>
                </a:cxn>
                <a:cxn ang="T8">
                  <a:pos x="T4" y="T5"/>
                </a:cxn>
              </a:cxnLst>
              <a:rect l="T9" t="T10" r="T11" b="T12"/>
              <a:pathLst>
                <a:path w="3710" h="2760">
                  <a:moveTo>
                    <a:pt x="0" y="0"/>
                  </a:moveTo>
                  <a:cubicBezTo>
                    <a:pt x="247" y="527"/>
                    <a:pt x="494" y="1054"/>
                    <a:pt x="1112" y="1514"/>
                  </a:cubicBezTo>
                  <a:cubicBezTo>
                    <a:pt x="1730" y="1974"/>
                    <a:pt x="3277" y="2552"/>
                    <a:pt x="3710" y="2760"/>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2" name="Text Box 17"/>
            <p:cNvSpPr txBox="1">
              <a:spLocks noChangeArrowheads="1"/>
            </p:cNvSpPr>
            <p:nvPr/>
          </p:nvSpPr>
          <p:spPr bwMode="auto">
            <a:xfrm rot="16200000">
              <a:off x="688" y="1772"/>
              <a:ext cx="63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Bias</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3" name="Text Box 18"/>
            <p:cNvSpPr txBox="1">
              <a:spLocks noChangeArrowheads="1"/>
            </p:cNvSpPr>
            <p:nvPr/>
          </p:nvSpPr>
          <p:spPr bwMode="auto">
            <a:xfrm rot="5400000">
              <a:off x="4240" y="1442"/>
              <a:ext cx="90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Variance</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4" name="Text Box 19"/>
            <p:cNvSpPr txBox="1">
              <a:spLocks noChangeArrowheads="1"/>
            </p:cNvSpPr>
            <p:nvPr/>
          </p:nvSpPr>
          <p:spPr bwMode="auto">
            <a:xfrm>
              <a:off x="1656" y="3011"/>
              <a:ext cx="2636"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t>Number of parameters in model</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5" name="Line 21"/>
            <p:cNvSpPr>
              <a:spLocks noChangeShapeType="1"/>
            </p:cNvSpPr>
            <p:nvPr/>
          </p:nvSpPr>
          <p:spPr bwMode="auto">
            <a:xfrm>
              <a:off x="1033" y="1364"/>
              <a:ext cx="0" cy="2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9166" name="Line 22"/>
            <p:cNvSpPr>
              <a:spLocks noChangeShapeType="1"/>
            </p:cNvSpPr>
            <p:nvPr/>
          </p:nvSpPr>
          <p:spPr bwMode="auto">
            <a:xfrm>
              <a:off x="4693" y="2045"/>
              <a:ext cx="0" cy="211"/>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sp>
        <p:nvSpPr>
          <p:cNvPr id="49155" name="Title 1"/>
          <p:cNvSpPr>
            <a:spLocks noGrp="1"/>
          </p:cNvSpPr>
          <p:nvPr>
            <p:ph type="title"/>
          </p:nvPr>
        </p:nvSpPr>
        <p:spPr>
          <a:xfrm>
            <a:off x="596125" y="200881"/>
            <a:ext cx="10772775" cy="1658198"/>
          </a:xfrm>
        </p:spPr>
        <p:txBody>
          <a:bodyPr/>
          <a:lstStyle/>
          <a:p>
            <a:r>
              <a:rPr lang="en-GB" altLang="en-US" sz="4000" dirty="0"/>
              <a:t>How many parameters?</a:t>
            </a:r>
          </a:p>
        </p:txBody>
      </p:sp>
      <p:sp>
        <p:nvSpPr>
          <p:cNvPr id="18" name="Content Placeholder 2"/>
          <p:cNvSpPr>
            <a:spLocks noGrp="1"/>
          </p:cNvSpPr>
          <p:nvPr>
            <p:ph idx="1"/>
          </p:nvPr>
        </p:nvSpPr>
        <p:spPr>
          <a:xfrm>
            <a:off x="609599" y="5283200"/>
            <a:ext cx="10608527" cy="625511"/>
          </a:xfrm>
        </p:spPr>
        <p:txBody>
          <a:bodyPr/>
          <a:lstStyle/>
          <a:p>
            <a:pPr marL="457200" indent="-457200" eaLnBrk="1" hangingPunct="1">
              <a:spcBef>
                <a:spcPts val="1200"/>
              </a:spcBef>
              <a:spcAft>
                <a:spcPts val="1200"/>
              </a:spcAft>
            </a:pPr>
            <a:r>
              <a:rPr lang="en-GB" altLang="en-US" sz="2800" dirty="0"/>
              <a:t>Need an objective way of choosing the ‘best’ model…</a:t>
            </a:r>
          </a:p>
        </p:txBody>
      </p:sp>
      <p:sp>
        <p:nvSpPr>
          <p:cNvPr id="2" name="Slide Number Placeholder 1">
            <a:extLst>
              <a:ext uri="{FF2B5EF4-FFF2-40B4-BE49-F238E27FC236}">
                <a16:creationId xmlns:a16="http://schemas.microsoft.com/office/drawing/2014/main" id="{F381A3B6-A84F-4E01-A65A-4098FCE530AC}"/>
              </a:ext>
            </a:extLst>
          </p:cNvPr>
          <p:cNvSpPr>
            <a:spLocks noGrp="1"/>
          </p:cNvSpPr>
          <p:nvPr>
            <p:ph type="sldNum" sz="quarter" idx="12"/>
          </p:nvPr>
        </p:nvSpPr>
        <p:spPr/>
        <p:txBody>
          <a:bodyPr/>
          <a:lstStyle/>
          <a:p>
            <a:pPr>
              <a:defRPr/>
            </a:pPr>
            <a:fld id="{B59E928D-B85A-4D0A-9391-33FBD2C5AC9A}" type="slidenum">
              <a:rPr lang="en-GB" altLang="en-US" smtClean="0"/>
              <a:pPr>
                <a:defRPr/>
              </a:pPr>
              <a:t>74</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Title 1"/>
          <p:cNvSpPr>
            <a:spLocks noGrp="1"/>
          </p:cNvSpPr>
          <p:nvPr>
            <p:ph type="title"/>
          </p:nvPr>
        </p:nvSpPr>
        <p:spPr/>
        <p:txBody>
          <a:bodyPr/>
          <a:lstStyle/>
          <a:p>
            <a:r>
              <a:rPr lang="en-GB" altLang="en-US" sz="4000" dirty="0"/>
              <a:t>Truncation</a:t>
            </a:r>
          </a:p>
        </p:txBody>
      </p:sp>
      <p:sp>
        <p:nvSpPr>
          <p:cNvPr id="16" name="Content Placeholder 2"/>
          <p:cNvSpPr>
            <a:spLocks noGrp="1"/>
          </p:cNvSpPr>
          <p:nvPr>
            <p:ph idx="1"/>
          </p:nvPr>
        </p:nvSpPr>
        <p:spPr>
          <a:xfrm>
            <a:off x="609599" y="2638269"/>
            <a:ext cx="11288751" cy="3487895"/>
          </a:xfrm>
        </p:spPr>
        <p:txBody>
          <a:bodyPr/>
          <a:lstStyle/>
          <a:p>
            <a:pPr marL="457200" indent="-457200" eaLnBrk="1" hangingPunct="1">
              <a:spcBef>
                <a:spcPts val="1200"/>
              </a:spcBef>
              <a:spcAft>
                <a:spcPts val="1200"/>
              </a:spcAft>
            </a:pPr>
            <a:r>
              <a:rPr lang="en-GB" altLang="en-US" sz="2800" dirty="0"/>
              <a:t>Need to choose the value of </a:t>
            </a:r>
            <a:r>
              <a:rPr lang="en-GB" altLang="en-US" sz="2800" i="1" dirty="0"/>
              <a:t>w</a:t>
            </a:r>
            <a:r>
              <a:rPr lang="en-GB" altLang="en-US" sz="2800" dirty="0"/>
              <a:t> (right truncation)</a:t>
            </a:r>
          </a:p>
          <a:p>
            <a:pPr marL="457200" indent="-457200" eaLnBrk="1" hangingPunct="1">
              <a:spcBef>
                <a:spcPts val="1200"/>
              </a:spcBef>
              <a:spcAft>
                <a:spcPts val="1200"/>
              </a:spcAft>
            </a:pPr>
            <a:r>
              <a:rPr lang="en-GB" altLang="en-US" sz="2800" dirty="0"/>
              <a:t>Large distances contribute little to estimating the shape of g(x) at small distances (i.e. the shoulder) and may lead to poor fit and high variance</a:t>
            </a:r>
          </a:p>
          <a:p>
            <a:pPr marL="457200" indent="-457200" eaLnBrk="1" hangingPunct="1">
              <a:spcBef>
                <a:spcPts val="1200"/>
              </a:spcBef>
              <a:spcAft>
                <a:spcPts val="1200"/>
              </a:spcAft>
            </a:pPr>
            <a:r>
              <a:rPr lang="en-GB" altLang="en-US" sz="2800" dirty="0"/>
              <a:t>Typically we might truncate around 5% of observation for line transects (perhaps nearer 10% for point transects)</a:t>
            </a:r>
          </a:p>
          <a:p>
            <a:pPr marL="457200" indent="-457200" eaLnBrk="1" hangingPunct="1">
              <a:spcBef>
                <a:spcPts val="1200"/>
              </a:spcBef>
              <a:spcAft>
                <a:spcPts val="1200"/>
              </a:spcAft>
            </a:pPr>
            <a:r>
              <a:rPr lang="en-GB" altLang="en-US" sz="2800" dirty="0"/>
              <a:t>Can truncate in the field or at the analysis stage </a:t>
            </a:r>
          </a:p>
          <a:p>
            <a:pPr marL="457200" indent="-457200" eaLnBrk="1" hangingPunct="1">
              <a:spcBef>
                <a:spcPts val="1200"/>
              </a:spcBef>
              <a:spcAft>
                <a:spcPts val="1200"/>
              </a:spcAft>
            </a:pPr>
            <a:endParaRPr lang="en-GB" altLang="en-US" sz="2800" dirty="0"/>
          </a:p>
          <a:p>
            <a:pPr marL="457200" indent="-457200" eaLnBrk="1" hangingPunct="1">
              <a:spcBef>
                <a:spcPts val="1200"/>
              </a:spcBef>
              <a:spcAft>
                <a:spcPts val="1200"/>
              </a:spcAft>
            </a:pPr>
            <a:endParaRPr lang="en-GB" altLang="en-US" sz="2800" dirty="0"/>
          </a:p>
          <a:p>
            <a:pPr marL="457200" indent="-457200" eaLnBrk="1" hangingPunct="1">
              <a:spcBef>
                <a:spcPts val="1200"/>
              </a:spcBef>
              <a:spcAft>
                <a:spcPts val="1200"/>
              </a:spcAft>
            </a:pPr>
            <a:endParaRPr lang="en-GB" altLang="en-US" sz="28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513FFB0-D4F1-4B5B-852A-509C0BFF69CF}"/>
                  </a:ext>
                </a:extLst>
              </p:cNvPr>
              <p:cNvSpPr txBox="1"/>
              <p:nvPr/>
            </p:nvSpPr>
            <p:spPr>
              <a:xfrm>
                <a:off x="4832484" y="1511370"/>
                <a:ext cx="2130446" cy="777329"/>
              </a:xfrm>
              <a:prstGeom prst="rect">
                <a:avLst/>
              </a:prstGeom>
              <a:noFill/>
            </p:spPr>
            <p:txBody>
              <a:bodyPr wrap="square" lIns="0" tIns="0" rIns="0" bIns="0"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𝑁</m:t>
                          </m:r>
                        </m:e>
                      </m:acc>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𝑛𝐴</m:t>
                          </m:r>
                        </m:num>
                        <m:den>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𝑤𝐿</m:t>
                          </m:r>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den>
                      </m:f>
                    </m:oMath>
                  </m:oMathPara>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2" name="TextBox 1">
                <a:extLst>
                  <a:ext uri="{FF2B5EF4-FFF2-40B4-BE49-F238E27FC236}">
                    <a16:creationId xmlns:a16="http://schemas.microsoft.com/office/drawing/2014/main" id="{2513FFB0-D4F1-4B5B-852A-509C0BFF69CF}"/>
                  </a:ext>
                </a:extLst>
              </p:cNvPr>
              <p:cNvSpPr txBox="1">
                <a:spLocks noRot="1" noChangeAspect="1" noMove="1" noResize="1" noEditPoints="1" noAdjustHandles="1" noChangeArrowheads="1" noChangeShapeType="1" noTextEdit="1"/>
              </p:cNvSpPr>
              <p:nvPr/>
            </p:nvSpPr>
            <p:spPr>
              <a:xfrm>
                <a:off x="4832484" y="1511370"/>
                <a:ext cx="2130446" cy="777329"/>
              </a:xfrm>
              <a:prstGeom prst="rect">
                <a:avLst/>
              </a:prstGeom>
              <a:blipFill>
                <a:blip r:embed="rId3"/>
                <a:stretch>
                  <a:fillRect/>
                </a:stretch>
              </a:blipFill>
            </p:spPr>
            <p:txBody>
              <a:bodyPr/>
              <a:lstStyle/>
              <a:p>
                <a:r>
                  <a:rPr lang="en-GB">
                    <a:noFill/>
                  </a:rPr>
                  <a:t> </a:t>
                </a:r>
              </a:p>
            </p:txBody>
          </p:sp>
        </mc:Fallback>
      </mc:AlternateContent>
      <p:sp>
        <p:nvSpPr>
          <p:cNvPr id="3" name="Slide Number Placeholder 2">
            <a:extLst>
              <a:ext uri="{FF2B5EF4-FFF2-40B4-BE49-F238E27FC236}">
                <a16:creationId xmlns:a16="http://schemas.microsoft.com/office/drawing/2014/main" id="{01373428-8F30-424E-BE17-3DD0981F93F7}"/>
              </a:ext>
            </a:extLst>
          </p:cNvPr>
          <p:cNvSpPr>
            <a:spLocks noGrp="1"/>
          </p:cNvSpPr>
          <p:nvPr>
            <p:ph type="sldNum" sz="quarter" idx="12"/>
          </p:nvPr>
        </p:nvSpPr>
        <p:spPr/>
        <p:txBody>
          <a:bodyPr/>
          <a:lstStyle/>
          <a:p>
            <a:pPr>
              <a:defRPr/>
            </a:pPr>
            <a:fld id="{B59E928D-B85A-4D0A-9391-33FBD2C5AC9A}" type="slidenum">
              <a:rPr lang="en-GB" altLang="en-US" smtClean="0"/>
              <a:pPr>
                <a:defRPr/>
              </a:pPr>
              <a:t>75</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90632" y="836712"/>
            <a:ext cx="10782300" cy="1126315"/>
          </a:xfrm>
        </p:spPr>
        <p:txBody>
          <a:bodyPr/>
          <a:lstStyle/>
          <a:p>
            <a:pPr algn="ctr" eaLnBrk="1" hangingPunct="1">
              <a:defRPr/>
            </a:pPr>
            <a:r>
              <a:rPr lang="en-GB" sz="5400" dirty="0">
                <a:ea typeface="+mj-ea"/>
              </a:rPr>
              <a:t>Making Distance Sampling Work</a:t>
            </a:r>
          </a:p>
        </p:txBody>
      </p:sp>
      <p:sp>
        <p:nvSpPr>
          <p:cNvPr id="2053" name="Rectangle 5"/>
          <p:cNvSpPr>
            <a:spLocks noGrp="1" noChangeArrowheads="1"/>
          </p:cNvSpPr>
          <p:nvPr>
            <p:ph type="subTitle" idx="1"/>
          </p:nvPr>
        </p:nvSpPr>
        <p:spPr>
          <a:xfrm>
            <a:off x="2063552" y="2348880"/>
            <a:ext cx="9228201" cy="1645920"/>
          </a:xfrm>
        </p:spPr>
        <p:txBody>
          <a:bodyPr>
            <a:noAutofit/>
          </a:bodyPr>
          <a:lstStyle/>
          <a:p>
            <a:pPr marL="171450" indent="-171450" eaLnBrk="1" hangingPunct="1">
              <a:lnSpc>
                <a:spcPct val="150000"/>
              </a:lnSpc>
              <a:buFont typeface="Arial" panose="020B0604020202020204" pitchFamily="34" charset="0"/>
              <a:buChar char="•"/>
              <a:defRPr/>
            </a:pPr>
            <a:r>
              <a:rPr lang="en-GB" sz="2400" dirty="0">
                <a:ea typeface="+mn-ea"/>
              </a:rPr>
              <a:t>Assumptions and effect of violation</a:t>
            </a:r>
          </a:p>
          <a:p>
            <a:pPr marL="171450" indent="-171450" eaLnBrk="1" hangingPunct="1">
              <a:lnSpc>
                <a:spcPct val="150000"/>
              </a:lnSpc>
              <a:buFont typeface="Arial" panose="020B0604020202020204" pitchFamily="34" charset="0"/>
              <a:buChar char="•"/>
              <a:defRPr/>
            </a:pPr>
            <a:r>
              <a:rPr lang="en-GB" sz="2400" dirty="0">
                <a:ea typeface="+mn-ea"/>
              </a:rPr>
              <a:t>Reliable distance sampling</a:t>
            </a:r>
          </a:p>
          <a:p>
            <a:pPr marL="171450" indent="-171450" eaLnBrk="1" hangingPunct="1">
              <a:lnSpc>
                <a:spcPct val="150000"/>
              </a:lnSpc>
              <a:buFont typeface="Arial" panose="020B0604020202020204" pitchFamily="34" charset="0"/>
              <a:buChar char="•"/>
              <a:defRPr/>
            </a:pPr>
            <a:r>
              <a:rPr lang="en-GB" sz="2400" dirty="0">
                <a:ea typeface="+mn-ea"/>
              </a:rPr>
              <a:t>Pooling robustness</a:t>
            </a:r>
          </a:p>
          <a:p>
            <a:pPr marL="171450" indent="-171450" eaLnBrk="1" hangingPunct="1">
              <a:lnSpc>
                <a:spcPct val="150000"/>
              </a:lnSpc>
              <a:buFont typeface="Arial" panose="020B0604020202020204" pitchFamily="34" charset="0"/>
              <a:buChar char="•"/>
              <a:defRPr/>
            </a:pPr>
            <a:r>
              <a:rPr lang="en-GB" sz="2400" dirty="0">
                <a:ea typeface="+mn-ea"/>
              </a:rPr>
              <a:t>Examples of imperfect data</a:t>
            </a:r>
          </a:p>
        </p:txBody>
      </p:sp>
      <p:sp>
        <p:nvSpPr>
          <p:cNvPr id="2" name="Slide Number Placeholder 1">
            <a:extLst>
              <a:ext uri="{FF2B5EF4-FFF2-40B4-BE49-F238E27FC236}">
                <a16:creationId xmlns:a16="http://schemas.microsoft.com/office/drawing/2014/main" id="{221877FD-5127-46CE-911A-98CC432E1A49}"/>
              </a:ext>
            </a:extLst>
          </p:cNvPr>
          <p:cNvSpPr>
            <a:spLocks noGrp="1"/>
          </p:cNvSpPr>
          <p:nvPr>
            <p:ph type="sldNum" sz="quarter" idx="12"/>
          </p:nvPr>
        </p:nvSpPr>
        <p:spPr/>
        <p:txBody>
          <a:bodyPr/>
          <a:lstStyle/>
          <a:p>
            <a:pPr>
              <a:defRPr/>
            </a:pPr>
            <a:fld id="{28361AF3-49ED-4813-A7DC-310415CF221F}" type="slidenum">
              <a:rPr lang="en-GB" altLang="en-US" smtClean="0"/>
              <a:pPr>
                <a:defRPr/>
              </a:pPr>
              <a:t>76</a:t>
            </a:fld>
            <a:endParaRPr lang="en-GB" altLang="en-US"/>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405252" y="325372"/>
            <a:ext cx="10363200" cy="1143000"/>
          </a:xfrm>
        </p:spPr>
        <p:txBody>
          <a:bodyPr/>
          <a:lstStyle/>
          <a:p>
            <a:pPr eaLnBrk="1" hangingPunct="1">
              <a:defRPr/>
            </a:pPr>
            <a:r>
              <a:rPr lang="en-GB" sz="4400" dirty="0">
                <a:ea typeface="+mj-ea"/>
              </a:rPr>
              <a:t>Recap of distance sampling</a:t>
            </a:r>
          </a:p>
        </p:txBody>
      </p:sp>
      <p:sp>
        <p:nvSpPr>
          <p:cNvPr id="124931" name="Rectangle 3"/>
          <p:cNvSpPr>
            <a:spLocks noGrp="1" noChangeArrowheads="1"/>
          </p:cNvSpPr>
          <p:nvPr>
            <p:ph type="body" sz="half" idx="1"/>
          </p:nvPr>
        </p:nvSpPr>
        <p:spPr>
          <a:xfrm>
            <a:off x="405252" y="1476375"/>
            <a:ext cx="11377263" cy="4395788"/>
          </a:xfrm>
        </p:spPr>
        <p:txBody>
          <a:bodyPr/>
          <a:lstStyle/>
          <a:p>
            <a:pPr eaLnBrk="1" hangingPunct="1">
              <a:lnSpc>
                <a:spcPct val="130000"/>
              </a:lnSpc>
              <a:defRPr/>
            </a:pPr>
            <a:r>
              <a:rPr lang="en-GB" sz="2800" dirty="0"/>
              <a:t>There are two stages to estimating abundance</a:t>
            </a:r>
          </a:p>
          <a:p>
            <a:pPr lvl="1" eaLnBrk="1" hangingPunct="1">
              <a:lnSpc>
                <a:spcPct val="130000"/>
              </a:lnSpc>
              <a:defRPr/>
            </a:pPr>
            <a:r>
              <a:rPr lang="en-GB" b="1" dirty="0"/>
              <a:t>Stage 1</a:t>
            </a:r>
            <a:r>
              <a:rPr lang="en-GB" dirty="0"/>
              <a:t>: given </a:t>
            </a:r>
            <a:r>
              <a:rPr lang="en-GB" sz="2400" i="1" dirty="0">
                <a:latin typeface="Times New Roman" pitchFamily="18" charset="0"/>
                <a:cs typeface="Times New Roman" pitchFamily="18" charset="0"/>
              </a:rPr>
              <a:t>n</a:t>
            </a:r>
            <a:r>
              <a:rPr lang="en-GB" dirty="0"/>
              <a:t>, how many objects are in the surveyed/covered region (of size </a:t>
            </a:r>
            <a:r>
              <a:rPr lang="en-GB" i="1" dirty="0">
                <a:latin typeface="Times New Roman" pitchFamily="18" charset="0"/>
              </a:rPr>
              <a:t>a</a:t>
            </a:r>
            <a:r>
              <a:rPr lang="en-GB" dirty="0"/>
              <a:t>), </a:t>
            </a:r>
            <a:r>
              <a:rPr lang="en-GB" i="1" dirty="0">
                <a:latin typeface="Times New Roman" pitchFamily="18" charset="0"/>
              </a:rPr>
              <a:t>N</a:t>
            </a:r>
            <a:r>
              <a:rPr lang="en-GB" i="1" baseline="-25000" dirty="0">
                <a:latin typeface="Times New Roman" pitchFamily="18" charset="0"/>
              </a:rPr>
              <a:t>a</a:t>
            </a:r>
            <a:endParaRPr lang="en-GB" i="1" dirty="0">
              <a:latin typeface="Times New Roman" pitchFamily="18" charset="0"/>
            </a:endParaRPr>
          </a:p>
          <a:p>
            <a:pPr lvl="2" eaLnBrk="1" hangingPunct="1">
              <a:lnSpc>
                <a:spcPct val="130000"/>
              </a:lnSpc>
              <a:defRPr/>
            </a:pPr>
            <a:r>
              <a:rPr lang="en-GB" dirty="0"/>
              <a:t>Need to estimate </a:t>
            </a:r>
            <a:r>
              <a:rPr lang="en-GB" i="1" dirty="0">
                <a:latin typeface="Times New Roman" pitchFamily="18" charset="0"/>
              </a:rPr>
              <a:t>P</a:t>
            </a:r>
            <a:r>
              <a:rPr lang="en-GB" i="1" baseline="-25000" dirty="0">
                <a:latin typeface="Times New Roman" pitchFamily="18" charset="0"/>
              </a:rPr>
              <a:t>a</a:t>
            </a:r>
            <a:r>
              <a:rPr lang="en-GB" dirty="0"/>
              <a:t> (or </a:t>
            </a:r>
            <a:r>
              <a:rPr lang="en-GB" i="1" dirty="0">
                <a:latin typeface="Times New Roman" pitchFamily="18" charset="0"/>
              </a:rPr>
              <a:t>f</a:t>
            </a:r>
            <a:r>
              <a:rPr lang="en-GB" dirty="0">
                <a:latin typeface="Times New Roman" pitchFamily="18" charset="0"/>
              </a:rPr>
              <a:t>(0)</a:t>
            </a:r>
            <a:r>
              <a:rPr lang="en-GB" dirty="0"/>
              <a:t> or ESW, etc.)</a:t>
            </a:r>
          </a:p>
          <a:p>
            <a:pPr lvl="1" eaLnBrk="1" hangingPunct="1">
              <a:lnSpc>
                <a:spcPct val="130000"/>
              </a:lnSpc>
              <a:buFontTx/>
              <a:buNone/>
              <a:defRPr/>
            </a:pPr>
            <a:endParaRPr lang="en-GB" i="1" baseline="-25000" dirty="0"/>
          </a:p>
          <a:p>
            <a:pPr lvl="1" eaLnBrk="1" hangingPunct="1">
              <a:lnSpc>
                <a:spcPct val="130000"/>
              </a:lnSpc>
              <a:buFontTx/>
              <a:buNone/>
              <a:defRPr/>
            </a:pPr>
            <a:endParaRPr lang="en-GB" i="1" baseline="-25000" dirty="0"/>
          </a:p>
          <a:p>
            <a:pPr lvl="1" eaLnBrk="1" hangingPunct="1">
              <a:lnSpc>
                <a:spcPct val="130000"/>
              </a:lnSpc>
              <a:defRPr/>
            </a:pPr>
            <a:r>
              <a:rPr lang="en-GB" b="1" dirty="0"/>
              <a:t>Stage 2</a:t>
            </a:r>
            <a:r>
              <a:rPr lang="en-GB" dirty="0"/>
              <a:t>: given      , how many objects are in study region (of size </a:t>
            </a:r>
            <a:r>
              <a:rPr lang="en-GB" i="1" dirty="0">
                <a:latin typeface="Times New Roman" pitchFamily="18" charset="0"/>
              </a:rPr>
              <a:t>A</a:t>
            </a:r>
            <a:r>
              <a:rPr lang="en-GB" dirty="0"/>
              <a:t>), </a:t>
            </a:r>
            <a:r>
              <a:rPr lang="en-GB" i="1" dirty="0">
                <a:latin typeface="Times New Roman" pitchFamily="18" charset="0"/>
              </a:rPr>
              <a:t>N</a:t>
            </a:r>
            <a:endParaRPr lang="en-GB" dirty="0"/>
          </a:p>
          <a:p>
            <a:pPr lvl="2" eaLnBrk="1" hangingPunct="1">
              <a:lnSpc>
                <a:spcPct val="130000"/>
              </a:lnSpc>
              <a:defRPr/>
            </a:pPr>
            <a:r>
              <a:rPr lang="ja-JP" altLang="en-GB" dirty="0"/>
              <a:t>‘</a:t>
            </a:r>
            <a:r>
              <a:rPr lang="en-GB" altLang="ja-JP" dirty="0"/>
              <a:t>Scale up</a:t>
            </a:r>
            <a:r>
              <a:rPr lang="ja-JP" altLang="en-GB" dirty="0"/>
              <a:t>’</a:t>
            </a:r>
            <a:r>
              <a:rPr lang="en-GB" altLang="ja-JP" dirty="0"/>
              <a:t> from what we see in the survey region to the whole study region</a:t>
            </a:r>
          </a:p>
          <a:p>
            <a:pPr eaLnBrk="1" hangingPunct="1">
              <a:lnSpc>
                <a:spcPct val="130000"/>
              </a:lnSpc>
              <a:defRPr/>
            </a:pPr>
            <a:endParaRPr lang="en-GB" dirty="0"/>
          </a:p>
        </p:txBody>
      </p:sp>
      <p:graphicFrame>
        <p:nvGraphicFramePr>
          <p:cNvPr id="124937" name="Object 9"/>
          <p:cNvGraphicFramePr>
            <a:graphicFrameLocks noGrp="1" noChangeAspect="1"/>
          </p:cNvGraphicFramePr>
          <p:nvPr>
            <p:ph sz="quarter" idx="2"/>
          </p:nvPr>
        </p:nvGraphicFramePr>
        <p:xfrm>
          <a:off x="5159375" y="3140075"/>
          <a:ext cx="1450975" cy="793750"/>
        </p:xfrm>
        <a:graphic>
          <a:graphicData uri="http://schemas.openxmlformats.org/presentationml/2006/ole">
            <mc:AlternateContent xmlns:mc="http://schemas.openxmlformats.org/markup-compatibility/2006">
              <mc:Choice xmlns:v="urn:schemas-microsoft-com:vml" Requires="v">
                <p:oleObj name="Equation" r:id="rId3" imgW="672808" imgH="368140" progId="Equation.3">
                  <p:embed/>
                </p:oleObj>
              </mc:Choice>
              <mc:Fallback>
                <p:oleObj name="Equation" r:id="rId3" imgW="672808" imgH="368140" progId="Equation.3">
                  <p:embed/>
                  <p:pic>
                    <p:nvPicPr>
                      <p:cNvPr id="124937"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375" y="3140075"/>
                        <a:ext cx="1450975" cy="79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24939" name="Object 11"/>
          <p:cNvGraphicFramePr>
            <a:graphicFrameLocks noGrp="1" noChangeAspect="1"/>
          </p:cNvGraphicFramePr>
          <p:nvPr>
            <p:ph sz="quarter" idx="3"/>
          </p:nvPr>
        </p:nvGraphicFramePr>
        <p:xfrm>
          <a:off x="5159375" y="4868863"/>
          <a:ext cx="1192213" cy="1165225"/>
        </p:xfrm>
        <a:graphic>
          <a:graphicData uri="http://schemas.openxmlformats.org/presentationml/2006/ole">
            <mc:AlternateContent xmlns:mc="http://schemas.openxmlformats.org/markup-compatibility/2006">
              <mc:Choice xmlns:v="urn:schemas-microsoft-com:vml" Requires="v">
                <p:oleObj name="Equation" r:id="rId5" imgW="545863" imgH="533169" progId="Equation.3">
                  <p:embed/>
                </p:oleObj>
              </mc:Choice>
              <mc:Fallback>
                <p:oleObj name="Equation" r:id="rId5" imgW="545863" imgH="533169" progId="Equation.3">
                  <p:embed/>
                  <p:pic>
                    <p:nvPicPr>
                      <p:cNvPr id="124939"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9375" y="4868863"/>
                        <a:ext cx="1192213" cy="1165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24941" name="Object 13"/>
          <p:cNvGraphicFramePr>
            <a:graphicFrameLocks noChangeAspect="1"/>
          </p:cNvGraphicFramePr>
          <p:nvPr/>
        </p:nvGraphicFramePr>
        <p:xfrm>
          <a:off x="2557283" y="3933825"/>
          <a:ext cx="450061" cy="528241"/>
        </p:xfrm>
        <a:graphic>
          <a:graphicData uri="http://schemas.openxmlformats.org/presentationml/2006/ole">
            <mc:AlternateContent xmlns:mc="http://schemas.openxmlformats.org/markup-compatibility/2006">
              <mc:Choice xmlns:v="urn:schemas-microsoft-com:vml" Requires="v">
                <p:oleObj name="Equation" r:id="rId7" imgW="215713" imgH="253780" progId="Equation.3">
                  <p:embed/>
                </p:oleObj>
              </mc:Choice>
              <mc:Fallback>
                <p:oleObj name="Equation" r:id="rId7" imgW="215713" imgH="253780" progId="Equation.3">
                  <p:embed/>
                  <p:pic>
                    <p:nvPicPr>
                      <p:cNvPr id="124941"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7283" y="3933825"/>
                        <a:ext cx="450061" cy="5282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51464F11-C5B5-4969-97A4-16EC90323ABC}"/>
              </a:ext>
            </a:extLst>
          </p:cNvPr>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85F119E-0212-4D03-8F49-85716A59D6A7}" type="slidenum">
              <a:rPr kumimoji="0" lang="en-GB" altLang="en-US" sz="10300" b="0" i="0" u="none" strike="noStrike" kern="1200" cap="none" spc="0" normalizeH="0" baseline="0" noProof="0" smtClean="0">
                <a:ln>
                  <a:noFill/>
                </a:ln>
                <a:solidFill>
                  <a:srgbClr val="50B4C8">
                    <a:alpha val="25000"/>
                  </a:srgbClr>
                </a:solidFill>
                <a:effectLst/>
                <a:uLnTx/>
                <a:uFillTx/>
                <a:latin typeface="Calibri Light" panose="020F0302020204030204"/>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77</a:t>
            </a:fld>
            <a:endParaRPr kumimoji="0" lang="en-GB" altLang="en-US" sz="10300" b="0" i="0" u="none" strike="noStrike" kern="1200" cap="none" spc="0" normalizeH="0" baseline="0" noProof="0">
              <a:ln>
                <a:noFill/>
              </a:ln>
              <a:solidFill>
                <a:srgbClr val="50B4C8">
                  <a:alpha val="25000"/>
                </a:srgbClr>
              </a:solidFill>
              <a:effectLst/>
              <a:uLnTx/>
              <a:uFillTx/>
              <a:latin typeface="Calibri Light" panose="020F0302020204030204"/>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493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49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493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494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493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49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263352" y="392113"/>
            <a:ext cx="9718848" cy="876300"/>
          </a:xfrm>
        </p:spPr>
        <p:txBody>
          <a:bodyPr>
            <a:noAutofit/>
          </a:bodyPr>
          <a:lstStyle/>
          <a:p>
            <a:pPr eaLnBrk="1" hangingPunct="1">
              <a:defRPr/>
            </a:pPr>
            <a:r>
              <a:rPr lang="en-GB" sz="4400" dirty="0">
                <a:ea typeface="+mj-ea"/>
              </a:rPr>
              <a:t>Assumptions for estimating </a:t>
            </a:r>
            <a:r>
              <a:rPr lang="en-GB" sz="4400" i="1" dirty="0">
                <a:ea typeface="+mj-ea"/>
              </a:rPr>
              <a:t>N</a:t>
            </a:r>
            <a:r>
              <a:rPr lang="en-GB" sz="4400" i="1" baseline="-25000" dirty="0">
                <a:ea typeface="+mj-ea"/>
              </a:rPr>
              <a:t>a </a:t>
            </a:r>
            <a:r>
              <a:rPr lang="en-GB" sz="4400" dirty="0">
                <a:ea typeface="+mj-ea"/>
              </a:rPr>
              <a:t>(stage 1)</a:t>
            </a:r>
          </a:p>
        </p:txBody>
      </p:sp>
      <p:sp>
        <p:nvSpPr>
          <p:cNvPr id="119811" name="Rectangle 3"/>
          <p:cNvSpPr>
            <a:spLocks noGrp="1" noChangeArrowheads="1"/>
          </p:cNvSpPr>
          <p:nvPr>
            <p:ph idx="1"/>
          </p:nvPr>
        </p:nvSpPr>
        <p:spPr>
          <a:xfrm>
            <a:off x="119336" y="1557338"/>
            <a:ext cx="11809311" cy="4481512"/>
          </a:xfrm>
        </p:spPr>
        <p:txBody>
          <a:bodyPr/>
          <a:lstStyle/>
          <a:p>
            <a:pPr marL="457200" indent="-457200" eaLnBrk="1" hangingPunct="1">
              <a:buFontTx/>
              <a:buAutoNum type="arabicPeriod"/>
              <a:defRPr/>
            </a:pPr>
            <a:r>
              <a:rPr lang="en-GB" b="1" dirty="0">
                <a:solidFill>
                  <a:srgbClr val="660033"/>
                </a:solidFill>
                <a:ea typeface="+mn-ea"/>
              </a:rPr>
              <a:t>Animals distributed independently of line or point</a:t>
            </a:r>
          </a:p>
          <a:p>
            <a:pPr marL="838200" lvl="1" indent="-381000" eaLnBrk="1" hangingPunct="1">
              <a:defRPr/>
            </a:pPr>
            <a:r>
              <a:rPr lang="en-GB" dirty="0">
                <a:ea typeface="+mn-ea"/>
              </a:rPr>
              <a:t>This ensures the true distribution of animals with respect to the line or point </a:t>
            </a:r>
            <a:r>
              <a:rPr lang="en-GB" dirty="0">
                <a:ea typeface="+mn-ea"/>
                <a:cs typeface="Times New Roman" charset="0"/>
              </a:rPr>
              <a:t>is known</a:t>
            </a:r>
          </a:p>
          <a:p>
            <a:pPr marL="838200" lvl="1" indent="-381000" eaLnBrk="1" hangingPunct="1">
              <a:defRPr/>
            </a:pPr>
            <a:r>
              <a:rPr lang="en-GB" dirty="0">
                <a:ea typeface="+mn-ea"/>
                <a:cs typeface="Times New Roman" charset="0"/>
              </a:rPr>
              <a:t>Violated by non-random line/point placement</a:t>
            </a:r>
          </a:p>
          <a:p>
            <a:pPr marL="838200" lvl="1" indent="-381000" eaLnBrk="1" hangingPunct="1">
              <a:defRPr/>
            </a:pPr>
            <a:r>
              <a:rPr lang="en-GB" dirty="0">
                <a:ea typeface="+mn-ea"/>
                <a:cs typeface="Times New Roman" charset="0"/>
              </a:rPr>
              <a:t>Substantial violation can produce substantial bias (e.g. roadside counts)</a:t>
            </a:r>
            <a:endParaRPr lang="el-GR" dirty="0">
              <a:ea typeface="+mn-ea"/>
              <a:cs typeface="Times New Roman" charset="0"/>
            </a:endParaRPr>
          </a:p>
        </p:txBody>
      </p:sp>
      <p:sp>
        <p:nvSpPr>
          <p:cNvPr id="119824" name="Freeform 16"/>
          <p:cNvSpPr>
            <a:spLocks/>
          </p:cNvSpPr>
          <p:nvPr/>
        </p:nvSpPr>
        <p:spPr bwMode="auto">
          <a:xfrm>
            <a:off x="119336" y="2204864"/>
            <a:ext cx="626999" cy="1780742"/>
          </a:xfrm>
          <a:custGeom>
            <a:avLst/>
            <a:gdLst>
              <a:gd name="T0" fmla="*/ 792162 w 514"/>
              <a:gd name="T1" fmla="*/ 0 h 1270"/>
              <a:gd name="T2" fmla="*/ 232717 w 514"/>
              <a:gd name="T3" fmla="*/ 309004 h 1270"/>
              <a:gd name="T4" fmla="*/ 23118 w 514"/>
              <a:gd name="T5" fmla="*/ 988268 h 1270"/>
              <a:gd name="T6" fmla="*/ 372963 w 514"/>
              <a:gd name="T7" fmla="*/ 1728788 h 12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 h="1270">
                <a:moveTo>
                  <a:pt x="514" y="0"/>
                </a:moveTo>
                <a:cubicBezTo>
                  <a:pt x="374" y="53"/>
                  <a:pt x="234" y="106"/>
                  <a:pt x="151" y="227"/>
                </a:cubicBezTo>
                <a:cubicBezTo>
                  <a:pt x="68" y="348"/>
                  <a:pt x="0" y="552"/>
                  <a:pt x="15" y="726"/>
                </a:cubicBezTo>
                <a:cubicBezTo>
                  <a:pt x="30" y="900"/>
                  <a:pt x="136" y="1085"/>
                  <a:pt x="242" y="1270"/>
                </a:cubicBezTo>
              </a:path>
            </a:pathLst>
          </a:custGeom>
          <a:noFill/>
          <a:ln w="25400">
            <a:solidFill>
              <a:schemeClr val="accent2"/>
            </a:solidFill>
            <a:round/>
            <a:headEn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grpSp>
        <p:nvGrpSpPr>
          <p:cNvPr id="2" name="Group 1"/>
          <p:cNvGrpSpPr/>
          <p:nvPr/>
        </p:nvGrpSpPr>
        <p:grpSpPr>
          <a:xfrm>
            <a:off x="1184242" y="2986482"/>
            <a:ext cx="9448264" cy="3511474"/>
            <a:chOff x="2050853" y="4097966"/>
            <a:chExt cx="8009135" cy="2076553"/>
          </a:xfrm>
        </p:grpSpPr>
        <p:pic>
          <p:nvPicPr>
            <p:cNvPr id="119816" name="Picture 8" descr="linepi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4475894"/>
              <a:ext cx="1801812" cy="169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7" name="Picture 9" descr="g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300" y="4475894"/>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8" name="Picture 10" descr="linef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6588" y="4475894"/>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9" name="AutoShape 11"/>
            <p:cNvSpPr>
              <a:spLocks noChangeArrowheads="1"/>
            </p:cNvSpPr>
            <p:nvPr/>
          </p:nvSpPr>
          <p:spPr bwMode="auto">
            <a:xfrm rot="16200000">
              <a:off x="7608888" y="4907694"/>
              <a:ext cx="325438" cy="309563"/>
            </a:xfrm>
            <a:prstGeom prst="downArrow">
              <a:avLst>
                <a:gd name="adj1" fmla="val 50000"/>
                <a:gd name="adj2" fmla="val 25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19820" name="AutoShape 12"/>
            <p:cNvSpPr>
              <a:spLocks noChangeArrowheads="1"/>
            </p:cNvSpPr>
            <p:nvPr/>
          </p:nvSpPr>
          <p:spPr bwMode="auto">
            <a:xfrm rot="18937776">
              <a:off x="4468814" y="5018819"/>
              <a:ext cx="187325" cy="201612"/>
            </a:xfrm>
            <a:prstGeom prst="plus">
              <a:avLst>
                <a:gd name="adj" fmla="val 25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19821" name="Text Box 13"/>
            <p:cNvSpPr txBox="1">
              <a:spLocks noChangeArrowheads="1"/>
            </p:cNvSpPr>
            <p:nvPr/>
          </p:nvSpPr>
          <p:spPr bwMode="auto">
            <a:xfrm>
              <a:off x="2063751" y="4360684"/>
              <a:ext cx="2016125"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True distribution of animals</a:t>
              </a:r>
            </a:p>
          </p:txBody>
        </p:sp>
        <p:sp>
          <p:nvSpPr>
            <p:cNvPr id="119822" name="Text Box 14"/>
            <p:cNvSpPr txBox="1">
              <a:spLocks noChangeArrowheads="1"/>
            </p:cNvSpPr>
            <p:nvPr/>
          </p:nvSpPr>
          <p:spPr bwMode="auto">
            <a:xfrm>
              <a:off x="5232400" y="4289247"/>
              <a:ext cx="1727200"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Detection function, </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g</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x</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p>
          </p:txBody>
        </p:sp>
        <p:sp>
          <p:nvSpPr>
            <p:cNvPr id="119823" name="Text Box 15"/>
            <p:cNvSpPr txBox="1">
              <a:spLocks noChangeArrowheads="1"/>
            </p:cNvSpPr>
            <p:nvPr/>
          </p:nvSpPr>
          <p:spPr bwMode="auto">
            <a:xfrm>
              <a:off x="8256589" y="4289247"/>
              <a:ext cx="1798637"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Observed distribution, </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f</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x</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p>
          </p:txBody>
        </p:sp>
        <p:sp>
          <p:nvSpPr>
            <p:cNvPr id="119825" name="Text Box 17"/>
            <p:cNvSpPr txBox="1">
              <a:spLocks noChangeArrowheads="1"/>
            </p:cNvSpPr>
            <p:nvPr/>
          </p:nvSpPr>
          <p:spPr bwMode="auto">
            <a:xfrm>
              <a:off x="2050853" y="4097966"/>
              <a:ext cx="3311525" cy="218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e.g. for line transects</a:t>
              </a:r>
            </a:p>
          </p:txBody>
        </p:sp>
      </p:grpSp>
      <p:sp>
        <p:nvSpPr>
          <p:cNvPr id="3" name="Slide Number Placeholder 2">
            <a:extLst>
              <a:ext uri="{FF2B5EF4-FFF2-40B4-BE49-F238E27FC236}">
                <a16:creationId xmlns:a16="http://schemas.microsoft.com/office/drawing/2014/main" id="{A60EA704-D6E1-47FB-AEF2-4BB5A8FA9300}"/>
              </a:ext>
            </a:extLst>
          </p:cNvPr>
          <p:cNvSpPr>
            <a:spLocks noGrp="1"/>
          </p:cNvSpPr>
          <p:nvPr>
            <p:ph type="sldNum" sz="quarter" idx="12"/>
          </p:nvPr>
        </p:nvSpPr>
        <p:spPr/>
        <p:txBody>
          <a:bodyPr/>
          <a:lstStyle/>
          <a:p>
            <a:pPr>
              <a:defRPr/>
            </a:pPr>
            <a:fld id="{B59E928D-B85A-4D0A-9391-33FBD2C5AC9A}" type="slidenum">
              <a:rPr lang="en-GB" altLang="en-US" smtClean="0"/>
              <a:pPr>
                <a:defRPr/>
              </a:pPr>
              <a:t>78</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98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98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9811">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98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263352" y="392113"/>
            <a:ext cx="10164936" cy="1143000"/>
          </a:xfrm>
        </p:spPr>
        <p:txBody>
          <a:bodyPr>
            <a:noAutofit/>
          </a:bodyPr>
          <a:lstStyle/>
          <a:p>
            <a:pPr eaLnBrk="1" hangingPunct="1">
              <a:defRPr/>
            </a:pPr>
            <a:r>
              <a:rPr lang="en-GB" sz="4400" dirty="0">
                <a:ea typeface="+mj-ea"/>
              </a:rPr>
              <a:t>Assumptions for estimating </a:t>
            </a:r>
            <a:r>
              <a:rPr lang="en-GB" sz="4400" i="1" dirty="0">
                <a:ea typeface="+mj-ea"/>
              </a:rPr>
              <a:t>N</a:t>
            </a:r>
            <a:r>
              <a:rPr lang="en-GB" sz="4400" i="1" baseline="-25000" dirty="0">
                <a:ea typeface="+mj-ea"/>
              </a:rPr>
              <a:t>a </a:t>
            </a:r>
            <a:r>
              <a:rPr lang="en-GB" sz="4400" dirty="0">
                <a:ea typeface="+mj-ea"/>
              </a:rPr>
              <a:t>(stage 1)</a:t>
            </a:r>
          </a:p>
        </p:txBody>
      </p:sp>
      <p:sp>
        <p:nvSpPr>
          <p:cNvPr id="120835" name="Rectangle 3"/>
          <p:cNvSpPr>
            <a:spLocks noGrp="1" noChangeArrowheads="1"/>
          </p:cNvSpPr>
          <p:nvPr>
            <p:ph idx="1"/>
          </p:nvPr>
        </p:nvSpPr>
        <p:spPr>
          <a:xfrm>
            <a:off x="263352" y="1700213"/>
            <a:ext cx="11521279" cy="4464050"/>
          </a:xfrm>
        </p:spPr>
        <p:txBody>
          <a:bodyPr/>
          <a:lstStyle/>
          <a:p>
            <a:pPr marL="457200" indent="-457200" eaLnBrk="1" hangingPunct="1">
              <a:buFontTx/>
              <a:buAutoNum type="arabicPeriod" startAt="2"/>
              <a:defRPr/>
            </a:pPr>
            <a:r>
              <a:rPr lang="en-GB" b="1" dirty="0">
                <a:solidFill>
                  <a:srgbClr val="660033"/>
                </a:solidFill>
              </a:rPr>
              <a:t>All animals on the line or point are detected i.e. </a:t>
            </a:r>
            <a:r>
              <a:rPr lang="en-GB" b="1" i="1" dirty="0">
                <a:solidFill>
                  <a:srgbClr val="660033"/>
                </a:solidFill>
              </a:rPr>
              <a:t>g</a:t>
            </a:r>
            <a:r>
              <a:rPr lang="en-GB" b="1" dirty="0">
                <a:solidFill>
                  <a:srgbClr val="660033"/>
                </a:solidFill>
              </a:rPr>
              <a:t>(0)=1</a:t>
            </a:r>
          </a:p>
          <a:p>
            <a:pPr marL="838200" lvl="1" indent="-381000" eaLnBrk="1" hangingPunct="1">
              <a:defRPr/>
            </a:pPr>
            <a:r>
              <a:rPr lang="en-GB" dirty="0"/>
              <a:t>It i</a:t>
            </a:r>
            <a:r>
              <a:rPr lang="en-GB" altLang="ja-JP" dirty="0"/>
              <a:t>s a critical assumption - violation causes negative bias</a:t>
            </a:r>
          </a:p>
          <a:p>
            <a:pPr marL="838200" lvl="1" indent="-381000" eaLnBrk="1" hangingPunct="1">
              <a:buNone/>
              <a:defRPr/>
            </a:pPr>
            <a:r>
              <a:rPr lang="en-GB" dirty="0"/>
              <a:t>	e.g. if </a:t>
            </a:r>
            <a:r>
              <a:rPr lang="en-GB" i="1" dirty="0">
                <a:latin typeface="Times New Roman" pitchFamily="18" charset="0"/>
              </a:rPr>
              <a:t>g</a:t>
            </a:r>
            <a:r>
              <a:rPr lang="en-GB" dirty="0">
                <a:latin typeface="Times New Roman" pitchFamily="18" charset="0"/>
              </a:rPr>
              <a:t>(0)=0.8</a:t>
            </a:r>
            <a:r>
              <a:rPr lang="en-GB" dirty="0"/>
              <a:t>, </a:t>
            </a:r>
            <a:r>
              <a:rPr lang="en-GB" dirty="0">
                <a:cs typeface="Times New Roman" pitchFamily="18" charset="0"/>
              </a:rPr>
              <a:t>estimates of </a:t>
            </a:r>
            <a:r>
              <a:rPr lang="en-GB" i="1" dirty="0">
                <a:latin typeface="Times New Roman" pitchFamily="18" charset="0"/>
                <a:cs typeface="Times New Roman" pitchFamily="18" charset="0"/>
              </a:rPr>
              <a:t>N</a:t>
            </a:r>
            <a:r>
              <a:rPr lang="en-GB" dirty="0">
                <a:cs typeface="Times New Roman" pitchFamily="18" charset="0"/>
              </a:rPr>
              <a:t> are 80% of true </a:t>
            </a:r>
            <a:r>
              <a:rPr lang="en-GB" i="1" dirty="0">
                <a:latin typeface="Times New Roman" pitchFamily="18" charset="0"/>
                <a:cs typeface="Times New Roman" pitchFamily="18" charset="0"/>
              </a:rPr>
              <a:t>N </a:t>
            </a:r>
            <a:r>
              <a:rPr lang="en-GB" dirty="0">
                <a:cs typeface="Times New Roman" pitchFamily="18" charset="0"/>
              </a:rPr>
              <a:t> on average</a:t>
            </a:r>
            <a:endParaRPr lang="en-GB" dirty="0">
              <a:latin typeface="Times New Roman" pitchFamily="18" charset="0"/>
              <a:cs typeface="Times New Roman" pitchFamily="18" charset="0"/>
            </a:endParaRPr>
          </a:p>
        </p:txBody>
      </p:sp>
      <p:grpSp>
        <p:nvGrpSpPr>
          <p:cNvPr id="5124" name="Group 8"/>
          <p:cNvGrpSpPr>
            <a:grpSpLocks/>
          </p:cNvGrpSpPr>
          <p:nvPr/>
        </p:nvGrpSpPr>
        <p:grpSpPr bwMode="auto">
          <a:xfrm>
            <a:off x="263352" y="2924944"/>
            <a:ext cx="11305255" cy="3672408"/>
            <a:chOff x="567" y="2568"/>
            <a:chExt cx="4671" cy="1579"/>
          </a:xfrm>
        </p:grpSpPr>
        <p:pic>
          <p:nvPicPr>
            <p:cNvPr id="5125" name="Picture 5" descr="seaview-freedigitalphot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 y="2568"/>
              <a:ext cx="2313" cy="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8" name="Picture 6"/>
            <p:cNvPicPr>
              <a:picLocks noChangeAspect="1" noChangeArrowheads="1"/>
            </p:cNvPicPr>
            <p:nvPr/>
          </p:nvPicPr>
          <p:blipFill>
            <a:blip r:embed="rId4"/>
            <a:srcRect/>
            <a:stretch>
              <a:fillRect/>
            </a:stretch>
          </p:blipFill>
          <p:spPr bwMode="auto">
            <a:xfrm>
              <a:off x="2880" y="2568"/>
              <a:ext cx="2192" cy="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20839" name="Text Box 7"/>
            <p:cNvSpPr txBox="1">
              <a:spLocks noChangeArrowheads="1"/>
            </p:cNvSpPr>
            <p:nvPr/>
          </p:nvSpPr>
          <p:spPr bwMode="auto">
            <a:xfrm>
              <a:off x="3379" y="3974"/>
              <a:ext cx="185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Times New Roman" charset="0"/>
                  <a:ea typeface="ＭＳ Ｐゴシック" charset="0"/>
                  <a:cs typeface="+mn-cs"/>
                </a:rPr>
                <a:t>Images courtesy of FreeDigitalPhotos.net</a:t>
              </a:r>
              <a:endParaRPr kumimoji="0" lang="en-US" sz="12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grpSp>
      <p:sp>
        <p:nvSpPr>
          <p:cNvPr id="2" name="Slide Number Placeholder 1">
            <a:extLst>
              <a:ext uri="{FF2B5EF4-FFF2-40B4-BE49-F238E27FC236}">
                <a16:creationId xmlns:a16="http://schemas.microsoft.com/office/drawing/2014/main" id="{A8BF5452-B00F-4946-937E-5701959AAB7A}"/>
              </a:ext>
            </a:extLst>
          </p:cNvPr>
          <p:cNvSpPr>
            <a:spLocks noGrp="1"/>
          </p:cNvSpPr>
          <p:nvPr>
            <p:ph type="sldNum" sz="quarter" idx="12"/>
          </p:nvPr>
        </p:nvSpPr>
        <p:spPr/>
        <p:txBody>
          <a:bodyPr/>
          <a:lstStyle/>
          <a:p>
            <a:pPr>
              <a:defRPr/>
            </a:pPr>
            <a:fld id="{B59E928D-B85A-4D0A-9391-33FBD2C5AC9A}" type="slidenum">
              <a:rPr lang="en-GB" altLang="en-US" smtClean="0"/>
              <a:pPr>
                <a:defRPr/>
              </a:pPr>
              <a:t>79</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08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ED6F3-9AD8-43FE-B72A-04970408C368}"/>
              </a:ext>
            </a:extLst>
          </p:cNvPr>
          <p:cNvSpPr>
            <a:spLocks noGrp="1"/>
          </p:cNvSpPr>
          <p:nvPr>
            <p:ph type="title"/>
          </p:nvPr>
        </p:nvSpPr>
        <p:spPr/>
        <p:txBody>
          <a:bodyPr/>
          <a:lstStyle/>
          <a:p>
            <a:r>
              <a:rPr lang="en-GB" dirty="0"/>
              <a:t>Careful understanding of assumptions</a:t>
            </a:r>
          </a:p>
        </p:txBody>
      </p:sp>
      <p:sp>
        <p:nvSpPr>
          <p:cNvPr id="4" name="Rectangle 3">
            <a:extLst>
              <a:ext uri="{FF2B5EF4-FFF2-40B4-BE49-F238E27FC236}">
                <a16:creationId xmlns:a16="http://schemas.microsoft.com/office/drawing/2014/main" id="{7C6D1182-E2C7-4A37-8031-26BB7BDC09D0}"/>
              </a:ext>
            </a:extLst>
          </p:cNvPr>
          <p:cNvSpPr>
            <a:spLocks noGrp="1" noChangeArrowheads="1"/>
          </p:cNvSpPr>
          <p:nvPr>
            <p:ph idx="1"/>
          </p:nvPr>
        </p:nvSpPr>
        <p:spPr>
          <a:xfrm>
            <a:off x="301084" y="2011680"/>
            <a:ext cx="11608418" cy="3766185"/>
          </a:xfrm>
        </p:spPr>
        <p:txBody>
          <a:bodyPr/>
          <a:lstStyle/>
          <a:p>
            <a:pPr marL="457200" indent="-457200" eaLnBrk="1" hangingPunct="1">
              <a:buFontTx/>
              <a:buAutoNum type="arabicPeriod"/>
              <a:defRPr/>
            </a:pPr>
            <a:r>
              <a:rPr lang="en-GB" b="1" dirty="0">
                <a:solidFill>
                  <a:srgbClr val="660033"/>
                </a:solidFill>
                <a:ea typeface="+mn-ea"/>
              </a:rPr>
              <a:t>Animals distributed independently of line or point</a:t>
            </a:r>
          </a:p>
          <a:p>
            <a:pPr marL="838200" lvl="1" indent="-381000" eaLnBrk="1" hangingPunct="1">
              <a:defRPr/>
            </a:pPr>
            <a:r>
              <a:rPr lang="en-GB" dirty="0">
                <a:ea typeface="+mn-ea"/>
              </a:rPr>
              <a:t>This ensures the true distribution of animals with respect to the line or point </a:t>
            </a:r>
            <a:r>
              <a:rPr lang="en-GB" dirty="0">
                <a:ea typeface="+mn-ea"/>
                <a:cs typeface="Times New Roman" charset="0"/>
              </a:rPr>
              <a:t>is known</a:t>
            </a:r>
          </a:p>
        </p:txBody>
      </p:sp>
      <p:grpSp>
        <p:nvGrpSpPr>
          <p:cNvPr id="5" name="Group 4">
            <a:extLst>
              <a:ext uri="{FF2B5EF4-FFF2-40B4-BE49-F238E27FC236}">
                <a16:creationId xmlns:a16="http://schemas.microsoft.com/office/drawing/2014/main" id="{CCAAC7D3-F50F-4631-8321-1988DB99F98B}"/>
              </a:ext>
            </a:extLst>
          </p:cNvPr>
          <p:cNvGrpSpPr/>
          <p:nvPr/>
        </p:nvGrpSpPr>
        <p:grpSpPr>
          <a:xfrm>
            <a:off x="1184242" y="2986482"/>
            <a:ext cx="9448264" cy="3511474"/>
            <a:chOff x="2050853" y="4097966"/>
            <a:chExt cx="8009135" cy="2076553"/>
          </a:xfrm>
        </p:grpSpPr>
        <p:pic>
          <p:nvPicPr>
            <p:cNvPr id="6" name="Picture 8" descr="linepix">
              <a:extLst>
                <a:ext uri="{FF2B5EF4-FFF2-40B4-BE49-F238E27FC236}">
                  <a16:creationId xmlns:a16="http://schemas.microsoft.com/office/drawing/2014/main" id="{5D489CD7-1A63-46DF-8672-D6EEFB40E0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188" y="4475894"/>
              <a:ext cx="1801812" cy="169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gx">
              <a:extLst>
                <a:ext uri="{FF2B5EF4-FFF2-40B4-BE49-F238E27FC236}">
                  <a16:creationId xmlns:a16="http://schemas.microsoft.com/office/drawing/2014/main" id="{48BF54E1-811F-4D41-AB83-54AB2901FC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300" y="4475894"/>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linefx">
              <a:extLst>
                <a:ext uri="{FF2B5EF4-FFF2-40B4-BE49-F238E27FC236}">
                  <a16:creationId xmlns:a16="http://schemas.microsoft.com/office/drawing/2014/main" id="{64419D1D-7673-4C3F-804A-59ACDC7408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6588" y="4475894"/>
              <a:ext cx="1803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11">
              <a:extLst>
                <a:ext uri="{FF2B5EF4-FFF2-40B4-BE49-F238E27FC236}">
                  <a16:creationId xmlns:a16="http://schemas.microsoft.com/office/drawing/2014/main" id="{786BA823-78D9-4890-B53E-1B460949CD15}"/>
                </a:ext>
              </a:extLst>
            </p:cNvPr>
            <p:cNvSpPr>
              <a:spLocks noChangeArrowheads="1"/>
            </p:cNvSpPr>
            <p:nvPr/>
          </p:nvSpPr>
          <p:spPr bwMode="auto">
            <a:xfrm rot="16200000">
              <a:off x="7608888" y="4907694"/>
              <a:ext cx="325438" cy="309563"/>
            </a:xfrm>
            <a:prstGeom prst="downArrow">
              <a:avLst>
                <a:gd name="adj1" fmla="val 50000"/>
                <a:gd name="adj2" fmla="val 25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0" name="AutoShape 12">
              <a:extLst>
                <a:ext uri="{FF2B5EF4-FFF2-40B4-BE49-F238E27FC236}">
                  <a16:creationId xmlns:a16="http://schemas.microsoft.com/office/drawing/2014/main" id="{A0B868B1-4122-4457-9F4A-3EAC45A39771}"/>
                </a:ext>
              </a:extLst>
            </p:cNvPr>
            <p:cNvSpPr>
              <a:spLocks noChangeArrowheads="1"/>
            </p:cNvSpPr>
            <p:nvPr/>
          </p:nvSpPr>
          <p:spPr bwMode="auto">
            <a:xfrm rot="18937776">
              <a:off x="4468814" y="5018819"/>
              <a:ext cx="187325" cy="201612"/>
            </a:xfrm>
            <a:prstGeom prst="plus">
              <a:avLst>
                <a:gd name="adj" fmla="val 25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1" name="Text Box 13">
              <a:extLst>
                <a:ext uri="{FF2B5EF4-FFF2-40B4-BE49-F238E27FC236}">
                  <a16:creationId xmlns:a16="http://schemas.microsoft.com/office/drawing/2014/main" id="{29F6FA05-8022-495F-9228-76E1D5CB4FD6}"/>
                </a:ext>
              </a:extLst>
            </p:cNvPr>
            <p:cNvSpPr txBox="1">
              <a:spLocks noChangeArrowheads="1"/>
            </p:cNvSpPr>
            <p:nvPr/>
          </p:nvSpPr>
          <p:spPr bwMode="auto">
            <a:xfrm>
              <a:off x="2063751" y="4360684"/>
              <a:ext cx="2016125"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True distribution of animals</a:t>
              </a:r>
            </a:p>
          </p:txBody>
        </p:sp>
        <p:sp>
          <p:nvSpPr>
            <p:cNvPr id="12" name="Text Box 14">
              <a:extLst>
                <a:ext uri="{FF2B5EF4-FFF2-40B4-BE49-F238E27FC236}">
                  <a16:creationId xmlns:a16="http://schemas.microsoft.com/office/drawing/2014/main" id="{A2539F2D-86B2-48FE-8179-0582EB0EE14B}"/>
                </a:ext>
              </a:extLst>
            </p:cNvPr>
            <p:cNvSpPr txBox="1">
              <a:spLocks noChangeArrowheads="1"/>
            </p:cNvSpPr>
            <p:nvPr/>
          </p:nvSpPr>
          <p:spPr bwMode="auto">
            <a:xfrm>
              <a:off x="5232400" y="4289247"/>
              <a:ext cx="1727200"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Detection function, </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g</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x</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p>
          </p:txBody>
        </p:sp>
        <p:sp>
          <p:nvSpPr>
            <p:cNvPr id="13" name="Text Box 15">
              <a:extLst>
                <a:ext uri="{FF2B5EF4-FFF2-40B4-BE49-F238E27FC236}">
                  <a16:creationId xmlns:a16="http://schemas.microsoft.com/office/drawing/2014/main" id="{0B94B778-1918-4F4B-87EB-191FC30B3F4A}"/>
                </a:ext>
              </a:extLst>
            </p:cNvPr>
            <p:cNvSpPr txBox="1">
              <a:spLocks noChangeArrowheads="1"/>
            </p:cNvSpPr>
            <p:nvPr/>
          </p:nvSpPr>
          <p:spPr bwMode="auto">
            <a:xfrm>
              <a:off x="8256589" y="4289247"/>
              <a:ext cx="1798637" cy="38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Observed distribution, </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f</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r>
                <a:rPr kumimoji="0" lang="en-GB" sz="1800" b="0" i="1"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x</a:t>
              </a: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a:t>
              </a:r>
            </a:p>
          </p:txBody>
        </p:sp>
        <p:sp>
          <p:nvSpPr>
            <p:cNvPr id="14" name="Text Box 17">
              <a:extLst>
                <a:ext uri="{FF2B5EF4-FFF2-40B4-BE49-F238E27FC236}">
                  <a16:creationId xmlns:a16="http://schemas.microsoft.com/office/drawing/2014/main" id="{69D5CE3A-3637-4E03-9F79-EB31E02E6C94}"/>
                </a:ext>
              </a:extLst>
            </p:cNvPr>
            <p:cNvSpPr txBox="1">
              <a:spLocks noChangeArrowheads="1"/>
            </p:cNvSpPr>
            <p:nvPr/>
          </p:nvSpPr>
          <p:spPr bwMode="auto">
            <a:xfrm>
              <a:off x="2050853" y="4097966"/>
              <a:ext cx="3311525" cy="218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A8B97F"/>
                  </a:solidFill>
                  <a:effectLst/>
                  <a:uLnTx/>
                  <a:uFillTx/>
                  <a:latin typeface="Calibri Light" panose="020F0302020204030204"/>
                  <a:ea typeface="ＭＳ Ｐゴシック" charset="0"/>
                  <a:cs typeface="+mn-cs"/>
                </a:rPr>
                <a:t>e.g. for line transects</a:t>
              </a:r>
            </a:p>
          </p:txBody>
        </p:sp>
      </p:grpSp>
      <p:sp>
        <p:nvSpPr>
          <p:cNvPr id="3" name="Slide Number Placeholder 2">
            <a:extLst>
              <a:ext uri="{FF2B5EF4-FFF2-40B4-BE49-F238E27FC236}">
                <a16:creationId xmlns:a16="http://schemas.microsoft.com/office/drawing/2014/main" id="{8B2C5B97-D67B-43E5-A57F-5321CF9A949C}"/>
              </a:ext>
            </a:extLst>
          </p:cNvPr>
          <p:cNvSpPr>
            <a:spLocks noGrp="1"/>
          </p:cNvSpPr>
          <p:nvPr>
            <p:ph type="sldNum" sz="quarter" idx="12"/>
          </p:nvPr>
        </p:nvSpPr>
        <p:spPr/>
        <p:txBody>
          <a:bodyPr/>
          <a:lstStyle/>
          <a:p>
            <a:pPr>
              <a:defRPr/>
            </a:pPr>
            <a:fld id="{B59E928D-B85A-4D0A-9391-33FBD2C5AC9A}" type="slidenum">
              <a:rPr lang="en-GB" altLang="en-US" smtClean="0"/>
              <a:pPr>
                <a:defRPr/>
              </a:pPr>
              <a:t>8</a:t>
            </a:fld>
            <a:endParaRPr lang="en-GB" altLang="en-US"/>
          </a:p>
        </p:txBody>
      </p:sp>
    </p:spTree>
    <p:extLst>
      <p:ext uri="{BB962C8B-B14F-4D97-AF65-F5344CB8AC3E}">
        <p14:creationId xmlns:p14="http://schemas.microsoft.com/office/powerpoint/2010/main" val="22367382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262560" y="0"/>
            <a:ext cx="9941892" cy="1143000"/>
          </a:xfrm>
        </p:spPr>
        <p:txBody>
          <a:bodyPr>
            <a:normAutofit/>
          </a:bodyPr>
          <a:lstStyle/>
          <a:p>
            <a:pPr eaLnBrk="1" hangingPunct="1">
              <a:defRPr/>
            </a:pPr>
            <a:r>
              <a:rPr lang="en-GB" sz="4400" dirty="0">
                <a:ea typeface="+mj-ea"/>
              </a:rPr>
              <a:t>Assumptions for estimating </a:t>
            </a:r>
            <a:r>
              <a:rPr lang="en-GB" sz="4400" i="1" dirty="0">
                <a:ea typeface="+mj-ea"/>
              </a:rPr>
              <a:t>N</a:t>
            </a:r>
            <a:r>
              <a:rPr lang="en-GB" sz="4400" i="1" baseline="-25000" dirty="0">
                <a:ea typeface="+mj-ea"/>
              </a:rPr>
              <a:t>a </a:t>
            </a:r>
            <a:r>
              <a:rPr lang="en-GB" sz="4400" dirty="0">
                <a:ea typeface="+mj-ea"/>
              </a:rPr>
              <a:t>(stage 1)</a:t>
            </a:r>
          </a:p>
        </p:txBody>
      </p:sp>
      <p:sp>
        <p:nvSpPr>
          <p:cNvPr id="135171" name="Rectangle 3"/>
          <p:cNvSpPr>
            <a:spLocks noGrp="1" noChangeArrowheads="1"/>
          </p:cNvSpPr>
          <p:nvPr>
            <p:ph idx="1"/>
          </p:nvPr>
        </p:nvSpPr>
        <p:spPr>
          <a:xfrm>
            <a:off x="262559" y="1143000"/>
            <a:ext cx="11665295" cy="5111750"/>
          </a:xfrm>
        </p:spPr>
        <p:txBody>
          <a:bodyPr/>
          <a:lstStyle/>
          <a:p>
            <a:pPr marL="457200" indent="-457200" eaLnBrk="1" hangingPunct="1">
              <a:spcBef>
                <a:spcPct val="50000"/>
              </a:spcBef>
              <a:spcAft>
                <a:spcPct val="50000"/>
              </a:spcAft>
              <a:buFontTx/>
              <a:buAutoNum type="arabicPeriod" startAt="3"/>
              <a:defRPr/>
            </a:pPr>
            <a:r>
              <a:rPr lang="en-GB" sz="2800" b="1" dirty="0">
                <a:solidFill>
                  <a:srgbClr val="660033"/>
                </a:solidFill>
              </a:rPr>
              <a:t>Observation process is a </a:t>
            </a:r>
            <a:r>
              <a:rPr lang="ja-JP" altLang="en-GB" sz="2800" b="1" dirty="0">
                <a:solidFill>
                  <a:srgbClr val="660033"/>
                </a:solidFill>
              </a:rPr>
              <a:t>‘</a:t>
            </a:r>
            <a:r>
              <a:rPr lang="en-GB" altLang="ja-JP" sz="2800" b="1" dirty="0">
                <a:solidFill>
                  <a:srgbClr val="660033"/>
                </a:solidFill>
              </a:rPr>
              <a:t>snapshot</a:t>
            </a:r>
            <a:r>
              <a:rPr lang="ja-JP" altLang="en-GB" sz="2800" b="1" dirty="0">
                <a:solidFill>
                  <a:srgbClr val="660033"/>
                </a:solidFill>
              </a:rPr>
              <a:t>’</a:t>
            </a:r>
            <a:endParaRPr lang="en-GB" altLang="ja-JP" sz="2800" b="1" dirty="0">
              <a:solidFill>
                <a:srgbClr val="660033"/>
              </a:solidFill>
            </a:endParaRPr>
          </a:p>
          <a:p>
            <a:pPr marL="838200" lvl="1" indent="-381000" eaLnBrk="1" hangingPunct="1">
              <a:spcBef>
                <a:spcPct val="50000"/>
              </a:spcBef>
              <a:spcAft>
                <a:spcPct val="50000"/>
              </a:spcAft>
              <a:buNone/>
              <a:defRPr/>
            </a:pPr>
            <a:r>
              <a:rPr lang="en-GB" dirty="0">
                <a:cs typeface="Times New Roman" pitchFamily="18" charset="0"/>
              </a:rPr>
              <a:t>Other ways to phrase this: </a:t>
            </a:r>
          </a:p>
          <a:p>
            <a:pPr marL="1295400" lvl="2" indent="-381000" eaLnBrk="1" hangingPunct="1">
              <a:spcBef>
                <a:spcPct val="50000"/>
              </a:spcBef>
              <a:spcAft>
                <a:spcPct val="50000"/>
              </a:spcAft>
              <a:defRPr/>
            </a:pPr>
            <a:r>
              <a:rPr lang="en-GB" dirty="0">
                <a:cs typeface="Times New Roman" pitchFamily="18" charset="0"/>
              </a:rPr>
              <a:t>Observers are moving much faster than the animals</a:t>
            </a:r>
          </a:p>
          <a:p>
            <a:pPr marL="1295400" lvl="2" indent="-381000" eaLnBrk="1" hangingPunct="1">
              <a:spcBef>
                <a:spcPct val="50000"/>
              </a:spcBef>
              <a:spcAft>
                <a:spcPct val="50000"/>
              </a:spcAft>
              <a:defRPr/>
            </a:pPr>
            <a:r>
              <a:rPr lang="en-GB" dirty="0">
                <a:cs typeface="Times New Roman" pitchFamily="18" charset="0"/>
              </a:rPr>
              <a:t>Animals do not move before they can be detected</a:t>
            </a:r>
          </a:p>
          <a:p>
            <a:pPr marL="838200" lvl="1" indent="-381000" eaLnBrk="1" hangingPunct="1">
              <a:spcBef>
                <a:spcPct val="50000"/>
              </a:spcBef>
              <a:spcAft>
                <a:spcPct val="50000"/>
              </a:spcAft>
              <a:buNone/>
              <a:defRPr/>
            </a:pPr>
            <a:r>
              <a:rPr lang="en-GB" b="1" dirty="0">
                <a:solidFill>
                  <a:srgbClr val="660033"/>
                </a:solidFill>
              </a:rPr>
              <a:t>Problems of independent/non-responsive movement</a:t>
            </a:r>
            <a:endParaRPr lang="en-GB" dirty="0">
              <a:cs typeface="Times New Roman" pitchFamily="18" charset="0"/>
            </a:endParaRPr>
          </a:p>
          <a:p>
            <a:pPr marL="1295400" lvl="2" indent="-381000" eaLnBrk="1" hangingPunct="1">
              <a:spcBef>
                <a:spcPct val="50000"/>
              </a:spcBef>
              <a:spcAft>
                <a:spcPct val="50000"/>
              </a:spcAft>
              <a:defRPr/>
            </a:pPr>
            <a:r>
              <a:rPr lang="en-GB" dirty="0">
                <a:cs typeface="Times New Roman" pitchFamily="18" charset="0"/>
              </a:rPr>
              <a:t>An animal moving independently of the observer (compared to moving in response to the observer) produces positive bias; size of bias depends on relative rate of movement of observer and animal, and type of survey.</a:t>
            </a:r>
          </a:p>
          <a:p>
            <a:pPr marL="1295400" lvl="2" indent="-381000" eaLnBrk="1" hangingPunct="1">
              <a:spcBef>
                <a:spcPct val="50000"/>
              </a:spcBef>
              <a:spcAft>
                <a:spcPct val="50000"/>
              </a:spcAft>
              <a:defRPr/>
            </a:pPr>
            <a:r>
              <a:rPr lang="en-GB" dirty="0">
                <a:cs typeface="Times New Roman" pitchFamily="18" charset="0"/>
              </a:rPr>
              <a:t>Point transect methods in particular need to use </a:t>
            </a:r>
            <a:r>
              <a:rPr lang="ja-JP" altLang="en-GB" dirty="0">
                <a:cs typeface="Times New Roman" pitchFamily="18" charset="0"/>
              </a:rPr>
              <a:t>‘</a:t>
            </a:r>
            <a:r>
              <a:rPr lang="en-GB" altLang="ja-JP" dirty="0">
                <a:cs typeface="Times New Roman" pitchFamily="18" charset="0"/>
              </a:rPr>
              <a:t>snapshot</a:t>
            </a:r>
            <a:r>
              <a:rPr lang="ja-JP" altLang="en-GB" dirty="0">
                <a:cs typeface="Times New Roman" pitchFamily="18" charset="0"/>
              </a:rPr>
              <a:t>’</a:t>
            </a:r>
            <a:r>
              <a:rPr lang="en-GB" altLang="ja-JP" dirty="0">
                <a:cs typeface="Times New Roman" pitchFamily="18" charset="0"/>
              </a:rPr>
              <a:t> method.</a:t>
            </a:r>
          </a:p>
          <a:p>
            <a:pPr marL="838200" lvl="1" indent="-381000" eaLnBrk="1" hangingPunct="1">
              <a:lnSpc>
                <a:spcPct val="90000"/>
              </a:lnSpc>
              <a:buNone/>
              <a:defRPr/>
            </a:pPr>
            <a:endParaRPr lang="en-GB" dirty="0">
              <a:cs typeface="Times New Roman" pitchFamily="18" charset="0"/>
            </a:endParaRPr>
          </a:p>
        </p:txBody>
      </p:sp>
      <p:sp>
        <p:nvSpPr>
          <p:cNvPr id="2" name="Slide Number Placeholder 1">
            <a:extLst>
              <a:ext uri="{FF2B5EF4-FFF2-40B4-BE49-F238E27FC236}">
                <a16:creationId xmlns:a16="http://schemas.microsoft.com/office/drawing/2014/main" id="{71475546-D0D3-4B62-BE45-E98EB6D66334}"/>
              </a:ext>
            </a:extLst>
          </p:cNvPr>
          <p:cNvSpPr>
            <a:spLocks noGrp="1"/>
          </p:cNvSpPr>
          <p:nvPr>
            <p:ph type="sldNum" sz="quarter" idx="12"/>
          </p:nvPr>
        </p:nvSpPr>
        <p:spPr/>
        <p:txBody>
          <a:bodyPr/>
          <a:lstStyle/>
          <a:p>
            <a:pPr>
              <a:defRPr/>
            </a:pPr>
            <a:fld id="{B59E928D-B85A-4D0A-9391-33FBD2C5AC9A}" type="slidenum">
              <a:rPr lang="en-GB" altLang="en-US" smtClean="0"/>
              <a:pPr>
                <a:defRPr/>
              </a:pPr>
              <a:t>80</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517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17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517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517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5171">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35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263352" y="0"/>
            <a:ext cx="9941099" cy="1143000"/>
          </a:xfrm>
        </p:spPr>
        <p:txBody>
          <a:bodyPr>
            <a:normAutofit/>
          </a:bodyPr>
          <a:lstStyle/>
          <a:p>
            <a:pPr eaLnBrk="1" hangingPunct="1">
              <a:defRPr/>
            </a:pPr>
            <a:r>
              <a:rPr lang="en-GB" sz="4400" dirty="0">
                <a:ea typeface="+mj-ea"/>
              </a:rPr>
              <a:t>Assumptions for estimating </a:t>
            </a:r>
            <a:r>
              <a:rPr lang="en-GB" sz="4400" i="1" dirty="0">
                <a:ea typeface="+mj-ea"/>
              </a:rPr>
              <a:t>N</a:t>
            </a:r>
            <a:r>
              <a:rPr lang="en-GB" sz="4400" i="1" baseline="-25000" dirty="0">
                <a:ea typeface="+mj-ea"/>
              </a:rPr>
              <a:t>a </a:t>
            </a:r>
            <a:r>
              <a:rPr lang="en-GB" sz="4400" dirty="0">
                <a:ea typeface="+mj-ea"/>
              </a:rPr>
              <a:t>(stage 1)</a:t>
            </a:r>
          </a:p>
        </p:txBody>
      </p:sp>
      <p:sp>
        <p:nvSpPr>
          <p:cNvPr id="201731" name="Rectangle 3"/>
          <p:cNvSpPr>
            <a:spLocks noGrp="1" noChangeArrowheads="1"/>
          </p:cNvSpPr>
          <p:nvPr>
            <p:ph idx="1"/>
          </p:nvPr>
        </p:nvSpPr>
        <p:spPr>
          <a:xfrm>
            <a:off x="263352" y="1412876"/>
            <a:ext cx="11593287" cy="4537075"/>
          </a:xfrm>
        </p:spPr>
        <p:txBody>
          <a:bodyPr/>
          <a:lstStyle/>
          <a:p>
            <a:pPr marL="457200" indent="-457200" eaLnBrk="1" hangingPunct="1">
              <a:spcBef>
                <a:spcPct val="50000"/>
              </a:spcBef>
              <a:spcAft>
                <a:spcPct val="50000"/>
              </a:spcAft>
              <a:buFontTx/>
              <a:buAutoNum type="arabicPeriod" startAt="3"/>
              <a:defRPr/>
            </a:pPr>
            <a:r>
              <a:rPr lang="en-GB" sz="2800" b="1" dirty="0">
                <a:solidFill>
                  <a:srgbClr val="660033"/>
                </a:solidFill>
              </a:rPr>
              <a:t>Observation process is a </a:t>
            </a:r>
            <a:r>
              <a:rPr lang="ja-JP" altLang="en-GB" sz="2800" b="1" dirty="0">
                <a:solidFill>
                  <a:srgbClr val="660033"/>
                </a:solidFill>
              </a:rPr>
              <a:t>‘</a:t>
            </a:r>
            <a:r>
              <a:rPr lang="en-GB" altLang="ja-JP" sz="2800" b="1" dirty="0">
                <a:solidFill>
                  <a:srgbClr val="660033"/>
                </a:solidFill>
              </a:rPr>
              <a:t>snapshot</a:t>
            </a:r>
            <a:r>
              <a:rPr lang="ja-JP" altLang="en-GB" sz="2800" b="1" dirty="0">
                <a:solidFill>
                  <a:srgbClr val="660033"/>
                </a:solidFill>
              </a:rPr>
              <a:t>’</a:t>
            </a:r>
            <a:r>
              <a:rPr lang="en-GB" altLang="ja-JP" sz="2800" b="1" dirty="0">
                <a:solidFill>
                  <a:srgbClr val="660033"/>
                </a:solidFill>
              </a:rPr>
              <a:t> (continued…)</a:t>
            </a:r>
          </a:p>
          <a:p>
            <a:pPr marL="838200" lvl="1" indent="-381000" eaLnBrk="1" hangingPunct="1">
              <a:spcBef>
                <a:spcPct val="50000"/>
              </a:spcBef>
              <a:spcAft>
                <a:spcPct val="50000"/>
              </a:spcAft>
              <a:buNone/>
              <a:defRPr/>
            </a:pPr>
            <a:r>
              <a:rPr lang="en-GB" b="1" dirty="0">
                <a:solidFill>
                  <a:srgbClr val="660033"/>
                </a:solidFill>
              </a:rPr>
              <a:t>Problems of responsive movement</a:t>
            </a:r>
            <a:endParaRPr lang="en-GB" dirty="0">
              <a:cs typeface="Times New Roman" pitchFamily="18" charset="0"/>
            </a:endParaRPr>
          </a:p>
          <a:p>
            <a:pPr marL="1295400" lvl="2" indent="-381000" eaLnBrk="1" hangingPunct="1">
              <a:spcBef>
                <a:spcPct val="50000"/>
              </a:spcBef>
              <a:spcAft>
                <a:spcPct val="50000"/>
              </a:spcAft>
              <a:defRPr/>
            </a:pPr>
            <a:r>
              <a:rPr lang="en-GB" dirty="0">
                <a:cs typeface="Times New Roman" pitchFamily="18" charset="0"/>
              </a:rPr>
              <a:t>Responsive movement can cause large bias</a:t>
            </a:r>
          </a:p>
          <a:p>
            <a:pPr marL="1295400" lvl="2" indent="-381000" eaLnBrk="1" hangingPunct="1">
              <a:spcBef>
                <a:spcPct val="50000"/>
              </a:spcBef>
              <a:spcAft>
                <a:spcPct val="50000"/>
              </a:spcAft>
              <a:defRPr/>
            </a:pPr>
            <a:r>
              <a:rPr lang="en-GB" dirty="0">
                <a:cs typeface="Times New Roman" pitchFamily="18" charset="0"/>
              </a:rPr>
              <a:t>It can occur </a:t>
            </a:r>
            <a:r>
              <a:rPr lang="en-GB" b="1" dirty="0">
                <a:cs typeface="Times New Roman" pitchFamily="18" charset="0"/>
              </a:rPr>
              <a:t>within</a:t>
            </a:r>
            <a:r>
              <a:rPr lang="en-GB" dirty="0">
                <a:cs typeface="Times New Roman" pitchFamily="18" charset="0"/>
              </a:rPr>
              <a:t> a single line/point or </a:t>
            </a:r>
            <a:r>
              <a:rPr lang="en-GB" b="1" dirty="0">
                <a:cs typeface="Times New Roman" pitchFamily="18" charset="0"/>
              </a:rPr>
              <a:t>between</a:t>
            </a:r>
            <a:r>
              <a:rPr lang="en-GB" dirty="0">
                <a:cs typeface="Times New Roman" pitchFamily="18" charset="0"/>
              </a:rPr>
              <a:t> lines/points</a:t>
            </a:r>
          </a:p>
          <a:p>
            <a:pPr marL="1295400" lvl="2" indent="-381000" eaLnBrk="1" hangingPunct="1">
              <a:spcBef>
                <a:spcPct val="50000"/>
              </a:spcBef>
              <a:spcAft>
                <a:spcPct val="50000"/>
              </a:spcAft>
              <a:defRPr/>
            </a:pPr>
            <a:r>
              <a:rPr lang="en-GB" dirty="0">
                <a:cs typeface="Times New Roman" pitchFamily="18" charset="0"/>
              </a:rPr>
              <a:t>If animals are </a:t>
            </a:r>
            <a:r>
              <a:rPr lang="ja-JP" altLang="en-GB" dirty="0">
                <a:cs typeface="Times New Roman" pitchFamily="18" charset="0"/>
              </a:rPr>
              <a:t>‘</a:t>
            </a:r>
            <a:r>
              <a:rPr lang="en-GB" altLang="ja-JP" dirty="0">
                <a:cs typeface="Times New Roman" pitchFamily="18" charset="0"/>
              </a:rPr>
              <a:t>driven</a:t>
            </a:r>
            <a:r>
              <a:rPr lang="ja-JP" altLang="en-GB" dirty="0">
                <a:cs typeface="Times New Roman" pitchFamily="18" charset="0"/>
              </a:rPr>
              <a:t>’</a:t>
            </a:r>
            <a:r>
              <a:rPr lang="en-GB" altLang="ja-JP" dirty="0">
                <a:cs typeface="Times New Roman" pitchFamily="18" charset="0"/>
              </a:rPr>
              <a:t> from one line/point to the next ahead of the observer, positive bias will result.</a:t>
            </a:r>
          </a:p>
          <a:p>
            <a:pPr marL="1295400" lvl="2" indent="-381000" eaLnBrk="1" hangingPunct="1">
              <a:spcBef>
                <a:spcPct val="50000"/>
              </a:spcBef>
              <a:spcAft>
                <a:spcPct val="50000"/>
              </a:spcAft>
              <a:defRPr/>
            </a:pPr>
            <a:r>
              <a:rPr lang="en-GB" dirty="0">
                <a:cs typeface="Times New Roman" pitchFamily="18" charset="0"/>
              </a:rPr>
              <a:t>Note: movement independent of observer </a:t>
            </a:r>
            <a:r>
              <a:rPr lang="en-GB" dirty="0" err="1">
                <a:cs typeface="Times New Roman" pitchFamily="18" charset="0"/>
              </a:rPr>
              <a:t>outwith</a:t>
            </a:r>
            <a:r>
              <a:rPr lang="en-GB" dirty="0">
                <a:cs typeface="Times New Roman" pitchFamily="18" charset="0"/>
              </a:rPr>
              <a:t> </a:t>
            </a:r>
            <a:r>
              <a:rPr lang="ja-JP" altLang="en-GB" dirty="0">
                <a:cs typeface="Times New Roman" pitchFamily="18" charset="0"/>
              </a:rPr>
              <a:t>‘</a:t>
            </a:r>
            <a:r>
              <a:rPr lang="en-GB" altLang="ja-JP" dirty="0">
                <a:cs typeface="Times New Roman" pitchFamily="18" charset="0"/>
              </a:rPr>
              <a:t>snapshot</a:t>
            </a:r>
            <a:r>
              <a:rPr lang="ja-JP" altLang="en-GB" dirty="0">
                <a:cs typeface="Times New Roman" pitchFamily="18" charset="0"/>
              </a:rPr>
              <a:t>’</a:t>
            </a:r>
            <a:r>
              <a:rPr lang="en-GB" altLang="ja-JP" dirty="0">
                <a:cs typeface="Times New Roman" pitchFamily="18" charset="0"/>
              </a:rPr>
              <a:t> is fine – in this case, the same animal can be detected on multiple lines/transects</a:t>
            </a:r>
          </a:p>
          <a:p>
            <a:pPr marL="838200" lvl="1" indent="-381000" eaLnBrk="1" hangingPunct="1">
              <a:defRPr/>
            </a:pPr>
            <a:endParaRPr lang="en-GB" dirty="0">
              <a:cs typeface="Times New Roman" pitchFamily="18" charset="0"/>
            </a:endParaRPr>
          </a:p>
        </p:txBody>
      </p:sp>
      <p:sp>
        <p:nvSpPr>
          <p:cNvPr id="2" name="Slide Number Placeholder 1">
            <a:extLst>
              <a:ext uri="{FF2B5EF4-FFF2-40B4-BE49-F238E27FC236}">
                <a16:creationId xmlns:a16="http://schemas.microsoft.com/office/drawing/2014/main" id="{8713853B-F718-4CD6-83B9-32D1909CE371}"/>
              </a:ext>
            </a:extLst>
          </p:cNvPr>
          <p:cNvSpPr>
            <a:spLocks noGrp="1"/>
          </p:cNvSpPr>
          <p:nvPr>
            <p:ph type="sldNum" sz="quarter" idx="12"/>
          </p:nvPr>
        </p:nvSpPr>
        <p:spPr/>
        <p:txBody>
          <a:bodyPr/>
          <a:lstStyle/>
          <a:p>
            <a:pPr>
              <a:defRPr/>
            </a:pPr>
            <a:fld id="{B59E928D-B85A-4D0A-9391-33FBD2C5AC9A}" type="slidenum">
              <a:rPr lang="en-GB" altLang="en-US" smtClean="0"/>
              <a:pPr>
                <a:defRPr/>
              </a:pPr>
              <a:t>81</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173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173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173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173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17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263352" y="392113"/>
            <a:ext cx="10061748" cy="1143000"/>
          </a:xfrm>
        </p:spPr>
        <p:txBody>
          <a:bodyPr>
            <a:normAutofit/>
          </a:bodyPr>
          <a:lstStyle/>
          <a:p>
            <a:pPr eaLnBrk="1" hangingPunct="1">
              <a:defRPr/>
            </a:pPr>
            <a:r>
              <a:rPr lang="en-GB" sz="4400" dirty="0">
                <a:ea typeface="+mj-ea"/>
              </a:rPr>
              <a:t>Assumptions for estimating </a:t>
            </a:r>
            <a:r>
              <a:rPr lang="en-GB" sz="4400" i="1" dirty="0">
                <a:ea typeface="+mj-ea"/>
              </a:rPr>
              <a:t>N</a:t>
            </a:r>
            <a:r>
              <a:rPr lang="en-GB" sz="4400" i="1" baseline="-25000" dirty="0">
                <a:ea typeface="+mj-ea"/>
              </a:rPr>
              <a:t>a </a:t>
            </a:r>
            <a:r>
              <a:rPr lang="en-GB" sz="4400" dirty="0">
                <a:ea typeface="+mj-ea"/>
              </a:rPr>
              <a:t>(stage 1)</a:t>
            </a:r>
          </a:p>
        </p:txBody>
      </p:sp>
      <p:sp>
        <p:nvSpPr>
          <p:cNvPr id="121859" name="Rectangle 3"/>
          <p:cNvSpPr>
            <a:spLocks noGrp="1" noChangeArrowheads="1"/>
          </p:cNvSpPr>
          <p:nvPr>
            <p:ph idx="1"/>
          </p:nvPr>
        </p:nvSpPr>
        <p:spPr>
          <a:xfrm>
            <a:off x="191344" y="1614488"/>
            <a:ext cx="11881320" cy="4481512"/>
          </a:xfrm>
        </p:spPr>
        <p:txBody>
          <a:bodyPr/>
          <a:lstStyle/>
          <a:p>
            <a:pPr marL="457200" indent="-457200" eaLnBrk="1" hangingPunct="1">
              <a:buFontTx/>
              <a:buAutoNum type="arabicPeriod" startAt="4"/>
              <a:defRPr/>
            </a:pPr>
            <a:r>
              <a:rPr lang="en-GB" sz="2800" b="1" dirty="0">
                <a:solidFill>
                  <a:srgbClr val="660033"/>
                </a:solidFill>
                <a:ea typeface="+mn-ea"/>
                <a:cs typeface="Times New Roman" charset="0"/>
              </a:rPr>
              <a:t>Distances are measured accurately</a:t>
            </a:r>
          </a:p>
          <a:p>
            <a:pPr marL="838200" lvl="1" indent="-381000" eaLnBrk="1" hangingPunct="1">
              <a:defRPr/>
            </a:pPr>
            <a:r>
              <a:rPr lang="en-GB" sz="2400" dirty="0">
                <a:ea typeface="+mn-ea"/>
                <a:cs typeface="Times New Roman" charset="0"/>
              </a:rPr>
              <a:t>Random errors cause bias. </a:t>
            </a:r>
          </a:p>
          <a:p>
            <a:pPr marL="1238250" lvl="2" indent="-381000" eaLnBrk="1" hangingPunct="1">
              <a:defRPr/>
            </a:pPr>
            <a:r>
              <a:rPr lang="en-GB" sz="2400" dirty="0">
                <a:ea typeface="+mn-ea"/>
                <a:cs typeface="Times New Roman" charset="0"/>
              </a:rPr>
              <a:t>Bias is generally small for line transect estimators, </a:t>
            </a:r>
          </a:p>
          <a:p>
            <a:pPr marL="1238250" lvl="2" indent="-381000" eaLnBrk="1" hangingPunct="1">
              <a:defRPr/>
            </a:pPr>
            <a:r>
              <a:rPr lang="en-GB" sz="2400" dirty="0">
                <a:ea typeface="+mn-ea"/>
                <a:cs typeface="Times New Roman" charset="0"/>
              </a:rPr>
              <a:t>Can be large for point transect estimators. </a:t>
            </a:r>
          </a:p>
          <a:p>
            <a:pPr marL="1238250" lvl="2" indent="-381000" eaLnBrk="1" hangingPunct="1">
              <a:defRPr/>
            </a:pPr>
            <a:r>
              <a:rPr lang="en-GB" sz="2400" dirty="0">
                <a:ea typeface="+mn-ea"/>
                <a:cs typeface="Times New Roman" charset="0"/>
              </a:rPr>
              <a:t>Both are sensitive to systematic bias and to rounding to 0 distance (or angle).</a:t>
            </a:r>
          </a:p>
          <a:p>
            <a:pPr marL="838200" lvl="1" indent="-381000" eaLnBrk="1" hangingPunct="1">
              <a:defRPr/>
            </a:pPr>
            <a:r>
              <a:rPr lang="en-GB" sz="2400" dirty="0">
                <a:ea typeface="+mn-ea"/>
                <a:cs typeface="Times New Roman" charset="0"/>
              </a:rPr>
              <a:t>Can use grouped data collection.</a:t>
            </a:r>
          </a:p>
          <a:p>
            <a:pPr marL="838200" lvl="1" indent="-381000" eaLnBrk="1" hangingPunct="1">
              <a:buNone/>
              <a:defRPr/>
            </a:pPr>
            <a:endParaRPr lang="en-GB" sz="2400" dirty="0">
              <a:ea typeface="+mn-ea"/>
              <a:cs typeface="Times New Roman" charset="0"/>
            </a:endParaRPr>
          </a:p>
          <a:p>
            <a:pPr marL="457200" indent="-457200" eaLnBrk="1" hangingPunct="1">
              <a:buFontTx/>
              <a:buAutoNum type="arabicPeriod" startAt="5"/>
              <a:defRPr/>
            </a:pPr>
            <a:r>
              <a:rPr lang="en-GB" sz="2800" b="1" dirty="0">
                <a:solidFill>
                  <a:srgbClr val="660033"/>
                </a:solidFill>
                <a:ea typeface="+mn-ea"/>
              </a:rPr>
              <a:t>Detections are independent</a:t>
            </a:r>
          </a:p>
          <a:p>
            <a:pPr marL="838200" lvl="1" indent="-381000" eaLnBrk="1" hangingPunct="1">
              <a:defRPr/>
            </a:pPr>
            <a:r>
              <a:rPr lang="en-GB" sz="2400" dirty="0">
                <a:ea typeface="+mn-ea"/>
              </a:rPr>
              <a:t>Violation has little effect.  (Model selection methods for </a:t>
            </a:r>
            <a:r>
              <a:rPr lang="en-GB" sz="2400" i="1" dirty="0">
                <a:latin typeface="Times New Roman" charset="0"/>
                <a:ea typeface="+mn-ea"/>
              </a:rPr>
              <a:t>g</a:t>
            </a:r>
            <a:r>
              <a:rPr lang="en-GB" sz="2400" dirty="0">
                <a:latin typeface="Times New Roman" charset="0"/>
                <a:ea typeface="+mn-ea"/>
              </a:rPr>
              <a:t>(</a:t>
            </a:r>
            <a:r>
              <a:rPr lang="en-GB" sz="2400" i="1" dirty="0">
                <a:latin typeface="Times New Roman" charset="0"/>
                <a:ea typeface="+mn-ea"/>
              </a:rPr>
              <a:t>x</a:t>
            </a:r>
            <a:r>
              <a:rPr lang="en-GB" sz="2400" dirty="0">
                <a:latin typeface="Times New Roman" charset="0"/>
                <a:ea typeface="+mn-ea"/>
              </a:rPr>
              <a:t>),</a:t>
            </a:r>
            <a:r>
              <a:rPr lang="en-GB" sz="2400" dirty="0">
                <a:ea typeface="+mn-ea"/>
              </a:rPr>
              <a:t> such as AIC, are somewhat affected)</a:t>
            </a:r>
            <a:endParaRPr lang="en-GB" sz="2400" dirty="0">
              <a:ea typeface="+mn-ea"/>
              <a:cs typeface="Times New Roman" charset="0"/>
            </a:endParaRPr>
          </a:p>
        </p:txBody>
      </p:sp>
      <p:sp>
        <p:nvSpPr>
          <p:cNvPr id="2" name="Slide Number Placeholder 1">
            <a:extLst>
              <a:ext uri="{FF2B5EF4-FFF2-40B4-BE49-F238E27FC236}">
                <a16:creationId xmlns:a16="http://schemas.microsoft.com/office/drawing/2014/main" id="{BB0BB29E-6E40-4ACE-B300-9E9EF90C14ED}"/>
              </a:ext>
            </a:extLst>
          </p:cNvPr>
          <p:cNvSpPr>
            <a:spLocks noGrp="1"/>
          </p:cNvSpPr>
          <p:nvPr>
            <p:ph type="sldNum" sz="quarter" idx="12"/>
          </p:nvPr>
        </p:nvSpPr>
        <p:spPr/>
        <p:txBody>
          <a:bodyPr/>
          <a:lstStyle/>
          <a:p>
            <a:pPr>
              <a:defRPr/>
            </a:pPr>
            <a:fld id="{B59E928D-B85A-4D0A-9391-33FBD2C5AC9A}" type="slidenum">
              <a:rPr lang="en-GB" altLang="en-US" smtClean="0"/>
              <a:pPr>
                <a:defRPr/>
              </a:pPr>
              <a:t>82</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18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18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8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1859">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1859">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1859">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18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19336" y="0"/>
            <a:ext cx="10091464" cy="1143000"/>
          </a:xfrm>
        </p:spPr>
        <p:txBody>
          <a:bodyPr>
            <a:normAutofit/>
          </a:bodyPr>
          <a:lstStyle/>
          <a:p>
            <a:pPr eaLnBrk="1" hangingPunct="1">
              <a:defRPr/>
            </a:pPr>
            <a:r>
              <a:rPr lang="en-GB" sz="4400" dirty="0">
                <a:ea typeface="+mj-ea"/>
              </a:rPr>
              <a:t>Assumptions for estimating </a:t>
            </a:r>
            <a:r>
              <a:rPr lang="en-GB" sz="4400" i="1" dirty="0">
                <a:ea typeface="+mj-ea"/>
              </a:rPr>
              <a:t>N</a:t>
            </a:r>
            <a:r>
              <a:rPr lang="en-GB" sz="4400" dirty="0">
                <a:ea typeface="+mj-ea"/>
              </a:rPr>
              <a:t> given </a:t>
            </a:r>
            <a:r>
              <a:rPr lang="en-GB" sz="4400" i="1" dirty="0">
                <a:ea typeface="+mj-ea"/>
              </a:rPr>
              <a:t>N</a:t>
            </a:r>
            <a:r>
              <a:rPr lang="en-GB" sz="4400" i="1" baseline="-25000" dirty="0">
                <a:ea typeface="+mj-ea"/>
              </a:rPr>
              <a:t>a </a:t>
            </a:r>
            <a:r>
              <a:rPr lang="en-GB" sz="4400" dirty="0">
                <a:ea typeface="+mj-ea"/>
              </a:rPr>
              <a:t>(stage 2)</a:t>
            </a:r>
            <a:endParaRPr lang="en-GB" sz="4400" i="1" baseline="-25000" dirty="0">
              <a:ea typeface="+mj-ea"/>
            </a:endParaRPr>
          </a:p>
        </p:txBody>
      </p:sp>
      <p:sp>
        <p:nvSpPr>
          <p:cNvPr id="122883" name="Rectangle 3"/>
          <p:cNvSpPr>
            <a:spLocks noGrp="1" noChangeArrowheads="1"/>
          </p:cNvSpPr>
          <p:nvPr>
            <p:ph idx="1"/>
          </p:nvPr>
        </p:nvSpPr>
        <p:spPr>
          <a:xfrm>
            <a:off x="47328" y="1187451"/>
            <a:ext cx="11953328" cy="4481513"/>
          </a:xfrm>
        </p:spPr>
        <p:txBody>
          <a:bodyPr/>
          <a:lstStyle/>
          <a:p>
            <a:pPr marL="457200" indent="-457200" eaLnBrk="1" hangingPunct="1">
              <a:buFontTx/>
              <a:buAutoNum type="arabicPeriod"/>
              <a:defRPr/>
            </a:pPr>
            <a:r>
              <a:rPr lang="en-GB" sz="2800" b="1" dirty="0">
                <a:solidFill>
                  <a:srgbClr val="660033"/>
                </a:solidFill>
              </a:rPr>
              <a:t>Lines or points are located according to a survey design with appropriate randomization</a:t>
            </a:r>
          </a:p>
          <a:p>
            <a:pPr marL="838200" lvl="1" indent="-381000" eaLnBrk="1" hangingPunct="1">
              <a:defRPr/>
            </a:pPr>
            <a:r>
              <a:rPr lang="en-GB" sz="2400" dirty="0">
                <a:cs typeface="Times New Roman" pitchFamily="18" charset="0"/>
              </a:rPr>
              <a:t>We use properties of the survey design to extrapolate from the surveyed/covered region to the study region (</a:t>
            </a:r>
            <a:r>
              <a:rPr lang="ja-JP" altLang="en-GB" sz="2400" dirty="0">
                <a:cs typeface="Times New Roman" pitchFamily="18" charset="0"/>
              </a:rPr>
              <a:t>‘</a:t>
            </a:r>
            <a:r>
              <a:rPr lang="en-GB" altLang="ja-JP" sz="2400" dirty="0">
                <a:solidFill>
                  <a:schemeClr val="accent2"/>
                </a:solidFill>
                <a:cs typeface="Times New Roman" pitchFamily="18" charset="0"/>
              </a:rPr>
              <a:t>design-based</a:t>
            </a:r>
            <a:r>
              <a:rPr lang="ja-JP" altLang="en-GB" sz="2400" dirty="0">
                <a:cs typeface="Times New Roman" pitchFamily="18" charset="0"/>
              </a:rPr>
              <a:t>’</a:t>
            </a:r>
            <a:r>
              <a:rPr lang="en-GB" altLang="ja-JP" sz="2400" dirty="0">
                <a:cs typeface="Times New Roman" pitchFamily="18" charset="0"/>
              </a:rPr>
              <a:t>)</a:t>
            </a:r>
          </a:p>
          <a:p>
            <a:pPr marL="838200" lvl="1" indent="-381000" eaLnBrk="1" hangingPunct="1">
              <a:defRPr/>
            </a:pPr>
            <a:r>
              <a:rPr lang="en-GB" sz="2400" dirty="0">
                <a:cs typeface="Times New Roman" pitchFamily="18" charset="0"/>
              </a:rPr>
              <a:t>Non-random survey design means density in surveyed/covered region may not be representative of density in study region.  Also variance may be biased.</a:t>
            </a:r>
          </a:p>
        </p:txBody>
      </p:sp>
      <p:pic>
        <p:nvPicPr>
          <p:cNvPr id="122884" name="Picture 4"/>
          <p:cNvPicPr>
            <a:picLocks noChangeAspect="1" noChangeArrowheads="1"/>
          </p:cNvPicPr>
          <p:nvPr/>
        </p:nvPicPr>
        <p:blipFill>
          <a:blip r:embed="rId3"/>
          <a:srcRect/>
          <a:stretch>
            <a:fillRect/>
          </a:stretch>
        </p:blipFill>
        <p:spPr bwMode="auto">
          <a:xfrm>
            <a:off x="3791744" y="3774463"/>
            <a:ext cx="3828256" cy="2542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22885" name="Text Box 5"/>
          <p:cNvSpPr txBox="1">
            <a:spLocks noChangeArrowheads="1"/>
          </p:cNvSpPr>
          <p:nvPr/>
        </p:nvSpPr>
        <p:spPr bwMode="auto">
          <a:xfrm>
            <a:off x="5016501" y="6308726"/>
            <a:ext cx="4176713"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Times New Roman" charset="0"/>
                <a:ea typeface="ＭＳ Ｐゴシック" charset="0"/>
                <a:cs typeface="+mn-cs"/>
              </a:rPr>
              <a:t>Image courtesy of FreeDigitalPhotos.net</a:t>
            </a:r>
            <a:endParaRPr kumimoji="0" lang="en-US" sz="1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2" name="Slide Number Placeholder 1">
            <a:extLst>
              <a:ext uri="{FF2B5EF4-FFF2-40B4-BE49-F238E27FC236}">
                <a16:creationId xmlns:a16="http://schemas.microsoft.com/office/drawing/2014/main" id="{3F849F92-B84E-4460-9227-C51DD4CD6490}"/>
              </a:ext>
            </a:extLst>
          </p:cNvPr>
          <p:cNvSpPr>
            <a:spLocks noGrp="1"/>
          </p:cNvSpPr>
          <p:nvPr>
            <p:ph type="sldNum" sz="quarter" idx="12"/>
          </p:nvPr>
        </p:nvSpPr>
        <p:spPr/>
        <p:txBody>
          <a:bodyPr/>
          <a:lstStyle/>
          <a:p>
            <a:pPr>
              <a:defRPr/>
            </a:pPr>
            <a:fld id="{B59E928D-B85A-4D0A-9391-33FBD2C5AC9A}" type="slidenum">
              <a:rPr lang="en-GB" altLang="en-US" smtClean="0"/>
              <a:pPr>
                <a:defRPr/>
              </a:pPr>
              <a:t>83</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8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8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bldLvl="2"/>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8" name="Picture 6" descr="fre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614" y="2557464"/>
            <a:ext cx="4897437" cy="43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4" name="Rectangle 2"/>
          <p:cNvSpPr>
            <a:spLocks noGrp="1" noChangeArrowheads="1"/>
          </p:cNvSpPr>
          <p:nvPr>
            <p:ph type="title"/>
          </p:nvPr>
        </p:nvSpPr>
        <p:spPr>
          <a:xfrm>
            <a:off x="335360" y="333376"/>
            <a:ext cx="9645253" cy="792163"/>
          </a:xfrm>
        </p:spPr>
        <p:txBody>
          <a:bodyPr>
            <a:normAutofit/>
          </a:bodyPr>
          <a:lstStyle/>
          <a:p>
            <a:pPr eaLnBrk="1" hangingPunct="1">
              <a:defRPr/>
            </a:pPr>
            <a:r>
              <a:rPr lang="en-GB" sz="4400" dirty="0">
                <a:ea typeface="+mj-ea"/>
              </a:rPr>
              <a:t>Reliable distance sampling (1)</a:t>
            </a:r>
          </a:p>
        </p:txBody>
      </p:sp>
      <p:sp>
        <p:nvSpPr>
          <p:cNvPr id="125955" name="Rectangle 3"/>
          <p:cNvSpPr>
            <a:spLocks noGrp="1" noChangeArrowheads="1"/>
          </p:cNvSpPr>
          <p:nvPr>
            <p:ph idx="1"/>
          </p:nvPr>
        </p:nvSpPr>
        <p:spPr>
          <a:xfrm>
            <a:off x="335360" y="1268413"/>
            <a:ext cx="11161239" cy="1008062"/>
          </a:xfrm>
        </p:spPr>
        <p:txBody>
          <a:bodyPr/>
          <a:lstStyle/>
          <a:p>
            <a:pPr marL="457200" indent="-457200" algn="ctr" eaLnBrk="1" hangingPunct="1">
              <a:buFontTx/>
              <a:buAutoNum type="arabicPeriod"/>
              <a:defRPr/>
            </a:pPr>
            <a:r>
              <a:rPr lang="en-GB" sz="2800" b="1" dirty="0">
                <a:ea typeface="+mn-ea"/>
              </a:rPr>
              <a:t>Reliable estimation of </a:t>
            </a:r>
            <a:r>
              <a:rPr lang="en-GB" sz="2800" b="1" i="1" dirty="0">
                <a:ea typeface="+mn-ea"/>
              </a:rPr>
              <a:t>P</a:t>
            </a:r>
            <a:r>
              <a:rPr lang="en-GB" sz="2800" b="1" i="1" baseline="-25000" dirty="0">
                <a:ea typeface="+mn-ea"/>
              </a:rPr>
              <a:t>a</a:t>
            </a:r>
            <a:r>
              <a:rPr lang="en-GB" sz="2800" b="1" dirty="0">
                <a:ea typeface="+mn-ea"/>
              </a:rPr>
              <a:t> (or </a:t>
            </a:r>
            <a:r>
              <a:rPr lang="en-GB" sz="2800" b="1" i="1" dirty="0">
                <a:ea typeface="+mn-ea"/>
              </a:rPr>
              <a:t>f</a:t>
            </a:r>
            <a:r>
              <a:rPr lang="en-GB" sz="2800" b="1" dirty="0">
                <a:ea typeface="+mn-ea"/>
              </a:rPr>
              <a:t>(0) or ESW, etc.)</a:t>
            </a:r>
          </a:p>
          <a:p>
            <a:pPr marL="838200" lvl="1" indent="-381000" algn="ctr" eaLnBrk="1" hangingPunct="1">
              <a:defRPr/>
            </a:pPr>
            <a:r>
              <a:rPr lang="en-GB" dirty="0">
                <a:ea typeface="+mn-ea"/>
              </a:rPr>
              <a:t>In addition to the assumptions, we would like:</a:t>
            </a:r>
          </a:p>
        </p:txBody>
      </p:sp>
      <p:sp>
        <p:nvSpPr>
          <p:cNvPr id="126003" name="Freeform 51"/>
          <p:cNvSpPr>
            <a:spLocks/>
          </p:cNvSpPr>
          <p:nvPr/>
        </p:nvSpPr>
        <p:spPr bwMode="auto">
          <a:xfrm>
            <a:off x="3648075" y="2492375"/>
            <a:ext cx="647700" cy="649288"/>
          </a:xfrm>
          <a:custGeom>
            <a:avLst/>
            <a:gdLst>
              <a:gd name="T0" fmla="*/ 647700 w 227"/>
              <a:gd name="T1" fmla="*/ 649288 h 227"/>
              <a:gd name="T2" fmla="*/ 519301 w 227"/>
              <a:gd name="T3" fmla="*/ 131574 h 227"/>
              <a:gd name="T4" fmla="*/ 0 w 227"/>
              <a:gd name="T5" fmla="*/ 0 h 227"/>
              <a:gd name="T6" fmla="*/ 0 60000 65536"/>
              <a:gd name="T7" fmla="*/ 0 60000 65536"/>
              <a:gd name="T8" fmla="*/ 0 60000 65536"/>
            </a:gdLst>
            <a:ahLst/>
            <a:cxnLst>
              <a:cxn ang="T6">
                <a:pos x="T0" y="T1"/>
              </a:cxn>
              <a:cxn ang="T7">
                <a:pos x="T2" y="T3"/>
              </a:cxn>
              <a:cxn ang="T8">
                <a:pos x="T4" y="T5"/>
              </a:cxn>
            </a:cxnLst>
            <a:rect l="0" t="0" r="r" b="b"/>
            <a:pathLst>
              <a:path w="227" h="227">
                <a:moveTo>
                  <a:pt x="227" y="227"/>
                </a:moveTo>
                <a:cubicBezTo>
                  <a:pt x="223" y="155"/>
                  <a:pt x="220" y="84"/>
                  <a:pt x="182" y="46"/>
                </a:cubicBezTo>
                <a:cubicBezTo>
                  <a:pt x="144" y="8"/>
                  <a:pt x="72" y="4"/>
                  <a:pt x="0" y="0"/>
                </a:cubicBezTo>
              </a:path>
            </a:pathLst>
          </a:custGeom>
          <a:noFill/>
          <a:ln w="25400">
            <a:solidFill>
              <a:schemeClr val="accent2"/>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6004" name="Text Box 52"/>
          <p:cNvSpPr txBox="1">
            <a:spLocks noChangeArrowheads="1"/>
          </p:cNvSpPr>
          <p:nvPr/>
        </p:nvSpPr>
        <p:spPr bwMode="auto">
          <a:xfrm>
            <a:off x="120478" y="2316164"/>
            <a:ext cx="374349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A8B97F"/>
                </a:solidFill>
                <a:effectLst/>
                <a:uLnTx/>
                <a:uFillTx/>
                <a:latin typeface="Arial" pitchFamily="34" charset="0"/>
                <a:ea typeface="MS PGothic" pitchFamily="34" charset="-128"/>
                <a:cs typeface="Times New Roman" pitchFamily="18" charset="0"/>
              </a:rPr>
              <a:t>SHAPE CRITERION</a:t>
            </a:r>
            <a:r>
              <a:rPr kumimoji="0" lang="en-GB" sz="2000" b="1"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 </a:t>
            </a:r>
            <a:br>
              <a:rPr kumimoji="0" lang="en-GB" sz="2000" b="1"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br>
            <a:r>
              <a:rPr kumimoji="0" lang="en-GB"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Detection function should have a ‘</a:t>
            </a:r>
            <a:r>
              <a:rPr kumimoji="0" lang="en-GB" altLang="ja-JP"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shoulder</a:t>
            </a:r>
            <a:r>
              <a:rPr kumimoji="0" lang="ja-JP" altLang="en-GB"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a:t>
            </a:r>
            <a:r>
              <a:rPr kumimoji="0" lang="en-GB" altLang="ja-JP"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 </a:t>
            </a:r>
            <a:r>
              <a:rPr kumimoji="0" lang="en-GB"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mn-cs"/>
              </a:rPr>
              <a:t>(i.e. </a:t>
            </a:r>
            <a:r>
              <a:rPr kumimoji="0" lang="en-GB" sz="2000" b="0" i="1" u="none" strike="noStrike" kern="1200" cap="none" spc="0" normalizeH="0" baseline="0" noProof="0" dirty="0">
                <a:ln>
                  <a:noFill/>
                </a:ln>
                <a:solidFill>
                  <a:srgbClr val="A8B97F"/>
                </a:solidFill>
                <a:effectLst/>
                <a:uLnTx/>
                <a:uFillTx/>
                <a:latin typeface="Times New Roman" pitchFamily="18" charset="0"/>
                <a:ea typeface="MS PGothic" pitchFamily="34" charset="-128"/>
                <a:cs typeface="+mn-cs"/>
              </a:rPr>
              <a:t>g</a:t>
            </a:r>
            <a:r>
              <a:rPr kumimoji="0" lang="en-US" sz="2000" b="0" i="0" u="none" strike="noStrike" kern="1200" cap="none" spc="0" normalizeH="0" baseline="0" noProof="0" dirty="0">
                <a:ln>
                  <a:noFill/>
                </a:ln>
                <a:solidFill>
                  <a:srgbClr val="A8B97F"/>
                </a:solidFill>
                <a:effectLst/>
                <a:uLnTx/>
                <a:uFillTx/>
                <a:latin typeface="Times New Roman" pitchFamily="18" charset="0"/>
                <a:ea typeface="MS PGothic" pitchFamily="34" charset="-128"/>
                <a:cs typeface="Times New Roman" pitchFamily="18" charset="0"/>
              </a:rPr>
              <a:t>'(0)=0</a:t>
            </a:r>
            <a:r>
              <a:rPr kumimoji="0" lang="en-US" sz="2000" b="0" i="0" u="none" strike="noStrike" kern="1200" cap="none" spc="0" normalizeH="0" baseline="0" noProof="0" dirty="0">
                <a:ln>
                  <a:noFill/>
                </a:ln>
                <a:solidFill>
                  <a:srgbClr val="A8B97F"/>
                </a:solidFill>
                <a:effectLst/>
                <a:uLnTx/>
                <a:uFillTx/>
                <a:latin typeface="Arial" pitchFamily="34" charset="0"/>
                <a:ea typeface="MS PGothic" pitchFamily="34" charset="-128"/>
                <a:cs typeface="Times New Roman" pitchFamily="18" charset="0"/>
              </a:rPr>
              <a:t>)</a:t>
            </a:r>
            <a:r>
              <a:rPr kumimoji="0" lang="en-US" sz="2000" b="0" i="0" u="none" strike="noStrike" kern="1200" cap="none" spc="0" normalizeH="0" baseline="0" noProof="0" dirty="0">
                <a:ln>
                  <a:noFill/>
                </a:ln>
                <a:solidFill>
                  <a:srgbClr val="50B4C8"/>
                </a:solidFill>
                <a:effectLst/>
                <a:uLnTx/>
                <a:uFillTx/>
                <a:latin typeface="Arial" pitchFamily="34" charset="0"/>
                <a:ea typeface="MS PGothic" pitchFamily="34" charset="-128"/>
                <a:cs typeface="Times New Roman" pitchFamily="18" charset="0"/>
              </a:rPr>
              <a:t> </a:t>
            </a:r>
            <a:br>
              <a:rPr kumimoji="0" lang="en-US" sz="2000" b="0" i="0" u="none" strike="noStrike" kern="1200" cap="none" spc="0" normalizeH="0" baseline="0" noProof="0" dirty="0">
                <a:ln>
                  <a:noFill/>
                </a:ln>
                <a:solidFill>
                  <a:srgbClr val="50B4C8"/>
                </a:solidFill>
                <a:effectLst/>
                <a:uLnTx/>
                <a:uFillTx/>
                <a:latin typeface="Arial" pitchFamily="34" charset="0"/>
                <a:ea typeface="MS PGothic" pitchFamily="34" charset="-128"/>
                <a:cs typeface="Times New Roman" pitchFamily="18" charset="0"/>
              </a:rPr>
            </a:br>
            <a:endParaRPr kumimoji="0" lang="en-US" sz="2000" b="0" i="0" u="none" strike="noStrike" kern="1200" cap="none" spc="0" normalizeH="0" baseline="0" noProof="0" dirty="0">
              <a:ln>
                <a:noFill/>
              </a:ln>
              <a:solidFill>
                <a:srgbClr val="50B4C8"/>
              </a:solidFill>
              <a:effectLst/>
              <a:uLnTx/>
              <a:uFillTx/>
              <a:latin typeface="Arial" pitchFamily="34" charset="0"/>
              <a:ea typeface="MS PGothic" pitchFamily="34" charset="-128"/>
              <a:cs typeface="Times New Roman" pitchFamily="18" charset="0"/>
            </a:endParaRPr>
          </a:p>
        </p:txBody>
      </p:sp>
      <p:sp>
        <p:nvSpPr>
          <p:cNvPr id="126005" name="Freeform 53"/>
          <p:cNvSpPr>
            <a:spLocks/>
          </p:cNvSpPr>
          <p:nvPr/>
        </p:nvSpPr>
        <p:spPr bwMode="auto">
          <a:xfrm>
            <a:off x="5016501" y="2708276"/>
            <a:ext cx="2087563" cy="504825"/>
          </a:xfrm>
          <a:custGeom>
            <a:avLst/>
            <a:gdLst>
              <a:gd name="T0" fmla="*/ 0 w 318"/>
              <a:gd name="T1" fmla="*/ 504825 h 318"/>
              <a:gd name="T2" fmla="*/ 597384 w 318"/>
              <a:gd name="T3" fmla="*/ 215900 h 318"/>
              <a:gd name="T4" fmla="*/ 2087563 w 318"/>
              <a:gd name="T5" fmla="*/ 0 h 318"/>
              <a:gd name="T6" fmla="*/ 0 60000 65536"/>
              <a:gd name="T7" fmla="*/ 0 60000 65536"/>
              <a:gd name="T8" fmla="*/ 0 60000 65536"/>
            </a:gdLst>
            <a:ahLst/>
            <a:cxnLst>
              <a:cxn ang="T6">
                <a:pos x="T0" y="T1"/>
              </a:cxn>
              <a:cxn ang="T7">
                <a:pos x="T2" y="T3"/>
              </a:cxn>
              <a:cxn ang="T8">
                <a:pos x="T4" y="T5"/>
              </a:cxn>
            </a:cxnLst>
            <a:rect l="0" t="0" r="r" b="b"/>
            <a:pathLst>
              <a:path w="318" h="318">
                <a:moveTo>
                  <a:pt x="0" y="318"/>
                </a:moveTo>
                <a:cubicBezTo>
                  <a:pt x="19" y="253"/>
                  <a:pt x="38" y="189"/>
                  <a:pt x="91" y="136"/>
                </a:cubicBezTo>
                <a:cubicBezTo>
                  <a:pt x="144" y="83"/>
                  <a:pt x="231" y="41"/>
                  <a:pt x="318" y="0"/>
                </a:cubicBezTo>
              </a:path>
            </a:pathLst>
          </a:custGeom>
          <a:noFill/>
          <a:ln w="25400">
            <a:solidFill>
              <a:schemeClr val="accent2"/>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6006" name="Text Box 54"/>
          <p:cNvSpPr txBox="1">
            <a:spLocks noChangeArrowheads="1"/>
          </p:cNvSpPr>
          <p:nvPr/>
        </p:nvSpPr>
        <p:spPr bwMode="auto">
          <a:xfrm>
            <a:off x="5105400" y="2349501"/>
            <a:ext cx="533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a:ln>
                  <a:noFill/>
                </a:ln>
                <a:solidFill>
                  <a:srgbClr val="A8B97F"/>
                </a:solidFill>
                <a:effectLst/>
                <a:uLnTx/>
                <a:uFillTx/>
                <a:latin typeface="Arial" charset="0"/>
                <a:ea typeface="ＭＳ Ｐゴシック" charset="0"/>
                <a:cs typeface="Times New Roman" charset="0"/>
              </a:rPr>
              <a:t>Data that have a wide shoulder are preferable</a:t>
            </a:r>
          </a:p>
        </p:txBody>
      </p:sp>
      <p:sp>
        <p:nvSpPr>
          <p:cNvPr id="126007" name="Text Box 55"/>
          <p:cNvSpPr txBox="1">
            <a:spLocks noChangeArrowheads="1"/>
          </p:cNvSpPr>
          <p:nvPr/>
        </p:nvSpPr>
        <p:spPr bwMode="auto">
          <a:xfrm>
            <a:off x="8328026" y="2997201"/>
            <a:ext cx="36006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dirty="0">
                <a:ln>
                  <a:noFill/>
                </a:ln>
                <a:solidFill>
                  <a:srgbClr val="A8B97F"/>
                </a:solidFill>
                <a:effectLst/>
                <a:uLnTx/>
                <a:uFillTx/>
                <a:latin typeface="Arial" charset="0"/>
                <a:ea typeface="ＭＳ Ｐゴシック" charset="0"/>
                <a:cs typeface="Times New Roman" charset="0"/>
              </a:rPr>
              <a:t>A wide shoulder makes it easier to estimate area under rectangle (or </a:t>
            </a:r>
            <a:r>
              <a:rPr kumimoji="0" lang="en-US" sz="2000" b="0" i="1" u="none" strike="noStrike" kern="1200" cap="none" spc="0" normalizeH="0" baseline="0" noProof="0" dirty="0">
                <a:ln>
                  <a:noFill/>
                </a:ln>
                <a:solidFill>
                  <a:srgbClr val="A8B97F"/>
                </a:solidFill>
                <a:effectLst/>
                <a:uLnTx/>
                <a:uFillTx/>
                <a:latin typeface="Times New Roman" charset="0"/>
                <a:ea typeface="ＭＳ Ｐゴシック" charset="0"/>
                <a:cs typeface="Times New Roman" charset="0"/>
              </a:rPr>
              <a:t>f</a:t>
            </a:r>
            <a:r>
              <a:rPr kumimoji="0" lang="en-US" sz="2000" b="0" i="0" u="none" strike="noStrike" kern="1200" cap="none" spc="0" normalizeH="0" baseline="0" noProof="0" dirty="0">
                <a:ln>
                  <a:noFill/>
                </a:ln>
                <a:solidFill>
                  <a:srgbClr val="A8B97F"/>
                </a:solidFill>
                <a:effectLst/>
                <a:uLnTx/>
                <a:uFillTx/>
                <a:latin typeface="Times New Roman" charset="0"/>
                <a:ea typeface="ＭＳ Ｐゴシック" charset="0"/>
                <a:cs typeface="Times New Roman" charset="0"/>
              </a:rPr>
              <a:t>(0)</a:t>
            </a:r>
            <a:r>
              <a:rPr kumimoji="0" lang="en-US" sz="2000" b="0" i="0" u="none" strike="noStrike" kern="1200" cap="none" spc="0" normalizeH="0" baseline="0" noProof="0" dirty="0">
                <a:ln>
                  <a:noFill/>
                </a:ln>
                <a:solidFill>
                  <a:srgbClr val="A8B97F"/>
                </a:solidFill>
                <a:effectLst/>
                <a:uLnTx/>
                <a:uFillTx/>
                <a:latin typeface="Arial" charset="0"/>
                <a:ea typeface="ＭＳ Ｐゴシック" charset="0"/>
                <a:cs typeface="Times New Roman" charset="0"/>
              </a:rPr>
              <a:t>, etc.)</a:t>
            </a:r>
          </a:p>
        </p:txBody>
      </p:sp>
      <p:grpSp>
        <p:nvGrpSpPr>
          <p:cNvPr id="126015" name="Group 63"/>
          <p:cNvGrpSpPr>
            <a:grpSpLocks/>
          </p:cNvGrpSpPr>
          <p:nvPr/>
        </p:nvGrpSpPr>
        <p:grpSpPr bwMode="auto">
          <a:xfrm>
            <a:off x="4295776" y="3213100"/>
            <a:ext cx="3673475" cy="2305050"/>
            <a:chOff x="2026" y="2280"/>
            <a:chExt cx="1919" cy="1414"/>
          </a:xfrm>
        </p:grpSpPr>
        <p:sp>
          <p:nvSpPr>
            <p:cNvPr id="126013" name="Line 61"/>
            <p:cNvSpPr>
              <a:spLocks noChangeShapeType="1"/>
            </p:cNvSpPr>
            <p:nvPr/>
          </p:nvSpPr>
          <p:spPr bwMode="auto">
            <a:xfrm>
              <a:off x="2026" y="2280"/>
              <a:ext cx="1905"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26014" name="Line 62"/>
            <p:cNvSpPr>
              <a:spLocks noChangeShapeType="1"/>
            </p:cNvSpPr>
            <p:nvPr/>
          </p:nvSpPr>
          <p:spPr bwMode="auto">
            <a:xfrm flipV="1">
              <a:off x="3945" y="2288"/>
              <a:ext cx="0" cy="1406"/>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grpSp>
      <p:sp>
        <p:nvSpPr>
          <p:cNvPr id="125956" name="Freeform 4"/>
          <p:cNvSpPr>
            <a:spLocks/>
          </p:cNvSpPr>
          <p:nvPr/>
        </p:nvSpPr>
        <p:spPr bwMode="auto">
          <a:xfrm>
            <a:off x="4224339" y="3213100"/>
            <a:ext cx="3673475" cy="2592388"/>
          </a:xfrm>
          <a:custGeom>
            <a:avLst/>
            <a:gdLst>
              <a:gd name="T0" fmla="*/ 0 w 2132"/>
              <a:gd name="T1" fmla="*/ 9166 h 1697"/>
              <a:gd name="T2" fmla="*/ 739175 w 2132"/>
              <a:gd name="T3" fmla="*/ 9166 h 1697"/>
              <a:gd name="T4" fmla="*/ 971782 w 2132"/>
              <a:gd name="T5" fmla="*/ 67216 h 1697"/>
              <a:gd name="T6" fmla="*/ 1312940 w 2132"/>
              <a:gd name="T7" fmla="*/ 311637 h 1697"/>
              <a:gd name="T8" fmla="*/ 1776432 w 2132"/>
              <a:gd name="T9" fmla="*/ 937965 h 1697"/>
              <a:gd name="T10" fmla="*/ 2162388 w 2132"/>
              <a:gd name="T11" fmla="*/ 1817880 h 1697"/>
              <a:gd name="T12" fmla="*/ 2548344 w 2132"/>
              <a:gd name="T13" fmla="*/ 2199787 h 1697"/>
              <a:gd name="T14" fmla="*/ 3022174 w 2132"/>
              <a:gd name="T15" fmla="*/ 2453374 h 1697"/>
              <a:gd name="T16" fmla="*/ 3452929 w 2132"/>
              <a:gd name="T17" fmla="*/ 2571001 h 1697"/>
              <a:gd name="T18" fmla="*/ 3673475 w 2132"/>
              <a:gd name="T19" fmla="*/ 2580167 h 16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32" h="1697">
                <a:moveTo>
                  <a:pt x="0" y="6"/>
                </a:moveTo>
                <a:cubicBezTo>
                  <a:pt x="166" y="4"/>
                  <a:pt x="335" y="0"/>
                  <a:pt x="429" y="6"/>
                </a:cubicBezTo>
                <a:cubicBezTo>
                  <a:pt x="523" y="12"/>
                  <a:pt x="508" y="11"/>
                  <a:pt x="564" y="44"/>
                </a:cubicBezTo>
                <a:cubicBezTo>
                  <a:pt x="620" y="77"/>
                  <a:pt x="684" y="109"/>
                  <a:pt x="762" y="204"/>
                </a:cubicBezTo>
                <a:cubicBezTo>
                  <a:pt x="840" y="299"/>
                  <a:pt x="949" y="450"/>
                  <a:pt x="1031" y="614"/>
                </a:cubicBezTo>
                <a:cubicBezTo>
                  <a:pt x="1113" y="778"/>
                  <a:pt x="1180" y="1052"/>
                  <a:pt x="1255" y="1190"/>
                </a:cubicBezTo>
                <a:cubicBezTo>
                  <a:pt x="1330" y="1328"/>
                  <a:pt x="1396" y="1371"/>
                  <a:pt x="1479" y="1440"/>
                </a:cubicBezTo>
                <a:cubicBezTo>
                  <a:pt x="1562" y="1509"/>
                  <a:pt x="1666" y="1566"/>
                  <a:pt x="1754" y="1606"/>
                </a:cubicBezTo>
                <a:cubicBezTo>
                  <a:pt x="1842" y="1646"/>
                  <a:pt x="1941" y="1669"/>
                  <a:pt x="2004" y="1683"/>
                </a:cubicBezTo>
                <a:cubicBezTo>
                  <a:pt x="2067" y="1697"/>
                  <a:pt x="2099" y="1693"/>
                  <a:pt x="2132" y="1689"/>
                </a:cubicBezTo>
              </a:path>
            </a:pathLst>
          </a:custGeom>
          <a:noFill/>
          <a:ln w="9525" cap="flat">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 name="Slide Number Placeholder 1">
            <a:extLst>
              <a:ext uri="{FF2B5EF4-FFF2-40B4-BE49-F238E27FC236}">
                <a16:creationId xmlns:a16="http://schemas.microsoft.com/office/drawing/2014/main" id="{B2DB506E-AA73-4680-AA18-1A0FCA933CA9}"/>
              </a:ext>
            </a:extLst>
          </p:cNvPr>
          <p:cNvSpPr>
            <a:spLocks noGrp="1"/>
          </p:cNvSpPr>
          <p:nvPr>
            <p:ph type="sldNum" sz="quarter" idx="12"/>
          </p:nvPr>
        </p:nvSpPr>
        <p:spPr/>
        <p:txBody>
          <a:bodyPr/>
          <a:lstStyle/>
          <a:p>
            <a:pPr>
              <a:defRPr/>
            </a:pPr>
            <a:fld id="{B59E928D-B85A-4D0A-9391-33FBD2C5AC9A}" type="slidenum">
              <a:rPr lang="en-GB" altLang="en-US" smtClean="0"/>
              <a:pPr>
                <a:defRPr/>
              </a:pPr>
              <a:t>84</a:t>
            </a:fld>
            <a:endParaRPr lang="en-GB"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25955">
                                            <p:txEl>
                                              <p:pRg st="1" end="1"/>
                                            </p:txEl>
                                          </p:spTgt>
                                        </p:tgtEl>
                                        <p:attrNameLst>
                                          <p:attrName>style.visibility</p:attrName>
                                        </p:attrNameLst>
                                      </p:cBhvr>
                                      <p:to>
                                        <p:strVal val="visible"/>
                                      </p:to>
                                    </p:set>
                                    <p:animEffect transition="in" filter="dissolve">
                                      <p:cBhvr>
                                        <p:cTn id="7" dur="500"/>
                                        <p:tgtEl>
                                          <p:spTgt spid="125955">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6003"/>
                                        </p:tgtEl>
                                        <p:attrNameLst>
                                          <p:attrName>style.visibility</p:attrName>
                                        </p:attrNameLst>
                                      </p:cBhvr>
                                      <p:to>
                                        <p:strVal val="visible"/>
                                      </p:to>
                                    </p:set>
                                    <p:animEffect transition="in" filter="dissolve">
                                      <p:cBhvr>
                                        <p:cTn id="10" dur="500"/>
                                        <p:tgtEl>
                                          <p:spTgt spid="12600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6004"/>
                                        </p:tgtEl>
                                        <p:attrNameLst>
                                          <p:attrName>style.visibility</p:attrName>
                                        </p:attrNameLst>
                                      </p:cBhvr>
                                      <p:to>
                                        <p:strVal val="visible"/>
                                      </p:to>
                                    </p:set>
                                    <p:animEffect transition="in" filter="dissolve">
                                      <p:cBhvr>
                                        <p:cTn id="13" dur="500"/>
                                        <p:tgtEl>
                                          <p:spTgt spid="126004"/>
                                        </p:tgtEl>
                                      </p:cBhvr>
                                    </p:animEffect>
                                  </p:childTnLst>
                                </p:cTn>
                              </p:par>
                              <p:par>
                                <p:cTn id="14" presetID="1" presetClass="entr" presetSubtype="0" fill="hold" nodeType="withEffect">
                                  <p:stCondLst>
                                    <p:cond delay="0"/>
                                  </p:stCondLst>
                                  <p:childTnLst>
                                    <p:set>
                                      <p:cBhvr>
                                        <p:cTn id="15" dur="1" fill="hold">
                                          <p:stCondLst>
                                            <p:cond delay="0"/>
                                          </p:stCondLst>
                                        </p:cTn>
                                        <p:tgtEl>
                                          <p:spTgt spid="12595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6007"/>
                                        </p:tgtEl>
                                        <p:attrNameLst>
                                          <p:attrName>style.visibility</p:attrName>
                                        </p:attrNameLst>
                                      </p:cBhvr>
                                      <p:to>
                                        <p:strVal val="visible"/>
                                      </p:to>
                                    </p:set>
                                    <p:animEffect transition="in" filter="dissolve">
                                      <p:cBhvr>
                                        <p:cTn id="20" dur="500"/>
                                        <p:tgtEl>
                                          <p:spTgt spid="126007"/>
                                        </p:tgtEl>
                                      </p:cBhvr>
                                    </p:animEffect>
                                  </p:childTnLst>
                                </p:cTn>
                              </p:par>
                              <p:par>
                                <p:cTn id="21" presetID="9" presetClass="entr" presetSubtype="0" fill="hold" nodeType="withEffect">
                                  <p:stCondLst>
                                    <p:cond delay="0"/>
                                  </p:stCondLst>
                                  <p:childTnLst>
                                    <p:set>
                                      <p:cBhvr>
                                        <p:cTn id="22" dur="1" fill="hold">
                                          <p:stCondLst>
                                            <p:cond delay="0"/>
                                          </p:stCondLst>
                                        </p:cTn>
                                        <p:tgtEl>
                                          <p:spTgt spid="126015"/>
                                        </p:tgtEl>
                                        <p:attrNameLst>
                                          <p:attrName>style.visibility</p:attrName>
                                        </p:attrNameLst>
                                      </p:cBhvr>
                                      <p:to>
                                        <p:strVal val="visible"/>
                                      </p:to>
                                    </p:set>
                                    <p:animEffect transition="in" filter="dissolve">
                                      <p:cBhvr>
                                        <p:cTn id="23" dur="500"/>
                                        <p:tgtEl>
                                          <p:spTgt spid="12601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26006"/>
                                        </p:tgtEl>
                                        <p:attrNameLst>
                                          <p:attrName>style.visibility</p:attrName>
                                        </p:attrNameLst>
                                      </p:cBhvr>
                                      <p:to>
                                        <p:strVal val="visible"/>
                                      </p:to>
                                    </p:set>
                                    <p:animEffect transition="in" filter="dissolve">
                                      <p:cBhvr>
                                        <p:cTn id="26" dur="500"/>
                                        <p:tgtEl>
                                          <p:spTgt spid="126006"/>
                                        </p:tgtEl>
                                      </p:cBhvr>
                                    </p:animEffect>
                                  </p:childTnLst>
                                </p:cTn>
                              </p:par>
                              <p:par>
                                <p:cTn id="27" presetID="9" presetClass="entr" presetSubtype="0" fill="hold" nodeType="withEffect">
                                  <p:stCondLst>
                                    <p:cond delay="0"/>
                                  </p:stCondLst>
                                  <p:childTnLst>
                                    <p:set>
                                      <p:cBhvr>
                                        <p:cTn id="28" dur="1" fill="hold">
                                          <p:stCondLst>
                                            <p:cond delay="0"/>
                                          </p:stCondLst>
                                        </p:cTn>
                                        <p:tgtEl>
                                          <p:spTgt spid="126005"/>
                                        </p:tgtEl>
                                        <p:attrNameLst>
                                          <p:attrName>style.visibility</p:attrName>
                                        </p:attrNameLst>
                                      </p:cBhvr>
                                      <p:to>
                                        <p:strVal val="visible"/>
                                      </p:to>
                                    </p:set>
                                    <p:animEffect transition="in" filter="dissolve">
                                      <p:cBhvr>
                                        <p:cTn id="29" dur="500"/>
                                        <p:tgtEl>
                                          <p:spTgt spid="126005"/>
                                        </p:tgtEl>
                                      </p:cBhvr>
                                    </p:animEffect>
                                  </p:childTnLst>
                                </p:cTn>
                              </p:par>
                              <p:par>
                                <p:cTn id="30" presetID="1" presetClass="entr" presetSubtype="0" fill="hold" nodeType="withEffect">
                                  <p:stCondLst>
                                    <p:cond delay="0"/>
                                  </p:stCondLst>
                                  <p:childTnLst>
                                    <p:set>
                                      <p:cBhvr>
                                        <p:cTn id="31" dur="1" fill="hold">
                                          <p:stCondLst>
                                            <p:cond delay="0"/>
                                          </p:stCondLst>
                                        </p:cTn>
                                        <p:tgtEl>
                                          <p:spTgt spid="1259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04" grpId="0"/>
      <p:bldP spid="126006" grpId="0"/>
      <p:bldP spid="12600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bo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4334" y="1394856"/>
            <a:ext cx="5293993" cy="469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Line 3"/>
          <p:cNvSpPr>
            <a:spLocks noChangeShapeType="1"/>
          </p:cNvSpPr>
          <p:nvPr/>
        </p:nvSpPr>
        <p:spPr bwMode="auto">
          <a:xfrm>
            <a:off x="4583113" y="2349500"/>
            <a:ext cx="3687762"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26980" name="Line 4"/>
          <p:cNvSpPr>
            <a:spLocks noChangeShapeType="1"/>
          </p:cNvSpPr>
          <p:nvPr/>
        </p:nvSpPr>
        <p:spPr bwMode="auto">
          <a:xfrm flipV="1">
            <a:off x="8256588" y="2349500"/>
            <a:ext cx="0" cy="274320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26981" name="Rectangle 5"/>
          <p:cNvSpPr>
            <a:spLocks noGrp="1" noChangeArrowheads="1"/>
          </p:cNvSpPr>
          <p:nvPr>
            <p:ph type="title"/>
          </p:nvPr>
        </p:nvSpPr>
        <p:spPr>
          <a:xfrm>
            <a:off x="479376" y="333375"/>
            <a:ext cx="9501237" cy="922338"/>
          </a:xfrm>
        </p:spPr>
        <p:txBody>
          <a:bodyPr>
            <a:normAutofit/>
          </a:bodyPr>
          <a:lstStyle/>
          <a:p>
            <a:pPr eaLnBrk="1" hangingPunct="1">
              <a:defRPr/>
            </a:pPr>
            <a:r>
              <a:rPr lang="en-GB" sz="4400" dirty="0">
                <a:ea typeface="+mj-ea"/>
              </a:rPr>
              <a:t>(1) Reliable estimation of </a:t>
            </a:r>
            <a:r>
              <a:rPr lang="en-GB" sz="4400" i="1" dirty="0">
                <a:ea typeface="+mj-ea"/>
              </a:rPr>
              <a:t>P</a:t>
            </a:r>
            <a:r>
              <a:rPr lang="en-GB" sz="4400" i="1" baseline="-25000" dirty="0">
                <a:ea typeface="+mj-ea"/>
              </a:rPr>
              <a:t>a</a:t>
            </a:r>
            <a:endParaRPr lang="en-GB" sz="4400" baseline="-25000" dirty="0">
              <a:ea typeface="+mj-ea"/>
            </a:endParaRPr>
          </a:p>
        </p:txBody>
      </p:sp>
      <p:sp>
        <p:nvSpPr>
          <p:cNvPr id="126982" name="Text Box 6"/>
          <p:cNvSpPr txBox="1">
            <a:spLocks noChangeArrowheads="1"/>
          </p:cNvSpPr>
          <p:nvPr/>
        </p:nvSpPr>
        <p:spPr bwMode="auto">
          <a:xfrm>
            <a:off x="695400" y="1196976"/>
            <a:ext cx="102251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Good field methods will avoid a </a:t>
            </a:r>
            <a:r>
              <a:rPr kumimoji="0" lang="ja-JP" altLang="en-GB"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spike</a:t>
            </a:r>
            <a:r>
              <a:rPr kumimoji="0" lang="ja-JP" altLang="en-GB"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 like this</a:t>
            </a:r>
            <a:endParaRPr kumimoji="0" lang="en-GB" sz="28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endParaRPr>
          </a:p>
        </p:txBody>
      </p:sp>
      <p:sp>
        <p:nvSpPr>
          <p:cNvPr id="126983" name="Freeform 7"/>
          <p:cNvSpPr>
            <a:spLocks/>
          </p:cNvSpPr>
          <p:nvPr/>
        </p:nvSpPr>
        <p:spPr bwMode="auto">
          <a:xfrm flipH="1">
            <a:off x="4872038" y="1844676"/>
            <a:ext cx="215900" cy="1152525"/>
          </a:xfrm>
          <a:custGeom>
            <a:avLst/>
            <a:gdLst>
              <a:gd name="T0" fmla="*/ 0 w 363"/>
              <a:gd name="T1" fmla="*/ 0 h 453"/>
              <a:gd name="T2" fmla="*/ 135012 w 363"/>
              <a:gd name="T3" fmla="*/ 460501 h 453"/>
              <a:gd name="T4" fmla="*/ 215900 w 363"/>
              <a:gd name="T5" fmla="*/ 1152525 h 453"/>
              <a:gd name="T6" fmla="*/ 0 60000 65536"/>
              <a:gd name="T7" fmla="*/ 0 60000 65536"/>
              <a:gd name="T8" fmla="*/ 0 60000 65536"/>
            </a:gdLst>
            <a:ahLst/>
            <a:cxnLst>
              <a:cxn ang="T6">
                <a:pos x="T0" y="T1"/>
              </a:cxn>
              <a:cxn ang="T7">
                <a:pos x="T2" y="T3"/>
              </a:cxn>
              <a:cxn ang="T8">
                <a:pos x="T4" y="T5"/>
              </a:cxn>
            </a:cxnLst>
            <a:rect l="0" t="0" r="r" b="b"/>
            <a:pathLst>
              <a:path w="363" h="453">
                <a:moveTo>
                  <a:pt x="0" y="0"/>
                </a:moveTo>
                <a:cubicBezTo>
                  <a:pt x="83" y="53"/>
                  <a:pt x="167" y="106"/>
                  <a:pt x="227" y="181"/>
                </a:cubicBezTo>
                <a:cubicBezTo>
                  <a:pt x="287" y="256"/>
                  <a:pt x="325" y="354"/>
                  <a:pt x="363" y="453"/>
                </a:cubicBezTo>
              </a:path>
            </a:pathLst>
          </a:custGeom>
          <a:noFill/>
          <a:ln w="9525">
            <a:solidFill>
              <a:schemeClr val="tx1"/>
            </a:solidFill>
            <a:round/>
            <a:headEn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6984" name="Text Box 8"/>
          <p:cNvSpPr txBox="1">
            <a:spLocks noChangeArrowheads="1"/>
          </p:cNvSpPr>
          <p:nvPr/>
        </p:nvSpPr>
        <p:spPr bwMode="auto">
          <a:xfrm>
            <a:off x="2495600" y="5876926"/>
            <a:ext cx="77048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Avoid	a) rounding distances (and angles) to zero, </a:t>
            </a:r>
            <a:b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b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	b) </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guarding the </a:t>
            </a:r>
            <a:r>
              <a:rPr kumimoji="0" lang="en-GB" altLang="ja-JP" sz="2400" b="0" i="0" u="none" strike="noStrike" kern="1200" cap="none" spc="0" normalizeH="0" baseline="0" noProof="0" dirty="0" err="1">
                <a:ln>
                  <a:noFill/>
                </a:ln>
                <a:solidFill>
                  <a:prstClr val="black"/>
                </a:solidFill>
                <a:effectLst/>
                <a:uLnTx/>
                <a:uFillTx/>
                <a:latin typeface="Calibri Light" panose="020F0302020204030204"/>
                <a:ea typeface="MS PGothic" pitchFamily="34" charset="-128"/>
                <a:cs typeface="Arial" pitchFamily="34" charset="0"/>
              </a:rPr>
              <a:t>trackline</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endPar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endParaRPr>
          </a:p>
        </p:txBody>
      </p:sp>
      <p:sp>
        <p:nvSpPr>
          <p:cNvPr id="2" name="Slide Number Placeholder 1">
            <a:extLst>
              <a:ext uri="{FF2B5EF4-FFF2-40B4-BE49-F238E27FC236}">
                <a16:creationId xmlns:a16="http://schemas.microsoft.com/office/drawing/2014/main" id="{6ACDD2C4-5986-4960-8160-61184449770B}"/>
              </a:ext>
            </a:extLst>
          </p:cNvPr>
          <p:cNvSpPr>
            <a:spLocks noGrp="1"/>
          </p:cNvSpPr>
          <p:nvPr>
            <p:ph type="sldNum" sz="quarter" idx="12"/>
          </p:nvPr>
        </p:nvSpPr>
        <p:spPr/>
        <p:txBody>
          <a:bodyPr/>
          <a:lstStyle/>
          <a:p>
            <a:pPr>
              <a:defRPr/>
            </a:pPr>
            <a:fld id="{B59E928D-B85A-4D0A-9391-33FBD2C5AC9A}" type="slidenum">
              <a:rPr lang="en-GB" altLang="en-US" smtClean="0"/>
              <a:pPr>
                <a:defRPr/>
              </a:pPr>
              <a:t>85</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6982"/>
                                        </p:tgtEl>
                                        <p:attrNameLst>
                                          <p:attrName>style.visibility</p:attrName>
                                        </p:attrNameLst>
                                      </p:cBhvr>
                                      <p:to>
                                        <p:strVal val="visible"/>
                                      </p:to>
                                    </p:set>
                                    <p:animEffect transition="in" filter="dissolve">
                                      <p:cBhvr>
                                        <p:cTn id="7" dur="200"/>
                                        <p:tgtEl>
                                          <p:spTgt spid="126982"/>
                                        </p:tgtEl>
                                      </p:cBhvr>
                                    </p:animEffect>
                                  </p:childTnLst>
                                </p:cTn>
                              </p:par>
                            </p:childTnLst>
                          </p:cTn>
                        </p:par>
                        <p:par>
                          <p:cTn id="8" fill="hold" nodeType="afterGroup">
                            <p:stCondLst>
                              <p:cond delay="200"/>
                            </p:stCondLst>
                            <p:childTnLst>
                              <p:par>
                                <p:cTn id="9" presetID="9" presetClass="entr" presetSubtype="0" fill="hold" nodeType="afterEffect">
                                  <p:stCondLst>
                                    <p:cond delay="0"/>
                                  </p:stCondLst>
                                  <p:childTnLst>
                                    <p:set>
                                      <p:cBhvr>
                                        <p:cTn id="10" dur="1" fill="hold">
                                          <p:stCondLst>
                                            <p:cond delay="0"/>
                                          </p:stCondLst>
                                        </p:cTn>
                                        <p:tgtEl>
                                          <p:spTgt spid="126983"/>
                                        </p:tgtEl>
                                        <p:attrNameLst>
                                          <p:attrName>style.visibility</p:attrName>
                                        </p:attrNameLst>
                                      </p:cBhvr>
                                      <p:to>
                                        <p:strVal val="visible"/>
                                      </p:to>
                                    </p:set>
                                    <p:animEffect transition="in" filter="dissolve">
                                      <p:cBhvr>
                                        <p:cTn id="11" dur="200"/>
                                        <p:tgtEl>
                                          <p:spTgt spid="12698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6984"/>
                                        </p:tgtEl>
                                        <p:attrNameLst>
                                          <p:attrName>style.visibility</p:attrName>
                                        </p:attrNameLst>
                                      </p:cBhvr>
                                      <p:to>
                                        <p:strVal val="visible"/>
                                      </p:to>
                                    </p:set>
                                    <p:animEffect transition="in" filter="dissolve">
                                      <p:cBhvr>
                                        <p:cTn id="16" dur="200"/>
                                        <p:tgtEl>
                                          <p:spTgt spid="126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p:bldP spid="12698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5"/>
          <p:cNvSpPr>
            <a:spLocks noGrp="1" noChangeArrowheads="1"/>
          </p:cNvSpPr>
          <p:nvPr>
            <p:ph type="title"/>
          </p:nvPr>
        </p:nvSpPr>
        <p:spPr>
          <a:xfrm>
            <a:off x="407368" y="333375"/>
            <a:ext cx="9573245" cy="922338"/>
          </a:xfrm>
        </p:spPr>
        <p:txBody>
          <a:bodyPr>
            <a:normAutofit/>
          </a:bodyPr>
          <a:lstStyle/>
          <a:p>
            <a:pPr eaLnBrk="1" hangingPunct="1">
              <a:defRPr/>
            </a:pPr>
            <a:r>
              <a:rPr lang="en-GB" sz="4400" dirty="0">
                <a:ea typeface="+mj-ea"/>
              </a:rPr>
              <a:t>(1) Reliable estimation of </a:t>
            </a:r>
            <a:r>
              <a:rPr lang="en-GB" sz="4400" i="1" dirty="0">
                <a:ea typeface="+mj-ea"/>
              </a:rPr>
              <a:t>P</a:t>
            </a:r>
            <a:r>
              <a:rPr lang="en-GB" sz="4400" i="1" baseline="-25000" dirty="0">
                <a:ea typeface="+mj-ea"/>
              </a:rPr>
              <a:t>a</a:t>
            </a:r>
            <a:r>
              <a:rPr lang="en-GB" sz="4400" dirty="0">
                <a:ea typeface="+mj-ea"/>
              </a:rPr>
              <a:t> (cont.)</a:t>
            </a:r>
            <a:endParaRPr lang="en-GB" sz="4400" baseline="-25000" dirty="0">
              <a:ea typeface="+mj-ea"/>
            </a:endParaRPr>
          </a:p>
        </p:txBody>
      </p:sp>
      <p:grpSp>
        <p:nvGrpSpPr>
          <p:cNvPr id="12291" name="Group 9"/>
          <p:cNvGrpSpPr>
            <a:grpSpLocks/>
          </p:cNvGrpSpPr>
          <p:nvPr/>
        </p:nvGrpSpPr>
        <p:grpSpPr bwMode="auto">
          <a:xfrm>
            <a:off x="3432176" y="1412875"/>
            <a:ext cx="4837113" cy="4294188"/>
            <a:chOff x="1121" y="1234"/>
            <a:chExt cx="3047" cy="2705"/>
          </a:xfrm>
        </p:grpSpPr>
        <p:pic>
          <p:nvPicPr>
            <p:cNvPr id="12295" name="Picture 10" descr="fre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 y="1234"/>
              <a:ext cx="3047" cy="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11" name="Line 11"/>
            <p:cNvSpPr>
              <a:spLocks noChangeShapeType="1"/>
            </p:cNvSpPr>
            <p:nvPr/>
          </p:nvSpPr>
          <p:spPr bwMode="auto">
            <a:xfrm>
              <a:off x="1566" y="1648"/>
              <a:ext cx="2323"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28012" name="Line 12"/>
            <p:cNvSpPr>
              <a:spLocks noChangeShapeType="1"/>
            </p:cNvSpPr>
            <p:nvPr/>
          </p:nvSpPr>
          <p:spPr bwMode="auto">
            <a:xfrm flipV="1">
              <a:off x="3889" y="1667"/>
              <a:ext cx="0" cy="172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grpSp>
      <p:sp>
        <p:nvSpPr>
          <p:cNvPr id="128013" name="Text Box 13"/>
          <p:cNvSpPr txBox="1">
            <a:spLocks noChangeArrowheads="1"/>
          </p:cNvSpPr>
          <p:nvPr/>
        </p:nvSpPr>
        <p:spPr bwMode="auto">
          <a:xfrm>
            <a:off x="695401" y="1268414"/>
            <a:ext cx="957731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Arial" charset="0"/>
              </a:rPr>
              <a:t>Flexible detection function model can fit the data (see later)</a:t>
            </a:r>
          </a:p>
        </p:txBody>
      </p:sp>
      <p:sp>
        <p:nvSpPr>
          <p:cNvPr id="128014" name="Freeform 14"/>
          <p:cNvSpPr>
            <a:spLocks/>
          </p:cNvSpPr>
          <p:nvPr/>
        </p:nvSpPr>
        <p:spPr bwMode="auto">
          <a:xfrm flipH="1">
            <a:off x="5375276" y="1628776"/>
            <a:ext cx="1584325" cy="1368425"/>
          </a:xfrm>
          <a:custGeom>
            <a:avLst/>
            <a:gdLst>
              <a:gd name="T0" fmla="*/ 0 w 363"/>
              <a:gd name="T1" fmla="*/ 0 h 453"/>
              <a:gd name="T2" fmla="*/ 990749 w 363"/>
              <a:gd name="T3" fmla="*/ 546766 h 453"/>
              <a:gd name="T4" fmla="*/ 1584325 w 363"/>
              <a:gd name="T5" fmla="*/ 1368425 h 453"/>
              <a:gd name="T6" fmla="*/ 0 60000 65536"/>
              <a:gd name="T7" fmla="*/ 0 60000 65536"/>
              <a:gd name="T8" fmla="*/ 0 60000 65536"/>
            </a:gdLst>
            <a:ahLst/>
            <a:cxnLst>
              <a:cxn ang="T6">
                <a:pos x="T0" y="T1"/>
              </a:cxn>
              <a:cxn ang="T7">
                <a:pos x="T2" y="T3"/>
              </a:cxn>
              <a:cxn ang="T8">
                <a:pos x="T4" y="T5"/>
              </a:cxn>
            </a:cxnLst>
            <a:rect l="0" t="0" r="r" b="b"/>
            <a:pathLst>
              <a:path w="363" h="453">
                <a:moveTo>
                  <a:pt x="0" y="0"/>
                </a:moveTo>
                <a:cubicBezTo>
                  <a:pt x="83" y="53"/>
                  <a:pt x="167" y="106"/>
                  <a:pt x="227" y="181"/>
                </a:cubicBezTo>
                <a:cubicBezTo>
                  <a:pt x="287" y="256"/>
                  <a:pt x="325" y="354"/>
                  <a:pt x="363" y="453"/>
                </a:cubicBezTo>
              </a:path>
            </a:pathLst>
          </a:custGeom>
          <a:noFill/>
          <a:ln w="9525">
            <a:solidFill>
              <a:schemeClr val="tx1"/>
            </a:solidFill>
            <a:round/>
            <a:headEn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8015" name="Text Box 15"/>
          <p:cNvSpPr txBox="1">
            <a:spLocks noChangeArrowheads="1"/>
          </p:cNvSpPr>
          <p:nvPr/>
        </p:nvSpPr>
        <p:spPr bwMode="auto">
          <a:xfrm>
            <a:off x="2351584" y="5516564"/>
            <a:ext cx="75551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Sample size of observations (~60-80)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 less for detection functions with </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easy</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 shapes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 more for point transects and </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difficult shapes</a:t>
            </a:r>
            <a:r>
              <a:rPr kumimoji="0" lang="ja-JP" alt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r>
              <a:rPr kumimoji="0" lang="en-GB" altLang="ja-JP"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rPr>
              <a:t>.</a:t>
            </a:r>
            <a:endParaRPr kumimoji="0" lang="en-GB" sz="2400" b="0" i="0" u="none" strike="noStrike" kern="1200" cap="none" spc="0" normalizeH="0" baseline="0" noProof="0" dirty="0">
              <a:ln>
                <a:noFill/>
              </a:ln>
              <a:solidFill>
                <a:prstClr val="black"/>
              </a:solidFill>
              <a:effectLst/>
              <a:uLnTx/>
              <a:uFillTx/>
              <a:latin typeface="Calibri Light" panose="020F0302020204030204"/>
              <a:ea typeface="MS PGothic" pitchFamily="34" charset="-128"/>
              <a:cs typeface="Arial" pitchFamily="34" charset="0"/>
            </a:endParaRPr>
          </a:p>
        </p:txBody>
      </p:sp>
      <p:sp>
        <p:nvSpPr>
          <p:cNvPr id="2" name="Slide Number Placeholder 1">
            <a:extLst>
              <a:ext uri="{FF2B5EF4-FFF2-40B4-BE49-F238E27FC236}">
                <a16:creationId xmlns:a16="http://schemas.microsoft.com/office/drawing/2014/main" id="{05A5C445-5D16-4487-8A83-7DAB8A156626}"/>
              </a:ext>
            </a:extLst>
          </p:cNvPr>
          <p:cNvSpPr>
            <a:spLocks noGrp="1"/>
          </p:cNvSpPr>
          <p:nvPr>
            <p:ph type="sldNum" sz="quarter" idx="12"/>
          </p:nvPr>
        </p:nvSpPr>
        <p:spPr/>
        <p:txBody>
          <a:bodyPr/>
          <a:lstStyle/>
          <a:p>
            <a:pPr>
              <a:defRPr/>
            </a:pPr>
            <a:fld id="{B59E928D-B85A-4D0A-9391-33FBD2C5AC9A}" type="slidenum">
              <a:rPr lang="en-GB" altLang="en-US" smtClean="0"/>
              <a:pPr>
                <a:defRPr/>
              </a:pPr>
              <a:t>86</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8013"/>
                                        </p:tgtEl>
                                        <p:attrNameLst>
                                          <p:attrName>style.visibility</p:attrName>
                                        </p:attrNameLst>
                                      </p:cBhvr>
                                      <p:to>
                                        <p:strVal val="visible"/>
                                      </p:to>
                                    </p:set>
                                    <p:animEffect transition="in" filter="dissolve">
                                      <p:cBhvr>
                                        <p:cTn id="7" dur="500"/>
                                        <p:tgtEl>
                                          <p:spTgt spid="128013"/>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28014"/>
                                        </p:tgtEl>
                                        <p:attrNameLst>
                                          <p:attrName>style.visibility</p:attrName>
                                        </p:attrNameLst>
                                      </p:cBhvr>
                                      <p:to>
                                        <p:strVal val="visible"/>
                                      </p:to>
                                    </p:set>
                                    <p:animEffect transition="in" filter="dissolve">
                                      <p:cBhvr>
                                        <p:cTn id="11" dur="500"/>
                                        <p:tgtEl>
                                          <p:spTgt spid="12801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8015"/>
                                        </p:tgtEl>
                                        <p:attrNameLst>
                                          <p:attrName>style.visibility</p:attrName>
                                        </p:attrNameLst>
                                      </p:cBhvr>
                                      <p:to>
                                        <p:strVal val="visible"/>
                                      </p:to>
                                    </p:set>
                                    <p:animEffect transition="in" filter="dissolve">
                                      <p:cBhvr>
                                        <p:cTn id="16" dur="500"/>
                                        <p:tgtEl>
                                          <p:spTgt spid="128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13" grpId="0"/>
      <p:bldP spid="1280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335360" y="333375"/>
            <a:ext cx="9645253" cy="863600"/>
          </a:xfrm>
        </p:spPr>
        <p:txBody>
          <a:bodyPr>
            <a:normAutofit/>
          </a:bodyPr>
          <a:lstStyle/>
          <a:p>
            <a:pPr eaLnBrk="1" hangingPunct="1">
              <a:defRPr/>
            </a:pPr>
            <a:r>
              <a:rPr lang="en-GB" sz="4400" dirty="0">
                <a:ea typeface="+mj-ea"/>
              </a:rPr>
              <a:t>Reliable distance sampling (2)</a:t>
            </a:r>
          </a:p>
        </p:txBody>
      </p:sp>
      <p:sp>
        <p:nvSpPr>
          <p:cNvPr id="129027" name="Rectangle 3"/>
          <p:cNvSpPr>
            <a:spLocks noGrp="1" noChangeArrowheads="1"/>
          </p:cNvSpPr>
          <p:nvPr>
            <p:ph idx="1"/>
          </p:nvPr>
        </p:nvSpPr>
        <p:spPr>
          <a:xfrm>
            <a:off x="4263" y="1073589"/>
            <a:ext cx="11593288" cy="1871662"/>
          </a:xfrm>
        </p:spPr>
        <p:txBody>
          <a:bodyPr/>
          <a:lstStyle/>
          <a:p>
            <a:pPr marL="457200" indent="-457200" algn="ctr" eaLnBrk="1" hangingPunct="1">
              <a:buFontTx/>
              <a:buAutoNum type="arabicPeriod" startAt="2"/>
              <a:defRPr/>
            </a:pPr>
            <a:r>
              <a:rPr lang="en-GB" sz="2800" b="1" dirty="0"/>
              <a:t>Reliable estimation of </a:t>
            </a:r>
            <a:r>
              <a:rPr lang="en-GB" sz="2800" b="1" i="1" dirty="0"/>
              <a:t>N</a:t>
            </a:r>
            <a:r>
              <a:rPr lang="en-GB" sz="2800" b="1" dirty="0"/>
              <a:t> from </a:t>
            </a:r>
            <a:r>
              <a:rPr lang="en-GB" sz="2800" b="1" i="1" dirty="0"/>
              <a:t>N</a:t>
            </a:r>
            <a:r>
              <a:rPr lang="en-GB" sz="2800" b="1" i="1" baseline="-25000" dirty="0"/>
              <a:t>a</a:t>
            </a:r>
            <a:endParaRPr lang="en-GB" sz="2800" b="1" dirty="0"/>
          </a:p>
          <a:p>
            <a:pPr marL="838200" lvl="1" indent="-381000" eaLnBrk="1" hangingPunct="1">
              <a:defRPr/>
            </a:pPr>
            <a:r>
              <a:rPr lang="en-GB" sz="2000" dirty="0"/>
              <a:t>In addition to the assumption of randomized design, we would like a </a:t>
            </a:r>
            <a:r>
              <a:rPr lang="ja-JP" altLang="en-GB" sz="2000" dirty="0"/>
              <a:t>‘</a:t>
            </a:r>
            <a:r>
              <a:rPr lang="en-GB" altLang="ja-JP" sz="2000" dirty="0"/>
              <a:t>large</a:t>
            </a:r>
            <a:r>
              <a:rPr lang="ja-JP" altLang="en-GB" sz="2000" dirty="0"/>
              <a:t>’</a:t>
            </a:r>
            <a:r>
              <a:rPr lang="en-GB" altLang="ja-JP" sz="2000" dirty="0"/>
              <a:t> sample of lines or points (20 or more), evenly distributed through the study region</a:t>
            </a:r>
            <a:endParaRPr lang="en-GB" sz="2000" dirty="0"/>
          </a:p>
        </p:txBody>
      </p:sp>
      <p:grpSp>
        <p:nvGrpSpPr>
          <p:cNvPr id="13316" name="Group 29"/>
          <p:cNvGrpSpPr>
            <a:grpSpLocks/>
          </p:cNvGrpSpPr>
          <p:nvPr/>
        </p:nvGrpSpPr>
        <p:grpSpPr bwMode="auto">
          <a:xfrm>
            <a:off x="335360" y="2009420"/>
            <a:ext cx="11448615" cy="4337672"/>
            <a:chOff x="158" y="1718"/>
            <a:chExt cx="5295" cy="2360"/>
          </a:xfrm>
        </p:grpSpPr>
        <p:grpSp>
          <p:nvGrpSpPr>
            <p:cNvPr id="13317" name="Group 26"/>
            <p:cNvGrpSpPr>
              <a:grpSpLocks/>
            </p:cNvGrpSpPr>
            <p:nvPr/>
          </p:nvGrpSpPr>
          <p:grpSpPr bwMode="auto">
            <a:xfrm>
              <a:off x="1358" y="1757"/>
              <a:ext cx="1928" cy="2321"/>
              <a:chOff x="1903" y="1848"/>
              <a:chExt cx="1928" cy="2321"/>
            </a:xfrm>
          </p:grpSpPr>
          <p:pic>
            <p:nvPicPr>
              <p:cNvPr id="129039" name="Picture 15"/>
              <p:cNvPicPr>
                <a:picLocks noChangeAspect="1" noChangeArrowheads="1"/>
              </p:cNvPicPr>
              <p:nvPr/>
            </p:nvPicPr>
            <p:blipFill rotWithShape="1">
              <a:blip r:embed="rId3"/>
              <a:srcRect l="23234" r="22660"/>
              <a:stretch/>
            </p:blipFill>
            <p:spPr bwMode="auto">
              <a:xfrm>
                <a:off x="1903" y="1848"/>
                <a:ext cx="1831" cy="2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29040" name="Line 16"/>
              <p:cNvSpPr>
                <a:spLocks noChangeShapeType="1"/>
              </p:cNvSpPr>
              <p:nvPr/>
            </p:nvSpPr>
            <p:spPr bwMode="auto">
              <a:xfrm flipH="1">
                <a:off x="3560" y="3929"/>
                <a:ext cx="136"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29041" name="Text Box 17"/>
              <p:cNvSpPr txBox="1">
                <a:spLocks noChangeArrowheads="1"/>
              </p:cNvSpPr>
              <p:nvPr/>
            </p:nvSpPr>
            <p:spPr bwMode="auto">
              <a:xfrm>
                <a:off x="3424" y="3702"/>
                <a:ext cx="4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a:ln>
                      <a:noFill/>
                    </a:ln>
                    <a:solidFill>
                      <a:srgbClr val="EAF0E0"/>
                    </a:solidFill>
                    <a:effectLst/>
                    <a:uLnTx/>
                    <a:uFillTx/>
                    <a:latin typeface="Garamond" charset="0"/>
                    <a:ea typeface="ＭＳ Ｐゴシック" charset="0"/>
                    <a:cs typeface="Arial" charset="0"/>
                  </a:rPr>
                  <a:t>5k</a:t>
                </a:r>
              </a:p>
            </p:txBody>
          </p:sp>
        </p:grpSp>
        <p:grpSp>
          <p:nvGrpSpPr>
            <p:cNvPr id="13318" name="Group 27"/>
            <p:cNvGrpSpPr>
              <a:grpSpLocks/>
            </p:cNvGrpSpPr>
            <p:nvPr/>
          </p:nvGrpSpPr>
          <p:grpSpPr bwMode="auto">
            <a:xfrm>
              <a:off x="2863" y="1718"/>
              <a:ext cx="2590" cy="352"/>
              <a:chOff x="3317" y="1718"/>
              <a:chExt cx="2590" cy="352"/>
            </a:xfrm>
          </p:grpSpPr>
          <p:sp>
            <p:nvSpPr>
              <p:cNvPr id="129044" name="Freeform 20"/>
              <p:cNvSpPr>
                <a:spLocks/>
              </p:cNvSpPr>
              <p:nvPr/>
            </p:nvSpPr>
            <p:spPr bwMode="auto">
              <a:xfrm rot="19859737">
                <a:off x="3317" y="1875"/>
                <a:ext cx="893" cy="195"/>
              </a:xfrm>
              <a:custGeom>
                <a:avLst/>
                <a:gdLst>
                  <a:gd name="T0" fmla="*/ 0 w 499"/>
                  <a:gd name="T1" fmla="*/ 13 h 52"/>
                  <a:gd name="T2" fmla="*/ 318 w 499"/>
                  <a:gd name="T3" fmla="*/ 13 h 52"/>
                  <a:gd name="T4" fmla="*/ 499 w 499"/>
                  <a:gd name="T5" fmla="*/ 97 h 52"/>
                  <a:gd name="T6" fmla="*/ 0 60000 65536"/>
                  <a:gd name="T7" fmla="*/ 0 60000 65536"/>
                  <a:gd name="T8" fmla="*/ 0 60000 65536"/>
                </a:gdLst>
                <a:ahLst/>
                <a:cxnLst>
                  <a:cxn ang="T6">
                    <a:pos x="T0" y="T1"/>
                  </a:cxn>
                  <a:cxn ang="T7">
                    <a:pos x="T2" y="T3"/>
                  </a:cxn>
                  <a:cxn ang="T8">
                    <a:pos x="T4" y="T5"/>
                  </a:cxn>
                </a:cxnLst>
                <a:rect l="0" t="0" r="r" b="b"/>
                <a:pathLst>
                  <a:path w="499" h="52">
                    <a:moveTo>
                      <a:pt x="0" y="7"/>
                    </a:moveTo>
                    <a:cubicBezTo>
                      <a:pt x="117" y="3"/>
                      <a:pt x="235" y="0"/>
                      <a:pt x="318" y="7"/>
                    </a:cubicBezTo>
                    <a:cubicBezTo>
                      <a:pt x="401" y="14"/>
                      <a:pt x="450" y="33"/>
                      <a:pt x="499" y="52"/>
                    </a:cubicBezTo>
                  </a:path>
                </a:pathLst>
              </a:custGeom>
              <a:noFill/>
              <a:ln w="25400">
                <a:solidFill>
                  <a:schemeClr val="accent2"/>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129045" name="Text Box 21"/>
              <p:cNvSpPr txBox="1">
                <a:spLocks noChangeArrowheads="1"/>
              </p:cNvSpPr>
              <p:nvPr/>
            </p:nvSpPr>
            <p:spPr bwMode="auto">
              <a:xfrm>
                <a:off x="4286" y="1718"/>
                <a:ext cx="1621"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2000" b="0" i="0" u="none" strike="noStrike" kern="1200" cap="none" spc="0" normalizeH="0" baseline="0" noProof="0" dirty="0">
                    <a:ln>
                      <a:noFill/>
                    </a:ln>
                    <a:solidFill>
                      <a:srgbClr val="A8B97F"/>
                    </a:solidFill>
                    <a:effectLst/>
                    <a:uLnTx/>
                    <a:uFillTx/>
                    <a:latin typeface="Arial" charset="0"/>
                    <a:ea typeface="ＭＳ Ｐゴシック" charset="0"/>
                    <a:cs typeface="+mn-cs"/>
                  </a:rPr>
                  <a:t>see lecture on survey design</a:t>
                </a:r>
              </a:p>
            </p:txBody>
          </p:sp>
        </p:grpSp>
        <p:sp>
          <p:nvSpPr>
            <p:cNvPr id="129046" name="Text Box 22"/>
            <p:cNvSpPr txBox="1">
              <a:spLocks noChangeArrowheads="1"/>
            </p:cNvSpPr>
            <p:nvPr/>
          </p:nvSpPr>
          <p:spPr bwMode="auto">
            <a:xfrm>
              <a:off x="158" y="2160"/>
              <a:ext cx="1044"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charset="0"/>
                  <a:ea typeface="ＭＳ Ｐゴシック" charset="0"/>
                  <a:cs typeface="+mn-cs"/>
                </a:rPr>
                <a:t>e.g. surveys of tiger prey in India</a:t>
              </a:r>
            </a:p>
          </p:txBody>
        </p:sp>
        <p:pic>
          <p:nvPicPr>
            <p:cNvPr id="13320" name="Picture 23" descr="1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4" y="2118"/>
              <a:ext cx="1406" cy="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24" descr="3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9" y="3067"/>
              <a:ext cx="1361" cy="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49" name="Text Box 25"/>
            <p:cNvSpPr txBox="1">
              <a:spLocks noChangeArrowheads="1"/>
            </p:cNvSpPr>
            <p:nvPr/>
          </p:nvSpPr>
          <p:spPr bwMode="auto">
            <a:xfrm>
              <a:off x="3222" y="3097"/>
              <a:ext cx="740"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rPr>
                <a:t>Photos: </a:t>
              </a:r>
              <a:r>
                <a:rPr kumimoji="0" lang="en-GB" sz="1200" b="0" i="0" u="none" strike="noStrike" kern="1200" cap="none" spc="0" normalizeH="0" baseline="0" noProof="0" dirty="0" err="1">
                  <a:ln>
                    <a:noFill/>
                  </a:ln>
                  <a:solidFill>
                    <a:prstClr val="black"/>
                  </a:solidFill>
                  <a:effectLst/>
                  <a:uLnTx/>
                  <a:uFillTx/>
                  <a:latin typeface="Arial" charset="0"/>
                  <a:ea typeface="ＭＳ Ｐゴシック" charset="0"/>
                  <a:cs typeface="+mn-cs"/>
                </a:rPr>
                <a:t>Ullas</a:t>
              </a:r>
              <a:r>
                <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rPr>
                <a:t> </a:t>
              </a:r>
              <a:r>
                <a:rPr kumimoji="0" lang="en-GB" sz="1200" b="0" i="0" u="none" strike="noStrike" kern="1200" cap="none" spc="0" normalizeH="0" baseline="0" noProof="0" dirty="0" err="1">
                  <a:ln>
                    <a:noFill/>
                  </a:ln>
                  <a:solidFill>
                    <a:prstClr val="black"/>
                  </a:solidFill>
                  <a:effectLst/>
                  <a:uLnTx/>
                  <a:uFillTx/>
                  <a:latin typeface="Arial" charset="0"/>
                  <a:ea typeface="ＭＳ Ｐゴシック" charset="0"/>
                  <a:cs typeface="+mn-cs"/>
                </a:rPr>
                <a:t>Karanth</a:t>
              </a:r>
              <a:endPar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endParaRPr>
            </a:p>
          </p:txBody>
        </p:sp>
      </p:grpSp>
      <p:sp>
        <p:nvSpPr>
          <p:cNvPr id="2" name="Slide Number Placeholder 1">
            <a:extLst>
              <a:ext uri="{FF2B5EF4-FFF2-40B4-BE49-F238E27FC236}">
                <a16:creationId xmlns:a16="http://schemas.microsoft.com/office/drawing/2014/main" id="{F7D92E66-8AA6-47C7-B9BB-D9E57D1C508A}"/>
              </a:ext>
            </a:extLst>
          </p:cNvPr>
          <p:cNvSpPr>
            <a:spLocks noGrp="1"/>
          </p:cNvSpPr>
          <p:nvPr>
            <p:ph type="sldNum" sz="quarter" idx="12"/>
          </p:nvPr>
        </p:nvSpPr>
        <p:spPr/>
        <p:txBody>
          <a:bodyPr/>
          <a:lstStyle/>
          <a:p>
            <a:pPr>
              <a:defRPr/>
            </a:pPr>
            <a:fld id="{B59E928D-B85A-4D0A-9391-33FBD2C5AC9A}" type="slidenum">
              <a:rPr lang="en-GB" altLang="en-US" smtClean="0"/>
              <a:pPr>
                <a:defRPr/>
              </a:pPr>
              <a:t>87</a:t>
            </a:fld>
            <a:endParaRPr lang="en-GB" altLang="en-US"/>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335360" y="-27384"/>
            <a:ext cx="9645253" cy="863600"/>
          </a:xfrm>
        </p:spPr>
        <p:txBody>
          <a:bodyPr>
            <a:normAutofit/>
          </a:bodyPr>
          <a:lstStyle/>
          <a:p>
            <a:pPr eaLnBrk="1" hangingPunct="1">
              <a:defRPr/>
            </a:pPr>
            <a:r>
              <a:rPr lang="en-GB" sz="4400" dirty="0">
                <a:ea typeface="+mj-ea"/>
              </a:rPr>
              <a:t>Pooling robustness</a:t>
            </a:r>
          </a:p>
        </p:txBody>
      </p:sp>
      <p:sp>
        <p:nvSpPr>
          <p:cNvPr id="130051" name="Rectangle 3"/>
          <p:cNvSpPr>
            <a:spLocks noGrp="1" noChangeArrowheads="1"/>
          </p:cNvSpPr>
          <p:nvPr>
            <p:ph idx="1"/>
          </p:nvPr>
        </p:nvSpPr>
        <p:spPr>
          <a:xfrm>
            <a:off x="119336" y="673863"/>
            <a:ext cx="11665296" cy="1008063"/>
          </a:xfrm>
        </p:spPr>
        <p:txBody>
          <a:bodyPr>
            <a:normAutofit fontScale="92500" lnSpcReduction="20000"/>
          </a:bodyPr>
          <a:lstStyle/>
          <a:p>
            <a:pPr eaLnBrk="1" hangingPunct="1">
              <a:lnSpc>
                <a:spcPct val="80000"/>
              </a:lnSpc>
              <a:defRPr/>
            </a:pPr>
            <a:r>
              <a:rPr lang="en-GB" sz="2000" dirty="0"/>
              <a:t>Individuals can have quite different detection functions, but this produces little bias (up to a point!)</a:t>
            </a:r>
          </a:p>
          <a:p>
            <a:pPr eaLnBrk="1" hangingPunct="1">
              <a:lnSpc>
                <a:spcPct val="80000"/>
              </a:lnSpc>
              <a:defRPr/>
            </a:pPr>
            <a:r>
              <a:rPr lang="en-GB" altLang="ja-JP" sz="2000" b="1" dirty="0">
                <a:solidFill>
                  <a:schemeClr val="accent2"/>
                </a:solidFill>
              </a:rPr>
              <a:t>‘Pooling robustness</a:t>
            </a:r>
            <a:r>
              <a:rPr lang="ja-JP" altLang="en-GB" sz="2000" b="1" dirty="0">
                <a:solidFill>
                  <a:schemeClr val="accent2"/>
                </a:solidFill>
              </a:rPr>
              <a:t>’</a:t>
            </a:r>
            <a:r>
              <a:rPr lang="en-GB" altLang="ja-JP" sz="2000" b="1" dirty="0">
                <a:solidFill>
                  <a:schemeClr val="accent2"/>
                </a:solidFill>
              </a:rPr>
              <a:t> = robust to pooling of multiple detection functions</a:t>
            </a:r>
          </a:p>
          <a:p>
            <a:pPr eaLnBrk="1" hangingPunct="1">
              <a:lnSpc>
                <a:spcPct val="80000"/>
              </a:lnSpc>
              <a:defRPr/>
            </a:pPr>
            <a:r>
              <a:rPr lang="en-GB" sz="2000" dirty="0"/>
              <a:t>e.g. Simulation study (unpublished!)  Truth = 1000 animals</a:t>
            </a:r>
          </a:p>
        </p:txBody>
      </p:sp>
      <p:pic>
        <p:nvPicPr>
          <p:cNvPr id="130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176" y="2412807"/>
            <a:ext cx="3837998" cy="4095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432" y="1412776"/>
            <a:ext cx="3671118" cy="366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4" name="Text Box 6"/>
          <p:cNvSpPr txBox="1">
            <a:spLocks noChangeArrowheads="1"/>
          </p:cNvSpPr>
          <p:nvPr/>
        </p:nvSpPr>
        <p:spPr bwMode="auto">
          <a:xfrm>
            <a:off x="4511824" y="1949340"/>
            <a:ext cx="3319909"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mn-cs"/>
              </a:rPr>
              <a:t>Scenario 1: animals have a gamma distribution of detection functions between min and max shown.</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mn-cs"/>
              </a:rPr>
              <a:t>Mean estimate from simulation: 984 animals (SE 2.3). Bias -1.6%</a:t>
            </a:r>
          </a:p>
        </p:txBody>
      </p:sp>
      <p:sp>
        <p:nvSpPr>
          <p:cNvPr id="130056" name="Text Box 8"/>
          <p:cNvSpPr txBox="1">
            <a:spLocks noChangeArrowheads="1"/>
          </p:cNvSpPr>
          <p:nvPr/>
        </p:nvSpPr>
        <p:spPr bwMode="auto">
          <a:xfrm>
            <a:off x="3944763" y="4653136"/>
            <a:ext cx="3605686" cy="16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mn-cs"/>
              </a:rPr>
              <a:t>Scenario 2: half of animals have max detection function, half have minimum.</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Light" panose="020F0302020204030204"/>
                <a:ea typeface="ＭＳ Ｐゴシック" charset="0"/>
                <a:cs typeface="+mn-cs"/>
              </a:rPr>
              <a:t>Mean estimate from simulation: 976 animals (SE 2.7). Bias -2.4%</a:t>
            </a:r>
          </a:p>
        </p:txBody>
      </p:sp>
      <p:sp>
        <p:nvSpPr>
          <p:cNvPr id="2" name="Slide Number Placeholder 1">
            <a:extLst>
              <a:ext uri="{FF2B5EF4-FFF2-40B4-BE49-F238E27FC236}">
                <a16:creationId xmlns:a16="http://schemas.microsoft.com/office/drawing/2014/main" id="{9EF60DA8-3708-4EC8-B080-24F086FED67E}"/>
              </a:ext>
            </a:extLst>
          </p:cNvPr>
          <p:cNvSpPr>
            <a:spLocks noGrp="1"/>
          </p:cNvSpPr>
          <p:nvPr>
            <p:ph type="sldNum" sz="quarter" idx="12"/>
          </p:nvPr>
        </p:nvSpPr>
        <p:spPr/>
        <p:txBody>
          <a:bodyPr/>
          <a:lstStyle/>
          <a:p>
            <a:pPr>
              <a:defRPr/>
            </a:pPr>
            <a:fld id="{B59E928D-B85A-4D0A-9391-33FBD2C5AC9A}" type="slidenum">
              <a:rPr lang="en-GB" altLang="en-US" smtClean="0"/>
              <a:pPr>
                <a:defRPr/>
              </a:pPr>
              <a:t>88</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005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005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005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0054">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30054">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005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30056">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3005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5" name="Rectangle 9"/>
          <p:cNvSpPr>
            <a:spLocks noGrp="1" noChangeArrowheads="1"/>
          </p:cNvSpPr>
          <p:nvPr>
            <p:ph type="title"/>
          </p:nvPr>
        </p:nvSpPr>
        <p:spPr>
          <a:xfrm>
            <a:off x="119336" y="188640"/>
            <a:ext cx="3456384" cy="1143000"/>
          </a:xfrm>
        </p:spPr>
        <p:txBody>
          <a:bodyPr>
            <a:normAutofit/>
          </a:bodyPr>
          <a:lstStyle/>
          <a:p>
            <a:pPr eaLnBrk="1" hangingPunct="1">
              <a:defRPr/>
            </a:pPr>
            <a:r>
              <a:rPr lang="en-GB" sz="4000" dirty="0">
                <a:ea typeface="+mj-ea"/>
              </a:rPr>
              <a:t>Non-ideal data</a:t>
            </a:r>
            <a:endParaRPr lang="en-US" sz="4000" dirty="0">
              <a:ea typeface="+mj-ea"/>
            </a:endParaRPr>
          </a:p>
        </p:txBody>
      </p:sp>
      <p:pic>
        <p:nvPicPr>
          <p:cNvPr id="15363" name="Picture 10" descr="ugly transect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260648"/>
            <a:ext cx="7149334" cy="65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76B84ED5-8F88-4BE8-B8F4-83CAF482BD7F}"/>
              </a:ext>
            </a:extLst>
          </p:cNvPr>
          <p:cNvSpPr>
            <a:spLocks noGrp="1"/>
          </p:cNvSpPr>
          <p:nvPr>
            <p:ph type="sldNum" sz="quarter" idx="12"/>
          </p:nvPr>
        </p:nvSpPr>
        <p:spPr/>
        <p:txBody>
          <a:bodyPr/>
          <a:lstStyle/>
          <a:p>
            <a:pPr>
              <a:defRPr/>
            </a:pPr>
            <a:fld id="{B59E928D-B85A-4D0A-9391-33FBD2C5AC9A}" type="slidenum">
              <a:rPr lang="en-GB" altLang="en-US" smtClean="0"/>
              <a:pPr>
                <a:defRPr/>
              </a:pPr>
              <a:t>89</a:t>
            </a:fld>
            <a:endParaRPr lang="en-GB"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FAE3D-B80D-4767-9289-860064C687A3}"/>
              </a:ext>
            </a:extLst>
          </p:cNvPr>
          <p:cNvSpPr>
            <a:spLocks noGrp="1"/>
          </p:cNvSpPr>
          <p:nvPr>
            <p:ph type="title"/>
          </p:nvPr>
        </p:nvSpPr>
        <p:spPr/>
        <p:txBody>
          <a:bodyPr/>
          <a:lstStyle/>
          <a:p>
            <a:r>
              <a:rPr lang="en-GB" dirty="0"/>
              <a:t>Understanding proper survey design</a:t>
            </a:r>
          </a:p>
        </p:txBody>
      </p:sp>
      <p:grpSp>
        <p:nvGrpSpPr>
          <p:cNvPr id="4" name="Group 29">
            <a:extLst>
              <a:ext uri="{FF2B5EF4-FFF2-40B4-BE49-F238E27FC236}">
                <a16:creationId xmlns:a16="http://schemas.microsoft.com/office/drawing/2014/main" id="{213B42FB-4841-4316-99E9-5EECFFA2420B}"/>
              </a:ext>
            </a:extLst>
          </p:cNvPr>
          <p:cNvGrpSpPr>
            <a:grpSpLocks/>
          </p:cNvGrpSpPr>
          <p:nvPr/>
        </p:nvGrpSpPr>
        <p:grpSpPr bwMode="auto">
          <a:xfrm>
            <a:off x="1496438" y="2081102"/>
            <a:ext cx="10216186" cy="4265990"/>
            <a:chOff x="695" y="1757"/>
            <a:chExt cx="4725" cy="2321"/>
          </a:xfrm>
        </p:grpSpPr>
        <p:grpSp>
          <p:nvGrpSpPr>
            <p:cNvPr id="5" name="Group 26">
              <a:extLst>
                <a:ext uri="{FF2B5EF4-FFF2-40B4-BE49-F238E27FC236}">
                  <a16:creationId xmlns:a16="http://schemas.microsoft.com/office/drawing/2014/main" id="{116908A3-2D84-4CF8-86EF-3F36D075486F}"/>
                </a:ext>
              </a:extLst>
            </p:cNvPr>
            <p:cNvGrpSpPr>
              <a:grpSpLocks/>
            </p:cNvGrpSpPr>
            <p:nvPr/>
          </p:nvGrpSpPr>
          <p:grpSpPr bwMode="auto">
            <a:xfrm>
              <a:off x="1358" y="1757"/>
              <a:ext cx="1928" cy="2321"/>
              <a:chOff x="1903" y="1848"/>
              <a:chExt cx="1928" cy="2321"/>
            </a:xfrm>
          </p:grpSpPr>
          <p:pic>
            <p:nvPicPr>
              <p:cNvPr id="13" name="Picture 15">
                <a:extLst>
                  <a:ext uri="{FF2B5EF4-FFF2-40B4-BE49-F238E27FC236}">
                    <a16:creationId xmlns:a16="http://schemas.microsoft.com/office/drawing/2014/main" id="{3ECA3596-9704-4A90-8E7E-337D91299CD5}"/>
                  </a:ext>
                </a:extLst>
              </p:cNvPr>
              <p:cNvPicPr>
                <a:picLocks noChangeAspect="1" noChangeArrowheads="1"/>
              </p:cNvPicPr>
              <p:nvPr/>
            </p:nvPicPr>
            <p:blipFill rotWithShape="1">
              <a:blip r:embed="rId2"/>
              <a:srcRect l="23234" r="22660"/>
              <a:stretch/>
            </p:blipFill>
            <p:spPr bwMode="auto">
              <a:xfrm>
                <a:off x="1903" y="1848"/>
                <a:ext cx="1831" cy="2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 name="Line 16">
                <a:extLst>
                  <a:ext uri="{FF2B5EF4-FFF2-40B4-BE49-F238E27FC236}">
                    <a16:creationId xmlns:a16="http://schemas.microsoft.com/office/drawing/2014/main" id="{F9E5929E-D86F-48F4-8692-DE98B68ACBAE}"/>
                  </a:ext>
                </a:extLst>
              </p:cNvPr>
              <p:cNvSpPr>
                <a:spLocks noChangeShapeType="1"/>
              </p:cNvSpPr>
              <p:nvPr/>
            </p:nvSpPr>
            <p:spPr bwMode="auto">
              <a:xfrm flipH="1">
                <a:off x="3560" y="3929"/>
                <a:ext cx="136"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imes New Roman" charset="0"/>
                  <a:ea typeface="ＭＳ Ｐゴシック" charset="0"/>
                  <a:cs typeface="+mn-cs"/>
                </a:endParaRPr>
              </a:p>
            </p:txBody>
          </p:sp>
          <p:sp>
            <p:nvSpPr>
              <p:cNvPr id="15" name="Text Box 17">
                <a:extLst>
                  <a:ext uri="{FF2B5EF4-FFF2-40B4-BE49-F238E27FC236}">
                    <a16:creationId xmlns:a16="http://schemas.microsoft.com/office/drawing/2014/main" id="{7D5D5135-491B-4B62-947C-381051AC5F62}"/>
                  </a:ext>
                </a:extLst>
              </p:cNvPr>
              <p:cNvSpPr txBox="1">
                <a:spLocks noChangeArrowheads="1"/>
              </p:cNvSpPr>
              <p:nvPr/>
            </p:nvSpPr>
            <p:spPr bwMode="auto">
              <a:xfrm>
                <a:off x="3424" y="3702"/>
                <a:ext cx="4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GB" sz="1800" b="0" i="0" u="none" strike="noStrike" kern="1200" cap="none" spc="0" normalizeH="0" baseline="0" noProof="0">
                    <a:ln>
                      <a:noFill/>
                    </a:ln>
                    <a:solidFill>
                      <a:srgbClr val="EAF0E0"/>
                    </a:solidFill>
                    <a:effectLst/>
                    <a:uLnTx/>
                    <a:uFillTx/>
                    <a:latin typeface="Garamond" charset="0"/>
                    <a:ea typeface="ＭＳ Ｐゴシック" charset="0"/>
                    <a:cs typeface="Arial" charset="0"/>
                  </a:rPr>
                  <a:t>5k</a:t>
                </a:r>
              </a:p>
            </p:txBody>
          </p:sp>
        </p:grpSp>
        <p:sp>
          <p:nvSpPr>
            <p:cNvPr id="7" name="Text Box 22">
              <a:extLst>
                <a:ext uri="{FF2B5EF4-FFF2-40B4-BE49-F238E27FC236}">
                  <a16:creationId xmlns:a16="http://schemas.microsoft.com/office/drawing/2014/main" id="{3EC68D76-A215-475C-A706-2EC3C5EFE32B}"/>
                </a:ext>
              </a:extLst>
            </p:cNvPr>
            <p:cNvSpPr txBox="1">
              <a:spLocks noChangeArrowheads="1"/>
            </p:cNvSpPr>
            <p:nvPr/>
          </p:nvSpPr>
          <p:spPr bwMode="auto">
            <a:xfrm>
              <a:off x="695" y="2918"/>
              <a:ext cx="1044"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charset="0"/>
                  <a:ea typeface="ＭＳ Ｐゴシック" charset="0"/>
                  <a:cs typeface="+mn-cs"/>
                </a:rPr>
                <a:t>e.g. surveys of tiger prey in India</a:t>
              </a:r>
            </a:p>
          </p:txBody>
        </p:sp>
        <p:pic>
          <p:nvPicPr>
            <p:cNvPr id="8" name="Picture 23" descr="1a">
              <a:extLst>
                <a:ext uri="{FF2B5EF4-FFF2-40B4-BE49-F238E27FC236}">
                  <a16:creationId xmlns:a16="http://schemas.microsoft.com/office/drawing/2014/main" id="{4D42722B-F0BD-4D23-A003-660007FBB5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4" y="2118"/>
              <a:ext cx="1406" cy="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4" descr="3a">
              <a:extLst>
                <a:ext uri="{FF2B5EF4-FFF2-40B4-BE49-F238E27FC236}">
                  <a16:creationId xmlns:a16="http://schemas.microsoft.com/office/drawing/2014/main" id="{E62D5031-92E0-48DF-8A85-B0FED1654C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9" y="3067"/>
              <a:ext cx="1361" cy="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25">
              <a:extLst>
                <a:ext uri="{FF2B5EF4-FFF2-40B4-BE49-F238E27FC236}">
                  <a16:creationId xmlns:a16="http://schemas.microsoft.com/office/drawing/2014/main" id="{FEE1E158-F67B-4760-8A14-3928006A6FF0}"/>
                </a:ext>
              </a:extLst>
            </p:cNvPr>
            <p:cNvSpPr txBox="1">
              <a:spLocks noChangeArrowheads="1"/>
            </p:cNvSpPr>
            <p:nvPr/>
          </p:nvSpPr>
          <p:spPr bwMode="auto">
            <a:xfrm>
              <a:off x="3222" y="3097"/>
              <a:ext cx="740"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rPr>
                <a:t>Photos: </a:t>
              </a:r>
              <a:r>
                <a:rPr kumimoji="0" lang="en-GB" sz="1200" b="0" i="0" u="none" strike="noStrike" kern="1200" cap="none" spc="0" normalizeH="0" baseline="0" noProof="0" dirty="0" err="1">
                  <a:ln>
                    <a:noFill/>
                  </a:ln>
                  <a:solidFill>
                    <a:prstClr val="black"/>
                  </a:solidFill>
                  <a:effectLst/>
                  <a:uLnTx/>
                  <a:uFillTx/>
                  <a:latin typeface="Arial" charset="0"/>
                  <a:ea typeface="ＭＳ Ｐゴシック" charset="0"/>
                  <a:cs typeface="+mn-cs"/>
                </a:rPr>
                <a:t>Ullas</a:t>
              </a:r>
              <a:r>
                <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rPr>
                <a:t> </a:t>
              </a:r>
              <a:r>
                <a:rPr kumimoji="0" lang="en-GB" sz="1200" b="0" i="0" u="none" strike="noStrike" kern="1200" cap="none" spc="0" normalizeH="0" baseline="0" noProof="0" dirty="0" err="1">
                  <a:ln>
                    <a:noFill/>
                  </a:ln>
                  <a:solidFill>
                    <a:prstClr val="black"/>
                  </a:solidFill>
                  <a:effectLst/>
                  <a:uLnTx/>
                  <a:uFillTx/>
                  <a:latin typeface="Arial" charset="0"/>
                  <a:ea typeface="ＭＳ Ｐゴシック" charset="0"/>
                  <a:cs typeface="+mn-cs"/>
                </a:rPr>
                <a:t>Karanth</a:t>
              </a:r>
              <a:endParaRPr kumimoji="0" lang="en-GB" sz="1200" b="0" i="0" u="none" strike="noStrike" kern="1200" cap="none" spc="0" normalizeH="0" baseline="0" noProof="0" dirty="0">
                <a:ln>
                  <a:noFill/>
                </a:ln>
                <a:solidFill>
                  <a:prstClr val="black"/>
                </a:solidFill>
                <a:effectLst/>
                <a:uLnTx/>
                <a:uFillTx/>
                <a:latin typeface="Arial" charset="0"/>
                <a:ea typeface="ＭＳ Ｐゴシック" charset="0"/>
                <a:cs typeface="+mn-cs"/>
              </a:endParaRPr>
            </a:p>
          </p:txBody>
        </p:sp>
      </p:grpSp>
      <p:sp>
        <p:nvSpPr>
          <p:cNvPr id="3" name="Slide Number Placeholder 2">
            <a:extLst>
              <a:ext uri="{FF2B5EF4-FFF2-40B4-BE49-F238E27FC236}">
                <a16:creationId xmlns:a16="http://schemas.microsoft.com/office/drawing/2014/main" id="{880C4B3C-2093-49C0-9637-9AFFB1925AA1}"/>
              </a:ext>
            </a:extLst>
          </p:cNvPr>
          <p:cNvSpPr>
            <a:spLocks noGrp="1"/>
          </p:cNvSpPr>
          <p:nvPr>
            <p:ph type="sldNum" sz="quarter" idx="12"/>
          </p:nvPr>
        </p:nvSpPr>
        <p:spPr/>
        <p:txBody>
          <a:bodyPr/>
          <a:lstStyle/>
          <a:p>
            <a:pPr>
              <a:defRPr/>
            </a:pPr>
            <a:fld id="{B59E928D-B85A-4D0A-9391-33FBD2C5AC9A}" type="slidenum">
              <a:rPr lang="en-GB" altLang="en-US" smtClean="0"/>
              <a:pPr>
                <a:defRPr/>
              </a:pPr>
              <a:t>9</a:t>
            </a:fld>
            <a:endParaRPr lang="en-GB" altLang="en-US"/>
          </a:p>
        </p:txBody>
      </p:sp>
    </p:spTree>
    <p:extLst>
      <p:ext uri="{BB962C8B-B14F-4D97-AF65-F5344CB8AC3E}">
        <p14:creationId xmlns:p14="http://schemas.microsoft.com/office/powerpoint/2010/main" val="46264955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982211" y="1539154"/>
            <a:ext cx="8105775" cy="1625600"/>
          </a:xfrm>
        </p:spPr>
        <p:txBody>
          <a:bodyPr/>
          <a:lstStyle/>
          <a:p>
            <a:pPr algn="ctr" eaLnBrk="1" hangingPunct="1"/>
            <a:r>
              <a:rPr lang="en-GB" altLang="en-US" sz="5400" dirty="0">
                <a:latin typeface="+mn-lt"/>
                <a:cs typeface="Arial" panose="020B0604020202020204" pitchFamily="34" charset="0"/>
              </a:rPr>
              <a:t>Measures of Precision</a:t>
            </a:r>
          </a:p>
        </p:txBody>
      </p:sp>
      <p:sp>
        <p:nvSpPr>
          <p:cNvPr id="2" name="Slide Number Placeholder 1">
            <a:extLst>
              <a:ext uri="{FF2B5EF4-FFF2-40B4-BE49-F238E27FC236}">
                <a16:creationId xmlns:a16="http://schemas.microsoft.com/office/drawing/2014/main" id="{ACF13F5D-FABE-4603-8022-BED906C52630}"/>
              </a:ext>
            </a:extLst>
          </p:cNvPr>
          <p:cNvSpPr>
            <a:spLocks noGrp="1"/>
          </p:cNvSpPr>
          <p:nvPr>
            <p:ph type="sldNum" sz="quarter" idx="12"/>
          </p:nvPr>
        </p:nvSpPr>
        <p:spPr/>
        <p:txBody>
          <a:bodyPr/>
          <a:lstStyle/>
          <a:p>
            <a:pPr>
              <a:defRPr/>
            </a:pPr>
            <a:fld id="{28361AF3-49ED-4813-A7DC-310415CF221F}" type="slidenum">
              <a:rPr lang="en-GB" altLang="en-US" smtClean="0"/>
              <a:pPr>
                <a:defRPr/>
              </a:pPr>
              <a:t>90</a:t>
            </a:fld>
            <a:endParaRPr lang="en-GB" altLang="en-US"/>
          </a:p>
        </p:txBody>
      </p:sp>
    </p:spTree>
    <p:extLst>
      <p:ext uri="{BB962C8B-B14F-4D97-AF65-F5344CB8AC3E}">
        <p14:creationId xmlns:p14="http://schemas.microsoft.com/office/powerpoint/2010/main" val="158308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Overview</a:t>
            </a:r>
          </a:p>
        </p:txBody>
      </p:sp>
      <p:sp>
        <p:nvSpPr>
          <p:cNvPr id="3075" name="Content Placeholder 2"/>
          <p:cNvSpPr>
            <a:spLocks noGrp="1"/>
          </p:cNvSpPr>
          <p:nvPr>
            <p:ph idx="1"/>
          </p:nvPr>
        </p:nvSpPr>
        <p:spPr>
          <a:xfrm>
            <a:off x="1173018" y="1417639"/>
            <a:ext cx="10409382" cy="4708526"/>
          </a:xfrm>
        </p:spPr>
        <p:txBody>
          <a:bodyPr>
            <a:normAutofit/>
          </a:bodyPr>
          <a:lstStyle/>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How to quantify uncertainty</a:t>
            </a:r>
          </a:p>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Why variance is important</a:t>
            </a:r>
          </a:p>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Components of variation in distance sampling</a:t>
            </a:r>
          </a:p>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Controlling variance</a:t>
            </a:r>
          </a:p>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Estimating variance</a:t>
            </a:r>
          </a:p>
          <a:p>
            <a:pPr lvl="1">
              <a:spcBef>
                <a:spcPts val="1200"/>
              </a:spcBef>
              <a:spcAft>
                <a:spcPts val="600"/>
              </a:spcAft>
              <a:buFont typeface="Arial" panose="020B0604020202020204" pitchFamily="34" charset="0"/>
              <a:buChar char="•"/>
            </a:pPr>
            <a:r>
              <a:rPr lang="en-GB" altLang="en-US" sz="2800" dirty="0">
                <a:cs typeface="Arial" panose="020B0604020202020204" pitchFamily="34" charset="0"/>
              </a:rPr>
              <a:t>Analytic</a:t>
            </a:r>
          </a:p>
          <a:p>
            <a:pPr lvl="1">
              <a:spcBef>
                <a:spcPts val="1200"/>
              </a:spcBef>
              <a:spcAft>
                <a:spcPts val="600"/>
              </a:spcAft>
              <a:buFont typeface="Arial" panose="020B0604020202020204" pitchFamily="34" charset="0"/>
              <a:buChar char="•"/>
            </a:pPr>
            <a:r>
              <a:rPr lang="en-GB" altLang="en-US" sz="2800" dirty="0">
                <a:cs typeface="Arial" panose="020B0604020202020204" pitchFamily="34" charset="0"/>
              </a:rPr>
              <a:t>Bootstrap</a:t>
            </a:r>
          </a:p>
          <a:p>
            <a:pPr eaLnBrk="1" hangingPunct="1">
              <a:spcBef>
                <a:spcPts val="1200"/>
              </a:spcBef>
              <a:spcAft>
                <a:spcPts val="600"/>
              </a:spcAft>
              <a:buFont typeface="Arial" panose="020B0604020202020204" pitchFamily="34" charset="0"/>
              <a:buChar char="•"/>
            </a:pPr>
            <a:r>
              <a:rPr lang="en-GB" altLang="en-US" sz="2800" dirty="0">
                <a:cs typeface="Arial" panose="020B0604020202020204" pitchFamily="34" charset="0"/>
              </a:rPr>
              <a:t>Confidence Intervals</a:t>
            </a:r>
          </a:p>
          <a:p>
            <a:pPr lvl="1">
              <a:spcBef>
                <a:spcPts val="1200"/>
              </a:spcBef>
              <a:spcAft>
                <a:spcPts val="600"/>
              </a:spcAft>
              <a:buFont typeface="Arial" panose="020B0604020202020204" pitchFamily="34" charset="0"/>
              <a:buChar char="•"/>
            </a:pPr>
            <a:endParaRPr lang="en-GB" altLang="en-US" sz="2800" dirty="0">
              <a:cs typeface="Arial" panose="020B0604020202020204" pitchFamily="34" charset="0"/>
            </a:endParaRPr>
          </a:p>
        </p:txBody>
      </p:sp>
      <p:sp>
        <p:nvSpPr>
          <p:cNvPr id="2" name="Slide Number Placeholder 1">
            <a:extLst>
              <a:ext uri="{FF2B5EF4-FFF2-40B4-BE49-F238E27FC236}">
                <a16:creationId xmlns:a16="http://schemas.microsoft.com/office/drawing/2014/main" id="{13E5F528-EE00-4673-AC84-A36E0556F3BB}"/>
              </a:ext>
            </a:extLst>
          </p:cNvPr>
          <p:cNvSpPr>
            <a:spLocks noGrp="1"/>
          </p:cNvSpPr>
          <p:nvPr>
            <p:ph type="sldNum" sz="quarter" idx="12"/>
          </p:nvPr>
        </p:nvSpPr>
        <p:spPr/>
        <p:txBody>
          <a:bodyPr/>
          <a:lstStyle/>
          <a:p>
            <a:pPr>
              <a:defRPr/>
            </a:pPr>
            <a:fld id="{B59E928D-B85A-4D0A-9391-33FBD2C5AC9A}" type="slidenum">
              <a:rPr lang="en-GB" altLang="en-US" smtClean="0"/>
              <a:pPr>
                <a:defRPr/>
              </a:pPr>
              <a:t>91</a:t>
            </a:fld>
            <a:endParaRPr lang="en-GB"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0" descr="population.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64200" y="1260475"/>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descr="survey1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664200" y="1260475"/>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survey1b.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664200" y="1260475"/>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How do estimates behave?</a:t>
            </a:r>
          </a:p>
        </p:txBody>
      </p:sp>
      <p:sp>
        <p:nvSpPr>
          <p:cNvPr id="8" name="Content Placeholder 2"/>
          <p:cNvSpPr>
            <a:spLocks noGrp="1"/>
          </p:cNvSpPr>
          <p:nvPr>
            <p:ph idx="1"/>
          </p:nvPr>
        </p:nvSpPr>
        <p:spPr>
          <a:xfrm>
            <a:off x="237837" y="1607343"/>
            <a:ext cx="6132514" cy="4525963"/>
          </a:xfrm>
        </p:spPr>
        <p:txBody>
          <a:bodyPr/>
          <a:lstStyle/>
          <a:p>
            <a:pPr marL="457200" indent="-457200" eaLnBrk="1" hangingPunct="1">
              <a:spcBef>
                <a:spcPts val="1200"/>
              </a:spcBef>
            </a:pPr>
            <a:r>
              <a:rPr lang="en-GB" altLang="en-US" sz="2800" dirty="0">
                <a:cs typeface="Arial" panose="020B0604020202020204" pitchFamily="34" charset="0"/>
              </a:rPr>
              <a:t>Consider an artificial  population</a:t>
            </a:r>
          </a:p>
          <a:p>
            <a:pPr marL="857250" lvl="1" indent="-457200" eaLnBrk="1" hangingPunct="1">
              <a:spcBef>
                <a:spcPts val="1200"/>
              </a:spcBef>
            </a:pPr>
            <a:r>
              <a:rPr lang="en-GB" altLang="en-US" sz="2400" i="1" dirty="0">
                <a:cs typeface="Arial" panose="020B0604020202020204" pitchFamily="34" charset="0"/>
              </a:rPr>
              <a:t>D</a:t>
            </a:r>
            <a:r>
              <a:rPr lang="en-GB" altLang="en-US" sz="2400" dirty="0">
                <a:cs typeface="Arial" panose="020B0604020202020204" pitchFamily="34" charset="0"/>
              </a:rPr>
              <a:t> = 500 per unit</a:t>
            </a:r>
            <a:r>
              <a:rPr lang="en-GB" altLang="en-US" sz="2400" baseline="30000" dirty="0">
                <a:cs typeface="Arial" panose="020B0604020202020204" pitchFamily="34" charset="0"/>
              </a:rPr>
              <a:t>2</a:t>
            </a:r>
            <a:r>
              <a:rPr lang="en-GB" altLang="en-US" sz="2400" dirty="0">
                <a:cs typeface="Arial" panose="020B0604020202020204" pitchFamily="34" charset="0"/>
              </a:rPr>
              <a:t> (no density gradient)</a:t>
            </a:r>
          </a:p>
          <a:p>
            <a:pPr marL="857250" lvl="1" indent="-457200" eaLnBrk="1" hangingPunct="1">
              <a:spcBef>
                <a:spcPts val="1200"/>
              </a:spcBef>
              <a:spcAft>
                <a:spcPts val="1200"/>
              </a:spcAft>
            </a:pPr>
            <a:r>
              <a:rPr lang="en-GB" altLang="en-US" sz="2400" dirty="0">
                <a:cs typeface="Arial" panose="020B0604020202020204" pitchFamily="34" charset="0"/>
              </a:rPr>
              <a:t>Design: 5 transects equally-spaced (w=0.05)</a:t>
            </a:r>
          </a:p>
          <a:p>
            <a:pPr marL="457200" indent="-457200" eaLnBrk="1" hangingPunct="1">
              <a:spcBef>
                <a:spcPts val="1200"/>
              </a:spcBef>
            </a:pPr>
            <a:r>
              <a:rPr lang="en-GB" altLang="en-US" sz="2800" dirty="0">
                <a:cs typeface="Arial" panose="020B0604020202020204" pitchFamily="34" charset="0"/>
              </a:rPr>
              <a:t>Results: </a:t>
            </a:r>
          </a:p>
          <a:p>
            <a:pPr marL="857250" lvl="1" indent="-457200" eaLnBrk="1" hangingPunct="1">
              <a:spcBef>
                <a:spcPts val="1200"/>
              </a:spcBef>
              <a:spcAft>
                <a:spcPts val="1200"/>
              </a:spcAft>
              <a:buNone/>
            </a:pPr>
            <a:r>
              <a:rPr lang="en-GB" altLang="en-US" sz="2400" i="1" dirty="0">
                <a:cs typeface="Arial" panose="020B0604020202020204" pitchFamily="34" charset="0"/>
              </a:rPr>
              <a:t>	    </a:t>
            </a:r>
            <a:r>
              <a:rPr lang="en-GB" altLang="en-US" sz="2400" dirty="0">
                <a:cs typeface="Arial" panose="020B0604020202020204" pitchFamily="34" charset="0"/>
              </a:rPr>
              <a:t>   = 140</a:t>
            </a:r>
          </a:p>
          <a:p>
            <a:pPr marL="857250" lvl="1" indent="-457200" eaLnBrk="1" hangingPunct="1">
              <a:spcBef>
                <a:spcPct val="0"/>
              </a:spcBef>
              <a:spcAft>
                <a:spcPts val="1200"/>
              </a:spcAft>
              <a:buNone/>
            </a:pPr>
            <a:r>
              <a:rPr lang="en-GB" altLang="en-US" sz="2400" dirty="0">
                <a:cs typeface="Arial" panose="020B0604020202020204" pitchFamily="34" charset="0"/>
              </a:rPr>
              <a:t>	       = 34.6</a:t>
            </a:r>
          </a:p>
          <a:p>
            <a:pPr marL="857250" lvl="1" indent="-457200" eaLnBrk="1" hangingPunct="1">
              <a:spcBef>
                <a:spcPct val="0"/>
              </a:spcBef>
              <a:spcAft>
                <a:spcPts val="1200"/>
              </a:spcAft>
              <a:buNone/>
            </a:pPr>
            <a:r>
              <a:rPr lang="en-GB" altLang="en-US" sz="2400" dirty="0">
                <a:cs typeface="Arial" panose="020B0604020202020204" pitchFamily="34" charset="0"/>
              </a:rPr>
              <a:t>	       = 484.4</a:t>
            </a:r>
            <a:endParaRPr lang="en-GB" altLang="en-US" dirty="0">
              <a:cs typeface="Arial" panose="020B0604020202020204" pitchFamily="34" charset="0"/>
            </a:endParaRPr>
          </a:p>
        </p:txBody>
      </p:sp>
      <p:graphicFrame>
        <p:nvGraphicFramePr>
          <p:cNvPr id="124930" name="Object 6"/>
          <p:cNvGraphicFramePr>
            <a:graphicFrameLocks noChangeAspect="1"/>
          </p:cNvGraphicFramePr>
          <p:nvPr>
            <p:custDataLst>
              <p:tags r:id="rId1"/>
            </p:custDataLst>
          </p:nvPr>
        </p:nvGraphicFramePr>
        <p:xfrm>
          <a:off x="1260338" y="4955167"/>
          <a:ext cx="346075" cy="425450"/>
        </p:xfrm>
        <a:graphic>
          <a:graphicData uri="http://schemas.openxmlformats.org/presentationml/2006/ole">
            <mc:AlternateContent xmlns:mc="http://schemas.openxmlformats.org/markup-compatibility/2006">
              <mc:Choice xmlns:v="urn:schemas-microsoft-com:vml" Requires="v">
                <p:oleObj name="Equation" r:id="rId9" imgW="164957" imgH="203024" progId="Equation.3">
                  <p:embed/>
                </p:oleObj>
              </mc:Choice>
              <mc:Fallback>
                <p:oleObj name="Equation" r:id="rId9" imgW="164957" imgH="203024" progId="Equation.3">
                  <p:embed/>
                  <p:pic>
                    <p:nvPicPr>
                      <p:cNvPr id="12493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0338" y="4955167"/>
                        <a:ext cx="346075"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4931" name="Object 6"/>
          <p:cNvGraphicFramePr>
            <a:graphicFrameLocks noChangeAspect="1"/>
          </p:cNvGraphicFramePr>
          <p:nvPr>
            <p:custDataLst>
              <p:tags r:id="rId2"/>
            </p:custDataLst>
          </p:nvPr>
        </p:nvGraphicFramePr>
        <p:xfrm>
          <a:off x="952363" y="4442405"/>
          <a:ext cx="693737" cy="506413"/>
        </p:xfrm>
        <a:graphic>
          <a:graphicData uri="http://schemas.openxmlformats.org/presentationml/2006/ole">
            <mc:AlternateContent xmlns:mc="http://schemas.openxmlformats.org/markup-compatibility/2006">
              <mc:Choice xmlns:v="urn:schemas-microsoft-com:vml" Requires="v">
                <p:oleObj name="Equation" r:id="rId11" imgW="330057" imgH="241195" progId="Equation.3">
                  <p:embed/>
                </p:oleObj>
              </mc:Choice>
              <mc:Fallback>
                <p:oleObj name="Equation" r:id="rId11" imgW="330057" imgH="241195" progId="Equation.3">
                  <p:embed/>
                  <p:pic>
                    <p:nvPicPr>
                      <p:cNvPr id="124931"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2363" y="4442405"/>
                        <a:ext cx="693737"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4932" name="Object 6"/>
          <p:cNvGraphicFramePr>
            <a:graphicFrameLocks noChangeAspect="1"/>
          </p:cNvGraphicFramePr>
          <p:nvPr>
            <p:custDataLst>
              <p:tags r:id="rId3"/>
            </p:custDataLst>
          </p:nvPr>
        </p:nvGraphicFramePr>
        <p:xfrm>
          <a:off x="1346062" y="4066168"/>
          <a:ext cx="266700" cy="293687"/>
        </p:xfrm>
        <a:graphic>
          <a:graphicData uri="http://schemas.openxmlformats.org/presentationml/2006/ole">
            <mc:AlternateContent xmlns:mc="http://schemas.openxmlformats.org/markup-compatibility/2006">
              <mc:Choice xmlns:v="urn:schemas-microsoft-com:vml" Requires="v">
                <p:oleObj name="Equation" r:id="rId13" imgW="126835" imgH="139518" progId="Equation.3">
                  <p:embed/>
                </p:oleObj>
              </mc:Choice>
              <mc:Fallback>
                <p:oleObj name="Equation" r:id="rId13" imgW="126835" imgH="139518" progId="Equation.3">
                  <p:embed/>
                  <p:pic>
                    <p:nvPicPr>
                      <p:cNvPr id="124932"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46062" y="4066168"/>
                        <a:ext cx="266700"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651A83C6-E898-4196-8292-A05B85C229BF}"/>
              </a:ext>
            </a:extLst>
          </p:cNvPr>
          <p:cNvSpPr>
            <a:spLocks noGrp="1"/>
          </p:cNvSpPr>
          <p:nvPr>
            <p:ph type="sldNum" sz="quarter" idx="12"/>
          </p:nvPr>
        </p:nvSpPr>
        <p:spPr/>
        <p:txBody>
          <a:bodyPr/>
          <a:lstStyle/>
          <a:p>
            <a:pPr>
              <a:defRPr/>
            </a:pPr>
            <a:fld id="{B59E928D-B85A-4D0A-9391-33FBD2C5AC9A}" type="slidenum">
              <a:rPr lang="en-GB" altLang="en-US" smtClean="0"/>
              <a:pPr>
                <a:defRPr/>
              </a:pPr>
              <a:t>92</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49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49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49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3" descr="survey2a.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64200" y="1260475"/>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survey2b.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664200" y="1260475"/>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How do estimates behave?</a:t>
            </a:r>
          </a:p>
        </p:txBody>
      </p:sp>
      <p:sp>
        <p:nvSpPr>
          <p:cNvPr id="8" name="Content Placeholder 2"/>
          <p:cNvSpPr>
            <a:spLocks noGrp="1"/>
          </p:cNvSpPr>
          <p:nvPr>
            <p:ph idx="1"/>
          </p:nvPr>
        </p:nvSpPr>
        <p:spPr>
          <a:xfrm>
            <a:off x="127000" y="1600201"/>
            <a:ext cx="6294438" cy="4525963"/>
          </a:xfrm>
        </p:spPr>
        <p:txBody>
          <a:bodyPr/>
          <a:lstStyle/>
          <a:p>
            <a:pPr marL="457200" indent="-457200" eaLnBrk="1" hangingPunct="1">
              <a:spcBef>
                <a:spcPts val="1200"/>
              </a:spcBef>
            </a:pPr>
            <a:r>
              <a:rPr lang="en-GB" altLang="en-US" sz="2800" dirty="0">
                <a:cs typeface="Arial" panose="020B0604020202020204" pitchFamily="34" charset="0"/>
              </a:rPr>
              <a:t>Consider a duplicate survey</a:t>
            </a:r>
          </a:p>
          <a:p>
            <a:pPr marL="857250" lvl="1" indent="-457200" eaLnBrk="1" hangingPunct="1">
              <a:spcBef>
                <a:spcPts val="1200"/>
              </a:spcBef>
            </a:pPr>
            <a:r>
              <a:rPr lang="en-GB" altLang="en-US" sz="2400" dirty="0">
                <a:cs typeface="Arial" panose="020B0604020202020204" pitchFamily="34" charset="0"/>
              </a:rPr>
              <a:t>Same population model</a:t>
            </a:r>
          </a:p>
          <a:p>
            <a:pPr marL="857250" lvl="1" indent="-457200" eaLnBrk="1" hangingPunct="1">
              <a:spcBef>
                <a:spcPts val="1200"/>
              </a:spcBef>
              <a:spcAft>
                <a:spcPts val="1200"/>
              </a:spcAft>
            </a:pPr>
            <a:r>
              <a:rPr lang="en-GB" altLang="en-US" sz="2400" dirty="0">
                <a:cs typeface="Arial" panose="020B0604020202020204" pitchFamily="34" charset="0"/>
              </a:rPr>
              <a:t>Same survey design (with a new random start point)</a:t>
            </a:r>
          </a:p>
          <a:p>
            <a:pPr marL="457200" indent="-457200" eaLnBrk="1" hangingPunct="1">
              <a:spcBef>
                <a:spcPts val="1200"/>
              </a:spcBef>
            </a:pPr>
            <a:r>
              <a:rPr lang="en-GB" altLang="en-US" sz="2800" dirty="0">
                <a:cs typeface="Arial" panose="020B0604020202020204" pitchFamily="34" charset="0"/>
              </a:rPr>
              <a:t>Results: </a:t>
            </a:r>
          </a:p>
          <a:p>
            <a:pPr marL="857250" lvl="1" indent="-457200" eaLnBrk="1" hangingPunct="1">
              <a:spcBef>
                <a:spcPts val="1200"/>
              </a:spcBef>
              <a:spcAft>
                <a:spcPts val="1200"/>
              </a:spcAft>
              <a:buNone/>
            </a:pPr>
            <a:r>
              <a:rPr lang="en-GB" altLang="en-US" sz="2400" i="1" dirty="0">
                <a:cs typeface="Arial" panose="020B0604020202020204" pitchFamily="34" charset="0"/>
              </a:rPr>
              <a:t>	    </a:t>
            </a:r>
            <a:r>
              <a:rPr lang="en-GB" altLang="en-US" sz="2400" dirty="0">
                <a:cs typeface="Arial" panose="020B0604020202020204" pitchFamily="34" charset="0"/>
              </a:rPr>
              <a:t>   = 139</a:t>
            </a:r>
          </a:p>
          <a:p>
            <a:pPr marL="857250" lvl="1" indent="-457200" eaLnBrk="1" hangingPunct="1">
              <a:spcBef>
                <a:spcPct val="0"/>
              </a:spcBef>
              <a:spcAft>
                <a:spcPts val="1200"/>
              </a:spcAft>
              <a:buNone/>
            </a:pPr>
            <a:r>
              <a:rPr lang="en-GB" altLang="en-US" sz="2400" dirty="0">
                <a:cs typeface="Arial" panose="020B0604020202020204" pitchFamily="34" charset="0"/>
              </a:rPr>
              <a:t>	       = 37.6</a:t>
            </a:r>
          </a:p>
          <a:p>
            <a:pPr marL="857250" lvl="1" indent="-457200" eaLnBrk="1" hangingPunct="1">
              <a:spcBef>
                <a:spcPct val="0"/>
              </a:spcBef>
              <a:spcAft>
                <a:spcPts val="1200"/>
              </a:spcAft>
              <a:buNone/>
            </a:pPr>
            <a:r>
              <a:rPr lang="en-GB" altLang="en-US" sz="2400" dirty="0">
                <a:cs typeface="Arial" panose="020B0604020202020204" pitchFamily="34" charset="0"/>
              </a:rPr>
              <a:t>	       = 522.1</a:t>
            </a:r>
          </a:p>
        </p:txBody>
      </p:sp>
      <p:graphicFrame>
        <p:nvGraphicFramePr>
          <p:cNvPr id="125954" name="Object 6"/>
          <p:cNvGraphicFramePr>
            <a:graphicFrameLocks noChangeAspect="1"/>
          </p:cNvGraphicFramePr>
          <p:nvPr>
            <p:custDataLst>
              <p:tags r:id="rId1"/>
            </p:custDataLst>
          </p:nvPr>
        </p:nvGraphicFramePr>
        <p:xfrm>
          <a:off x="1164506" y="4934390"/>
          <a:ext cx="346075" cy="425450"/>
        </p:xfrm>
        <a:graphic>
          <a:graphicData uri="http://schemas.openxmlformats.org/presentationml/2006/ole">
            <mc:AlternateContent xmlns:mc="http://schemas.openxmlformats.org/markup-compatibility/2006">
              <mc:Choice xmlns:v="urn:schemas-microsoft-com:vml" Requires="v">
                <p:oleObj name="Equation" r:id="rId8" imgW="164957" imgH="203024" progId="Equation.3">
                  <p:embed/>
                </p:oleObj>
              </mc:Choice>
              <mc:Fallback>
                <p:oleObj name="Equation" r:id="rId8" imgW="164957" imgH="203024" progId="Equation.3">
                  <p:embed/>
                  <p:pic>
                    <p:nvPicPr>
                      <p:cNvPr id="125954"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4506" y="4934390"/>
                        <a:ext cx="346075"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5955" name="Object 6"/>
          <p:cNvGraphicFramePr>
            <a:graphicFrameLocks noChangeAspect="1"/>
          </p:cNvGraphicFramePr>
          <p:nvPr>
            <p:custDataLst>
              <p:tags r:id="rId2"/>
            </p:custDataLst>
          </p:nvPr>
        </p:nvGraphicFramePr>
        <p:xfrm>
          <a:off x="856531" y="4393920"/>
          <a:ext cx="693737" cy="506413"/>
        </p:xfrm>
        <a:graphic>
          <a:graphicData uri="http://schemas.openxmlformats.org/presentationml/2006/ole">
            <mc:AlternateContent xmlns:mc="http://schemas.openxmlformats.org/markup-compatibility/2006">
              <mc:Choice xmlns:v="urn:schemas-microsoft-com:vml" Requires="v">
                <p:oleObj name="Equation" r:id="rId10" imgW="330057" imgH="241195" progId="Equation.3">
                  <p:embed/>
                </p:oleObj>
              </mc:Choice>
              <mc:Fallback>
                <p:oleObj name="Equation" r:id="rId10" imgW="330057" imgH="241195" progId="Equation.3">
                  <p:embed/>
                  <p:pic>
                    <p:nvPicPr>
                      <p:cNvPr id="125955"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6531" y="4393920"/>
                        <a:ext cx="693737"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5956" name="Object 6"/>
          <p:cNvGraphicFramePr>
            <a:graphicFrameLocks noChangeAspect="1"/>
          </p:cNvGraphicFramePr>
          <p:nvPr>
            <p:custDataLst>
              <p:tags r:id="rId3"/>
            </p:custDataLst>
          </p:nvPr>
        </p:nvGraphicFramePr>
        <p:xfrm>
          <a:off x="1250230" y="4045391"/>
          <a:ext cx="266700" cy="293687"/>
        </p:xfrm>
        <a:graphic>
          <a:graphicData uri="http://schemas.openxmlformats.org/presentationml/2006/ole">
            <mc:AlternateContent xmlns:mc="http://schemas.openxmlformats.org/markup-compatibility/2006">
              <mc:Choice xmlns:v="urn:schemas-microsoft-com:vml" Requires="v">
                <p:oleObj name="Equation" r:id="rId12" imgW="126835" imgH="139518" progId="Equation.3">
                  <p:embed/>
                </p:oleObj>
              </mc:Choice>
              <mc:Fallback>
                <p:oleObj name="Equation" r:id="rId12" imgW="126835" imgH="139518" progId="Equation.3">
                  <p:embed/>
                  <p:pic>
                    <p:nvPicPr>
                      <p:cNvPr id="125956" name="Object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0230" y="4045391"/>
                        <a:ext cx="266700"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8F95222D-D0BD-4F73-9142-3B9CD4F35AB2}"/>
              </a:ext>
            </a:extLst>
          </p:cNvPr>
          <p:cNvSpPr>
            <a:spLocks noGrp="1"/>
          </p:cNvSpPr>
          <p:nvPr>
            <p:ph type="sldNum" sz="quarter" idx="12"/>
          </p:nvPr>
        </p:nvSpPr>
        <p:spPr/>
        <p:txBody>
          <a:bodyPr/>
          <a:lstStyle/>
          <a:p>
            <a:pPr>
              <a:defRPr/>
            </a:pPr>
            <a:fld id="{B59E928D-B85A-4D0A-9391-33FBD2C5AC9A}" type="slidenum">
              <a:rPr lang="en-GB" altLang="en-US" smtClean="0"/>
              <a:pPr>
                <a:defRPr/>
              </a:pPr>
              <a:t>93</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59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595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595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How do estimates behave?</a:t>
            </a:r>
          </a:p>
        </p:txBody>
      </p:sp>
      <p:sp>
        <p:nvSpPr>
          <p:cNvPr id="11" name="Content Placeholder 2"/>
          <p:cNvSpPr>
            <a:spLocks noGrp="1"/>
          </p:cNvSpPr>
          <p:nvPr>
            <p:ph idx="1"/>
          </p:nvPr>
        </p:nvSpPr>
        <p:spPr>
          <a:xfrm>
            <a:off x="711200" y="1600201"/>
            <a:ext cx="10274300" cy="4525963"/>
          </a:xfrm>
        </p:spPr>
        <p:txBody>
          <a:bodyPr/>
          <a:lstStyle/>
          <a:p>
            <a:pPr marL="457200" indent="-457200" eaLnBrk="1" hangingPunct="1">
              <a:spcBef>
                <a:spcPts val="1200"/>
              </a:spcBef>
              <a:spcAft>
                <a:spcPts val="1200"/>
              </a:spcAft>
            </a:pPr>
            <a:r>
              <a:rPr lang="en-GB" altLang="en-US" sz="2800" dirty="0">
                <a:cs typeface="Arial" panose="020B0604020202020204" pitchFamily="34" charset="0"/>
              </a:rPr>
              <a:t>Imagine repeating this process over and over, using the same survey design and a population drawn from the same density model</a:t>
            </a:r>
          </a:p>
          <a:p>
            <a:pPr marL="457200" indent="-457200" eaLnBrk="1" hangingPunct="1">
              <a:spcBef>
                <a:spcPts val="1200"/>
              </a:spcBef>
              <a:spcAft>
                <a:spcPts val="1200"/>
              </a:spcAft>
            </a:pPr>
            <a:r>
              <a:rPr lang="en-GB" altLang="en-US" sz="2800" dirty="0">
                <a:cs typeface="Arial" panose="020B0604020202020204" pitchFamily="34" charset="0"/>
              </a:rPr>
              <a:t>Each survey will yield:</a:t>
            </a:r>
          </a:p>
          <a:p>
            <a:pPr marL="857250" lvl="1" indent="-457200" eaLnBrk="1" hangingPunct="1">
              <a:spcBef>
                <a:spcPts val="1200"/>
              </a:spcBef>
              <a:spcAft>
                <a:spcPts val="1200"/>
              </a:spcAft>
            </a:pPr>
            <a:r>
              <a:rPr lang="en-GB" altLang="en-US" sz="2400" dirty="0">
                <a:cs typeface="Arial" panose="020B0604020202020204" pitchFamily="34" charset="0"/>
              </a:rPr>
              <a:t>A different value for </a:t>
            </a:r>
            <a:endParaRPr lang="en-GB" altLang="en-US" sz="2400" i="1" dirty="0">
              <a:cs typeface="Arial" panose="020B0604020202020204" pitchFamily="34" charset="0"/>
            </a:endParaRPr>
          </a:p>
          <a:p>
            <a:pPr marL="857250" lvl="1" indent="-457200" eaLnBrk="1" hangingPunct="1">
              <a:spcBef>
                <a:spcPts val="1200"/>
              </a:spcBef>
              <a:spcAft>
                <a:spcPts val="1200"/>
              </a:spcAft>
            </a:pPr>
            <a:r>
              <a:rPr lang="en-GB" altLang="en-US" sz="2400" dirty="0">
                <a:cs typeface="Arial" panose="020B0604020202020204" pitchFamily="34" charset="0"/>
              </a:rPr>
              <a:t>A different value for</a:t>
            </a:r>
            <a:endParaRPr lang="en-GB" altLang="en-US" sz="2400" i="1" baseline="-25000" dirty="0">
              <a:cs typeface="Arial" panose="020B0604020202020204" pitchFamily="34" charset="0"/>
            </a:endParaRPr>
          </a:p>
          <a:p>
            <a:pPr marL="857250" lvl="1" indent="-457200" eaLnBrk="1" hangingPunct="1">
              <a:spcBef>
                <a:spcPts val="1200"/>
              </a:spcBef>
              <a:spcAft>
                <a:spcPts val="1200"/>
              </a:spcAft>
            </a:pPr>
            <a:r>
              <a:rPr lang="en-GB" altLang="en-US" sz="2400" dirty="0">
                <a:cs typeface="Arial" panose="020B0604020202020204" pitchFamily="34" charset="0"/>
              </a:rPr>
              <a:t>A different value for </a:t>
            </a:r>
            <a:endParaRPr lang="en-GB" altLang="en-US" sz="2400" i="1" dirty="0">
              <a:cs typeface="Arial" panose="020B0604020202020204" pitchFamily="34" charset="0"/>
            </a:endParaRPr>
          </a:p>
        </p:txBody>
      </p:sp>
      <p:graphicFrame>
        <p:nvGraphicFramePr>
          <p:cNvPr id="23556" name="Object 6"/>
          <p:cNvGraphicFramePr>
            <a:graphicFrameLocks noChangeAspect="1"/>
          </p:cNvGraphicFramePr>
          <p:nvPr>
            <p:custDataLst>
              <p:tags r:id="rId1"/>
            </p:custDataLst>
          </p:nvPr>
        </p:nvGraphicFramePr>
        <p:xfrm>
          <a:off x="4134291" y="4822687"/>
          <a:ext cx="398462" cy="488950"/>
        </p:xfrm>
        <a:graphic>
          <a:graphicData uri="http://schemas.openxmlformats.org/presentationml/2006/ole">
            <mc:AlternateContent xmlns:mc="http://schemas.openxmlformats.org/markup-compatibility/2006">
              <mc:Choice xmlns:v="urn:schemas-microsoft-com:vml" Requires="v">
                <p:oleObj name="Equation" r:id="rId6" imgW="164957" imgH="203024" progId="Equation.3">
                  <p:embed/>
                </p:oleObj>
              </mc:Choice>
              <mc:Fallback>
                <p:oleObj name="Equation" r:id="rId6" imgW="164957" imgH="203024" progId="Equation.3">
                  <p:embed/>
                  <p:pic>
                    <p:nvPicPr>
                      <p:cNvPr id="23556"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34291" y="4822687"/>
                        <a:ext cx="398462"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57" name="Object 6"/>
          <p:cNvGraphicFramePr>
            <a:graphicFrameLocks noChangeAspect="1"/>
          </p:cNvGraphicFramePr>
          <p:nvPr>
            <p:custDataLst>
              <p:tags r:id="rId2"/>
            </p:custDataLst>
          </p:nvPr>
        </p:nvGraphicFramePr>
        <p:xfrm>
          <a:off x="4078729" y="4111487"/>
          <a:ext cx="804863" cy="588962"/>
        </p:xfrm>
        <a:graphic>
          <a:graphicData uri="http://schemas.openxmlformats.org/presentationml/2006/ole">
            <mc:AlternateContent xmlns:mc="http://schemas.openxmlformats.org/markup-compatibility/2006">
              <mc:Choice xmlns:v="urn:schemas-microsoft-com:vml" Requires="v">
                <p:oleObj name="Equation" r:id="rId8" imgW="330057" imgH="241195" progId="Equation.3">
                  <p:embed/>
                </p:oleObj>
              </mc:Choice>
              <mc:Fallback>
                <p:oleObj name="Equation" r:id="rId8" imgW="330057" imgH="241195" progId="Equation.3">
                  <p:embed/>
                  <p:pic>
                    <p:nvPicPr>
                      <p:cNvPr id="23557"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8729" y="4111487"/>
                        <a:ext cx="804863"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58" name="Object 6"/>
          <p:cNvGraphicFramePr>
            <a:graphicFrameLocks noChangeAspect="1"/>
          </p:cNvGraphicFramePr>
          <p:nvPr>
            <p:custDataLst>
              <p:tags r:id="rId3"/>
            </p:custDataLst>
          </p:nvPr>
        </p:nvGraphicFramePr>
        <p:xfrm>
          <a:off x="4088253" y="3630475"/>
          <a:ext cx="700088" cy="377825"/>
        </p:xfrm>
        <a:graphic>
          <a:graphicData uri="http://schemas.openxmlformats.org/presentationml/2006/ole">
            <mc:AlternateContent xmlns:mc="http://schemas.openxmlformats.org/markup-compatibility/2006">
              <mc:Choice xmlns:v="urn:schemas-microsoft-com:vml" Requires="v">
                <p:oleObj name="Equation" r:id="rId10" imgW="126835" imgH="139518" progId="Equation.3">
                  <p:embed/>
                </p:oleObj>
              </mc:Choice>
              <mc:Fallback>
                <p:oleObj name="Equation" r:id="rId10" imgW="126835" imgH="139518" progId="Equation.3">
                  <p:embed/>
                  <p:pic>
                    <p:nvPicPr>
                      <p:cNvPr id="23558"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88253" y="3630475"/>
                        <a:ext cx="700088"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C614310E-E932-4360-8988-2818BB8A883C}"/>
              </a:ext>
            </a:extLst>
          </p:cNvPr>
          <p:cNvSpPr>
            <a:spLocks noGrp="1"/>
          </p:cNvSpPr>
          <p:nvPr>
            <p:ph type="sldNum" sz="quarter" idx="12"/>
          </p:nvPr>
        </p:nvSpPr>
        <p:spPr/>
        <p:txBody>
          <a:bodyPr/>
          <a:lstStyle/>
          <a:p>
            <a:pPr>
              <a:defRPr/>
            </a:pPr>
            <a:fld id="{B59E928D-B85A-4D0A-9391-33FBD2C5AC9A}" type="slidenum">
              <a:rPr lang="en-GB" altLang="en-US" smtClean="0"/>
              <a:pPr>
                <a:defRPr/>
              </a:pPr>
              <a:t>94</a:t>
            </a:fld>
            <a:endParaRPr lang="en-GB"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4578" name="Content Placeholder 2"/>
              <p:cNvSpPr>
                <a:spLocks noGrp="1"/>
              </p:cNvSpPr>
              <p:nvPr>
                <p:ph idx="1"/>
              </p:nvPr>
            </p:nvSpPr>
            <p:spPr>
              <a:xfrm>
                <a:off x="571500" y="1600201"/>
                <a:ext cx="10896600" cy="1860549"/>
              </a:xfrm>
            </p:spPr>
            <p:txBody>
              <a:bodyPr/>
              <a:lstStyle/>
              <a:p>
                <a:pPr marL="457200" indent="-457200" eaLnBrk="1" hangingPunct="1">
                  <a:spcBef>
                    <a:spcPts val="1200"/>
                  </a:spcBef>
                  <a:spcAft>
                    <a:spcPts val="1200"/>
                  </a:spcAft>
                </a:pPr>
                <a:r>
                  <a:rPr lang="en-GB" altLang="en-US" sz="2800" dirty="0">
                    <a:cs typeface="Arial" panose="020B0604020202020204" pitchFamily="34" charset="0"/>
                  </a:rPr>
                  <a:t>What happens if we repeat this simulated survey 10,000 times?</a:t>
                </a:r>
              </a:p>
              <a:p>
                <a:pPr marL="457200" indent="-457200" eaLnBrk="1" hangingPunct="1">
                  <a:spcBef>
                    <a:spcPts val="1200"/>
                  </a:spcBef>
                  <a:spcAft>
                    <a:spcPts val="1200"/>
                  </a:spcAft>
                </a:pPr>
                <a:r>
                  <a:rPr lang="en-GB" altLang="en-US" sz="2800" dirty="0">
                    <a:cs typeface="Arial" panose="020B0604020202020204" pitchFamily="34" charset="0"/>
                  </a:rPr>
                  <a:t>We end up with </a:t>
                </a:r>
                <a:r>
                  <a:rPr lang="en-GB" altLang="en-US" sz="2800" b="1" dirty="0">
                    <a:solidFill>
                      <a:srgbClr val="0070C0"/>
                    </a:solidFill>
                    <a:cs typeface="Arial" panose="020B0604020202020204" pitchFamily="34" charset="0"/>
                  </a:rPr>
                  <a:t>distributions</a:t>
                </a:r>
                <a:r>
                  <a:rPr lang="en-GB" altLang="en-US" sz="2800" dirty="0">
                    <a:cs typeface="Arial" panose="020B0604020202020204" pitchFamily="34" charset="0"/>
                  </a:rPr>
                  <a:t> for </a:t>
                </a:r>
                <a:r>
                  <a:rPr lang="en-GB" altLang="en-US" sz="2800" i="1" dirty="0">
                    <a:cs typeface="Arial" panose="020B0604020202020204" pitchFamily="34" charset="0"/>
                  </a:rPr>
                  <a:t> </a:t>
                </a:r>
                <a:r>
                  <a:rPr lang="en-GB" altLang="en-US" sz="2800" i="1" dirty="0">
                    <a:latin typeface="Cambria" panose="02040503050406030204" pitchFamily="18" charset="0"/>
                    <a:ea typeface="Cambria" panose="02040503050406030204" pitchFamily="18" charset="0"/>
                    <a:cs typeface="Arial" panose="020B0604020202020204" pitchFamily="34" charset="0"/>
                  </a:rPr>
                  <a:t>n</a:t>
                </a:r>
                <a:r>
                  <a:rPr lang="en-GB" altLang="en-US" sz="2800" i="1" dirty="0">
                    <a:cs typeface="Arial" panose="020B0604020202020204" pitchFamily="34" charset="0"/>
                  </a:rPr>
                  <a:t> , </a:t>
                </a:r>
                <a14:m>
                  <m:oMath xmlns:m="http://schemas.openxmlformats.org/officeDocument/2006/math">
                    <m:acc>
                      <m:accPr>
                        <m:chr m:val="̂"/>
                        <m:ctrlPr>
                          <a:rPr lang="en-GB"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𝑓</m:t>
                        </m:r>
                      </m:e>
                    </m:acc>
                    <m:r>
                      <a:rPr lang="en-GB" altLang="en-US" sz="2800" b="0" i="1" smtClean="0">
                        <a:latin typeface="Cambria Math" panose="02040503050406030204" pitchFamily="18" charset="0"/>
                        <a:cs typeface="Arial" panose="020B0604020202020204" pitchFamily="34" charset="0"/>
                      </a:rPr>
                      <m:t>(0)</m:t>
                    </m:r>
                  </m:oMath>
                </a14:m>
                <a:r>
                  <a:rPr lang="en-GB" altLang="en-US" sz="2800" i="1" dirty="0">
                    <a:cs typeface="Arial" panose="020B0604020202020204" pitchFamily="34" charset="0"/>
                  </a:rPr>
                  <a:t> </a:t>
                </a:r>
                <a:r>
                  <a:rPr lang="en-GB" altLang="en-US" sz="2800" dirty="0">
                    <a:cs typeface="Arial" panose="020B0604020202020204" pitchFamily="34" charset="0"/>
                  </a:rPr>
                  <a:t>and </a:t>
                </a:r>
                <a14:m>
                  <m:oMath xmlns:m="http://schemas.openxmlformats.org/officeDocument/2006/math">
                    <m:acc>
                      <m:accPr>
                        <m:chr m:val="̂"/>
                        <m:ctrlPr>
                          <a:rPr lang="en-GB" altLang="en-US" sz="2800" i="1" smtClean="0">
                            <a:latin typeface="Cambria Math" panose="02040503050406030204" pitchFamily="18" charset="0"/>
                            <a:cs typeface="Arial" panose="020B0604020202020204" pitchFamily="34" charset="0"/>
                          </a:rPr>
                        </m:ctrlPr>
                      </m:accPr>
                      <m:e>
                        <m:r>
                          <a:rPr lang="en-GB" altLang="en-US" sz="2800" b="0" i="1" smtClean="0">
                            <a:latin typeface="Cambria Math" panose="02040503050406030204" pitchFamily="18" charset="0"/>
                            <a:cs typeface="Arial" panose="020B0604020202020204" pitchFamily="34" charset="0"/>
                          </a:rPr>
                          <m:t>𝐷</m:t>
                        </m:r>
                      </m:e>
                    </m:acc>
                  </m:oMath>
                </a14:m>
                <a:endParaRPr lang="en-GB" altLang="en-US" sz="2800" i="1" dirty="0">
                  <a:cs typeface="Arial" panose="020B0604020202020204" pitchFamily="34" charset="0"/>
                </a:endParaRPr>
              </a:p>
            </p:txBody>
          </p:sp>
        </mc:Choice>
        <mc:Fallback xmlns="">
          <p:sp>
            <p:nvSpPr>
              <p:cNvPr id="24578" name="Content Placeholder 2"/>
              <p:cNvSpPr>
                <a:spLocks noGrp="1" noRot="1" noChangeAspect="1" noMove="1" noResize="1" noEditPoints="1" noAdjustHandles="1" noChangeArrowheads="1" noChangeShapeType="1" noTextEdit="1"/>
              </p:cNvSpPr>
              <p:nvPr>
                <p:ph idx="1"/>
              </p:nvPr>
            </p:nvSpPr>
            <p:spPr>
              <a:xfrm>
                <a:off x="571500" y="1600201"/>
                <a:ext cx="10896600" cy="1860549"/>
              </a:xfrm>
              <a:blipFill>
                <a:blip r:embed="rId4"/>
                <a:stretch>
                  <a:fillRect t="-6557"/>
                </a:stretch>
              </a:blipFill>
            </p:spPr>
            <p:txBody>
              <a:bodyPr/>
              <a:lstStyle/>
              <a:p>
                <a:r>
                  <a:rPr lang="en-GB">
                    <a:noFill/>
                  </a:rPr>
                  <a:t> </a:t>
                </a:r>
              </a:p>
            </p:txBody>
          </p:sp>
        </mc:Fallback>
      </mc:AlternateContent>
      <p:sp>
        <p:nvSpPr>
          <p:cNvPr id="8"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How do estimates behave?</a:t>
            </a:r>
          </a:p>
        </p:txBody>
      </p:sp>
      <p:pic>
        <p:nvPicPr>
          <p:cNvPr id="24580" name="Picture 12" descr="histograms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1950" y="2972884"/>
            <a:ext cx="113157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4669879" y="6225166"/>
                <a:ext cx="2705549" cy="57060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Note, </a:t>
                </a:r>
                <a14:m>
                  <m:oMath xmlns:m="http://schemas.openxmlformats.org/officeDocument/2006/math">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𝑓</m:t>
                        </m:r>
                      </m:e>
                    </m:acc>
                    <m:d>
                      <m:d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0</m:t>
                        </m:r>
                      </m:e>
                    </m:d>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type m:val="skw"/>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num>
                      <m:den>
                        <m:sSub>
                          <m:sSubPr>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𝑤</m:t>
                            </m:r>
                            <m:acc>
                              <m:accPr>
                                <m:chr m:val="̂"/>
                                <m:ctrlP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acc>
                          </m:e>
                          <m:sub>
                            <m:r>
                              <a:rPr kumimoji="0" lang="en-GB"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𝑎</m:t>
                            </m:r>
                          </m:sub>
                        </m:sSub>
                      </m:den>
                    </m:f>
                  </m:oMath>
                </a14:m>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4669879" y="6225166"/>
                <a:ext cx="2705549" cy="570605"/>
              </a:xfrm>
              <a:prstGeom prst="rect">
                <a:avLst/>
              </a:prstGeom>
              <a:blipFill>
                <a:blip r:embed="rId6"/>
                <a:stretch>
                  <a:fillRect l="-3378" t="-4255" b="-8511"/>
                </a:stretch>
              </a:blipFill>
            </p:spPr>
            <p:txBody>
              <a:bodyPr/>
              <a:lstStyle/>
              <a:p>
                <a:r>
                  <a:rPr lang="en-GB">
                    <a:noFill/>
                  </a:rPr>
                  <a:t> </a:t>
                </a:r>
              </a:p>
            </p:txBody>
          </p:sp>
        </mc:Fallback>
      </mc:AlternateContent>
      <p:sp>
        <p:nvSpPr>
          <p:cNvPr id="3" name="Slide Number Placeholder 2">
            <a:extLst>
              <a:ext uri="{FF2B5EF4-FFF2-40B4-BE49-F238E27FC236}">
                <a16:creationId xmlns:a16="http://schemas.microsoft.com/office/drawing/2014/main" id="{D91889EB-A802-4253-8E83-B126936DBD7D}"/>
              </a:ext>
            </a:extLst>
          </p:cNvPr>
          <p:cNvSpPr>
            <a:spLocks noGrp="1"/>
          </p:cNvSpPr>
          <p:nvPr>
            <p:ph type="sldNum" sz="quarter" idx="12"/>
          </p:nvPr>
        </p:nvSpPr>
        <p:spPr/>
        <p:txBody>
          <a:bodyPr/>
          <a:lstStyle/>
          <a:p>
            <a:pPr>
              <a:defRPr/>
            </a:pPr>
            <a:fld id="{B59E928D-B85A-4D0A-9391-33FBD2C5AC9A}" type="slidenum">
              <a:rPr lang="en-GB" altLang="en-US" smtClean="0"/>
              <a:pPr>
                <a:defRPr/>
              </a:pPr>
              <a:t>95</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How do estimates behave?</a:t>
            </a:r>
          </a:p>
        </p:txBody>
      </p:sp>
      <mc:AlternateContent xmlns:mc="http://schemas.openxmlformats.org/markup-compatibility/2006" xmlns:a14="http://schemas.microsoft.com/office/drawing/2010/main">
        <mc:Choice Requires="a14">
          <p:sp>
            <p:nvSpPr>
              <p:cNvPr id="11" name="Content Placeholder 2"/>
              <p:cNvSpPr>
                <a:spLocks noGrp="1"/>
              </p:cNvSpPr>
              <p:nvPr>
                <p:ph idx="1"/>
              </p:nvPr>
            </p:nvSpPr>
            <p:spPr>
              <a:xfrm>
                <a:off x="635000" y="1600201"/>
                <a:ext cx="10807700" cy="4525963"/>
              </a:xfrm>
            </p:spPr>
            <p:txBody>
              <a:bodyPr>
                <a:normAutofit/>
              </a:bodyPr>
              <a:lstStyle/>
              <a:p>
                <a:pPr marL="457200" indent="-457200" eaLnBrk="1" hangingPunct="1">
                  <a:spcBef>
                    <a:spcPts val="1200"/>
                  </a:spcBef>
                </a:pPr>
                <a:r>
                  <a:rPr lang="en-GB" altLang="en-US" sz="2800" dirty="0">
                    <a:cs typeface="Arial" panose="020B0604020202020204" pitchFamily="34" charset="0"/>
                  </a:rPr>
                  <a:t>We are interested in the </a:t>
                </a:r>
                <a:r>
                  <a:rPr lang="en-GB" altLang="en-US" sz="2800" b="1" dirty="0">
                    <a:solidFill>
                      <a:srgbClr val="0070C0"/>
                    </a:solidFill>
                    <a:cs typeface="Arial" panose="020B0604020202020204" pitchFamily="34" charset="0"/>
                  </a:rPr>
                  <a:t>hypothetical long-run </a:t>
                </a:r>
                <a:r>
                  <a:rPr lang="en-GB" altLang="en-US" sz="2800" dirty="0">
                    <a:cs typeface="Arial" panose="020B0604020202020204" pitchFamily="34" charset="0"/>
                  </a:rPr>
                  <a:t>behaviour of our estimator</a:t>
                </a:r>
              </a:p>
              <a:p>
                <a:pPr marL="2165760" lvl="8" indent="-457200">
                  <a:spcBef>
                    <a:spcPts val="1200"/>
                  </a:spcBef>
                </a:pPr>
                <a14:m>
                  <m:oMath xmlns:m="http://schemas.openxmlformats.org/officeDocument/2006/math">
                    <m:acc>
                      <m:accPr>
                        <m:chr m:val="̂"/>
                        <m:ctrlPr>
                          <a:rPr lang="en-GB" altLang="en-US" sz="240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𝐷</m:t>
                        </m:r>
                      </m:e>
                    </m:acc>
                    <m:r>
                      <a:rPr lang="en-GB" altLang="en-US" sz="2400" b="0" i="1" smtClean="0">
                        <a:latin typeface="Cambria Math" panose="02040503050406030204" pitchFamily="18" charset="0"/>
                        <a:cs typeface="Arial" panose="020B0604020202020204" pitchFamily="34" charset="0"/>
                      </a:rPr>
                      <m:t>= </m:t>
                    </m:r>
                    <m:f>
                      <m:fPr>
                        <m:ctrlPr>
                          <a:rPr lang="en-GB" altLang="en-US" sz="2400" b="0" i="1" smtClean="0">
                            <a:latin typeface="Cambria Math" panose="02040503050406030204" pitchFamily="18" charset="0"/>
                            <a:cs typeface="Arial" panose="020B0604020202020204" pitchFamily="34" charset="0"/>
                          </a:rPr>
                        </m:ctrlPr>
                      </m:fPr>
                      <m:num>
                        <m:r>
                          <a:rPr lang="en-GB" altLang="en-US" sz="2400" b="0" i="1" smtClean="0">
                            <a:latin typeface="Cambria Math" panose="02040503050406030204" pitchFamily="18" charset="0"/>
                            <a:cs typeface="Arial" panose="020B0604020202020204" pitchFamily="34" charset="0"/>
                          </a:rPr>
                          <m:t>𝑛</m:t>
                        </m:r>
                      </m:num>
                      <m:den>
                        <m:r>
                          <a:rPr lang="en-GB" altLang="en-US" sz="2400" b="0" i="1" smtClean="0">
                            <a:latin typeface="Cambria Math" panose="02040503050406030204" pitchFamily="18" charset="0"/>
                            <a:cs typeface="Arial" panose="020B0604020202020204" pitchFamily="34" charset="0"/>
                          </a:rPr>
                          <m:t>2</m:t>
                        </m:r>
                        <m:r>
                          <a:rPr lang="en-GB" altLang="en-US" sz="2400" b="0" i="1" smtClean="0">
                            <a:latin typeface="Cambria Math" panose="02040503050406030204" pitchFamily="18" charset="0"/>
                            <a:cs typeface="Arial" panose="020B0604020202020204" pitchFamily="34" charset="0"/>
                          </a:rPr>
                          <m:t>𝑤𝐿</m:t>
                        </m:r>
                        <m:sSub>
                          <m:sSubPr>
                            <m:ctrlPr>
                              <a:rPr lang="en-GB" altLang="en-US" sz="2400" b="0" i="1" smtClean="0">
                                <a:latin typeface="Cambria Math" panose="02040503050406030204" pitchFamily="18" charset="0"/>
                                <a:cs typeface="Arial" panose="020B0604020202020204" pitchFamily="34" charset="0"/>
                              </a:rPr>
                            </m:ctrlPr>
                          </m:sSubPr>
                          <m:e>
                            <m:acc>
                              <m:accPr>
                                <m:chr m:val="̂"/>
                                <m:ctrlPr>
                                  <a:rPr lang="en-GB" altLang="en-US" sz="2400" b="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𝑃</m:t>
                                </m:r>
                              </m:e>
                            </m:acc>
                          </m:e>
                          <m:sub>
                            <m:r>
                              <a:rPr lang="en-GB" altLang="en-US" sz="2400" b="0" i="1" smtClean="0">
                                <a:latin typeface="Cambria Math" panose="02040503050406030204" pitchFamily="18" charset="0"/>
                                <a:cs typeface="Arial" panose="020B0604020202020204" pitchFamily="34" charset="0"/>
                              </a:rPr>
                              <m:t>𝑎</m:t>
                            </m:r>
                          </m:sub>
                        </m:sSub>
                      </m:den>
                    </m:f>
                  </m:oMath>
                </a14:m>
                <a:endParaRPr lang="en-GB" altLang="en-US" sz="2400" dirty="0">
                  <a:cs typeface="Arial" panose="020B0604020202020204" pitchFamily="34" charset="0"/>
                </a:endParaRPr>
              </a:p>
              <a:p>
                <a:pPr marL="457200" indent="-457200" eaLnBrk="1" hangingPunct="1">
                  <a:spcBef>
                    <a:spcPts val="1200"/>
                  </a:spcBef>
                </a:pPr>
                <a:endParaRPr lang="en-GB" altLang="en-US" dirty="0">
                  <a:cs typeface="Arial" panose="020B0604020202020204" pitchFamily="34" charset="0"/>
                </a:endParaRPr>
              </a:p>
              <a:p>
                <a:pPr marL="457200" indent="-457200" eaLnBrk="1" hangingPunct="1">
                  <a:spcBef>
                    <a:spcPct val="0"/>
                  </a:spcBef>
                  <a:spcAft>
                    <a:spcPts val="1200"/>
                  </a:spcAft>
                </a:pPr>
                <a:r>
                  <a:rPr lang="en-GB" altLang="en-US" sz="2800" dirty="0">
                    <a:cs typeface="Arial" panose="020B0604020202020204" pitchFamily="34" charset="0"/>
                  </a:rPr>
                  <a:t>How variable are the estimates?</a:t>
                </a:r>
              </a:p>
              <a:p>
                <a:pPr marL="857250" lvl="1" indent="-457200" eaLnBrk="1" hangingPunct="1">
                  <a:spcBef>
                    <a:spcPct val="0"/>
                  </a:spcBef>
                  <a:spcAft>
                    <a:spcPts val="1200"/>
                  </a:spcAft>
                </a:pPr>
                <a:r>
                  <a:rPr lang="en-GB" altLang="en-US" sz="2400" dirty="0">
                    <a:cs typeface="Arial" panose="020B0604020202020204" pitchFamily="34" charset="0"/>
                  </a:rPr>
                  <a:t>E.g. what is the variance of the distribution for </a:t>
                </a:r>
                <a14:m>
                  <m:oMath xmlns:m="http://schemas.openxmlformats.org/officeDocument/2006/math">
                    <m:acc>
                      <m:accPr>
                        <m:chr m:val="̂"/>
                        <m:ctrlPr>
                          <a:rPr lang="en-GB" altLang="en-US" sz="240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𝐷</m:t>
                        </m:r>
                      </m:e>
                    </m:acc>
                  </m:oMath>
                </a14:m>
                <a:r>
                  <a:rPr lang="en-GB" altLang="en-US" sz="2400" dirty="0">
                    <a:cs typeface="Arial" panose="020B0604020202020204" pitchFamily="34" charset="0"/>
                  </a:rPr>
                  <a:t>?</a:t>
                </a:r>
              </a:p>
              <a:p>
                <a:pPr marL="457200" indent="-457200" eaLnBrk="1" hangingPunct="1">
                  <a:spcBef>
                    <a:spcPts val="1200"/>
                  </a:spcBef>
                  <a:spcAft>
                    <a:spcPts val="1200"/>
                  </a:spcAft>
                </a:pPr>
                <a:r>
                  <a:rPr lang="en-GB" altLang="en-US" sz="2800" dirty="0">
                    <a:cs typeface="Arial" panose="020B0604020202020204" pitchFamily="34" charset="0"/>
                  </a:rPr>
                  <a:t>What is the average value of the estimates?</a:t>
                </a:r>
              </a:p>
              <a:p>
                <a:pPr marL="857250" lvl="1" indent="-457200" eaLnBrk="1" hangingPunct="1">
                  <a:spcBef>
                    <a:spcPct val="0"/>
                  </a:spcBef>
                  <a:spcAft>
                    <a:spcPts val="1200"/>
                  </a:spcAft>
                </a:pPr>
                <a:r>
                  <a:rPr lang="en-GB" altLang="en-US" sz="2400" dirty="0">
                    <a:cs typeface="Arial" panose="020B0604020202020204" pitchFamily="34" charset="0"/>
                  </a:rPr>
                  <a:t>E.g. is the distribution for</a:t>
                </a:r>
                <a:r>
                  <a:rPr lang="en-GB" altLang="en-US" sz="2400" i="1" dirty="0">
                    <a:cs typeface="Arial" panose="020B0604020202020204" pitchFamily="34" charset="0"/>
                  </a:rPr>
                  <a:t> </a:t>
                </a:r>
                <a14:m>
                  <m:oMath xmlns:m="http://schemas.openxmlformats.org/officeDocument/2006/math">
                    <m:acc>
                      <m:accPr>
                        <m:chr m:val="̂"/>
                        <m:ctrlPr>
                          <a:rPr lang="en-GB" altLang="en-US" sz="2400" i="1" smtClean="0">
                            <a:latin typeface="Cambria Math" panose="02040503050406030204" pitchFamily="18" charset="0"/>
                            <a:cs typeface="Arial" panose="020B0604020202020204" pitchFamily="34" charset="0"/>
                          </a:rPr>
                        </m:ctrlPr>
                      </m:accPr>
                      <m:e>
                        <m:r>
                          <a:rPr lang="en-GB" altLang="en-US" sz="2400" b="0" i="1" smtClean="0">
                            <a:latin typeface="Cambria Math" panose="02040503050406030204" pitchFamily="18" charset="0"/>
                            <a:cs typeface="Arial" panose="020B0604020202020204" pitchFamily="34" charset="0"/>
                          </a:rPr>
                          <m:t>𝐷</m:t>
                        </m:r>
                      </m:e>
                    </m:acc>
                    <m:r>
                      <a:rPr lang="en-GB" altLang="en-US" sz="2400" b="0" i="1" smtClean="0">
                        <a:latin typeface="Cambria Math" panose="02040503050406030204" pitchFamily="18" charset="0"/>
                        <a:cs typeface="Arial" panose="020B0604020202020204" pitchFamily="34" charset="0"/>
                      </a:rPr>
                      <m:t> </m:t>
                    </m:r>
                  </m:oMath>
                </a14:m>
                <a:r>
                  <a:rPr lang="en-GB" altLang="en-US" sz="2400" dirty="0">
                    <a:cs typeface="Arial" panose="020B0604020202020204" pitchFamily="34" charset="0"/>
                  </a:rPr>
                  <a:t>centred on the truth?</a:t>
                </a:r>
              </a:p>
              <a:p>
                <a:pPr marL="857250" lvl="1" indent="-457200" eaLnBrk="1" hangingPunct="1">
                  <a:spcBef>
                    <a:spcPts val="1200"/>
                  </a:spcBef>
                  <a:spcAft>
                    <a:spcPts val="1200"/>
                  </a:spcAft>
                </a:pPr>
                <a:endParaRPr lang="en-GB" altLang="en-US" sz="2400" dirty="0">
                  <a:cs typeface="Arial" panose="020B0604020202020204" pitchFamily="34" charset="0"/>
                </a:endParaRPr>
              </a:p>
            </p:txBody>
          </p:sp>
        </mc:Choice>
        <mc:Fallback xmlns="">
          <p:sp>
            <p:nvSpPr>
              <p:cNvPr id="11" name="Content Placeholder 2"/>
              <p:cNvSpPr>
                <a:spLocks noGrp="1" noRot="1" noChangeAspect="1" noMove="1" noResize="1" noEditPoints="1" noAdjustHandles="1" noChangeArrowheads="1" noChangeShapeType="1" noTextEdit="1"/>
              </p:cNvSpPr>
              <p:nvPr>
                <p:ph idx="1"/>
              </p:nvPr>
            </p:nvSpPr>
            <p:spPr>
              <a:xfrm>
                <a:off x="635000" y="1600201"/>
                <a:ext cx="10807700" cy="4525963"/>
              </a:xfrm>
              <a:blipFill>
                <a:blip r:embed="rId3"/>
                <a:stretch>
                  <a:fillRect t="-2695"/>
                </a:stretch>
              </a:blipFill>
            </p:spPr>
            <p:txBody>
              <a:bodyPr/>
              <a:lstStyle/>
              <a:p>
                <a:r>
                  <a:rPr lang="en-GB">
                    <a:noFill/>
                  </a:rPr>
                  <a:t> </a:t>
                </a:r>
              </a:p>
            </p:txBody>
          </p:sp>
        </mc:Fallback>
      </mc:AlternateContent>
      <p:sp>
        <p:nvSpPr>
          <p:cNvPr id="2" name="Slide Number Placeholder 1">
            <a:extLst>
              <a:ext uri="{FF2B5EF4-FFF2-40B4-BE49-F238E27FC236}">
                <a16:creationId xmlns:a16="http://schemas.microsoft.com/office/drawing/2014/main" id="{1BC37ACA-F3D3-48D5-B91E-9FF2270BDB1E}"/>
              </a:ext>
            </a:extLst>
          </p:cNvPr>
          <p:cNvSpPr>
            <a:spLocks noGrp="1"/>
          </p:cNvSpPr>
          <p:nvPr>
            <p:ph type="sldNum" sz="quarter" idx="12"/>
          </p:nvPr>
        </p:nvSpPr>
        <p:spPr/>
        <p:txBody>
          <a:bodyPr/>
          <a:lstStyle/>
          <a:p>
            <a:pPr>
              <a:defRPr/>
            </a:pPr>
            <a:fld id="{B59E928D-B85A-4D0A-9391-33FBD2C5AC9A}" type="slidenum">
              <a:rPr lang="en-GB" altLang="en-US" smtClean="0"/>
              <a:pPr>
                <a:defRPr/>
              </a:pPr>
              <a:t>96</a:t>
            </a:fld>
            <a:endParaRPr lang="en-GB"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103"/>
          <p:cNvSpPr txBox="1">
            <a:spLocks noChangeArrowheads="1"/>
          </p:cNvSpPr>
          <p:nvPr>
            <p:custDataLst>
              <p:tags r:id="rId2"/>
            </p:custDataLst>
          </p:nvPr>
        </p:nvSpPr>
        <p:spPr bwMode="auto">
          <a:xfrm>
            <a:off x="2227263" y="6019801"/>
            <a:ext cx="70998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0" i="0" u="none" strike="noStrike" kern="1200" cap="none" spc="0" normalizeH="0" baseline="0" noProof="0" dirty="0">
                <a:ln>
                  <a:noFill/>
                </a:ln>
                <a:solidFill>
                  <a:prstClr val="black"/>
                </a:solidFill>
                <a:effectLst/>
                <a:uLnTx/>
                <a:uFillTx/>
                <a:latin typeface="Calibri Light" panose="020F0302020204030204"/>
                <a:ea typeface="+mn-ea"/>
                <a:cs typeface="+mn-cs"/>
              </a:rPr>
              <a:t>Low precision = high variance = high uncertainty</a:t>
            </a:r>
          </a:p>
        </p:txBody>
      </p:sp>
      <p:grpSp>
        <p:nvGrpSpPr>
          <p:cNvPr id="9219" name="Group 6"/>
          <p:cNvGrpSpPr>
            <a:grpSpLocks noChangeAspect="1"/>
          </p:cNvGrpSpPr>
          <p:nvPr/>
        </p:nvGrpSpPr>
        <p:grpSpPr bwMode="auto">
          <a:xfrm>
            <a:off x="6154739" y="1979613"/>
            <a:ext cx="1431925" cy="1439862"/>
            <a:chOff x="1912" y="2365"/>
            <a:chExt cx="3981" cy="3953"/>
          </a:xfrm>
        </p:grpSpPr>
        <p:grpSp>
          <p:nvGrpSpPr>
            <p:cNvPr id="9298" name="Group 7"/>
            <p:cNvGrpSpPr>
              <a:grpSpLocks noChangeAspect="1"/>
            </p:cNvGrpSpPr>
            <p:nvPr/>
          </p:nvGrpSpPr>
          <p:grpSpPr bwMode="auto">
            <a:xfrm>
              <a:off x="1912" y="2365"/>
              <a:ext cx="3981" cy="3953"/>
              <a:chOff x="4045" y="2364"/>
              <a:chExt cx="3981" cy="3953"/>
            </a:xfrm>
          </p:grpSpPr>
          <p:sp>
            <p:nvSpPr>
              <p:cNvPr id="9316" name="Oval 8"/>
              <p:cNvSpPr>
                <a:spLocks noChangeAspect="1" noChangeArrowheads="1"/>
              </p:cNvSpPr>
              <p:nvPr/>
            </p:nvSpPr>
            <p:spPr bwMode="auto">
              <a:xfrm>
                <a:off x="4045" y="2364"/>
                <a:ext cx="3981" cy="395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7" name="Oval 9"/>
              <p:cNvSpPr>
                <a:spLocks noChangeAspect="1" noChangeArrowheads="1"/>
              </p:cNvSpPr>
              <p:nvPr/>
            </p:nvSpPr>
            <p:spPr bwMode="auto">
              <a:xfrm>
                <a:off x="4597" y="2892"/>
                <a:ext cx="2881" cy="2866"/>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8" name="Oval 10"/>
              <p:cNvSpPr>
                <a:spLocks noChangeAspect="1" noChangeArrowheads="1"/>
              </p:cNvSpPr>
              <p:nvPr/>
            </p:nvSpPr>
            <p:spPr bwMode="auto">
              <a:xfrm>
                <a:off x="5136" y="3428"/>
                <a:ext cx="1807" cy="179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9" name="Oval 11"/>
              <p:cNvSpPr>
                <a:spLocks noChangeAspect="1" noChangeArrowheads="1"/>
              </p:cNvSpPr>
              <p:nvPr/>
            </p:nvSpPr>
            <p:spPr bwMode="auto">
              <a:xfrm>
                <a:off x="5662" y="3967"/>
                <a:ext cx="707" cy="692"/>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9299" name="Group 12"/>
            <p:cNvGrpSpPr>
              <a:grpSpLocks noChangeAspect="1"/>
            </p:cNvGrpSpPr>
            <p:nvPr/>
          </p:nvGrpSpPr>
          <p:grpSpPr bwMode="auto">
            <a:xfrm>
              <a:off x="3541" y="3972"/>
              <a:ext cx="744" cy="700"/>
              <a:chOff x="6571" y="6512"/>
              <a:chExt cx="744" cy="700"/>
            </a:xfrm>
          </p:grpSpPr>
          <p:sp>
            <p:nvSpPr>
              <p:cNvPr id="9300" name="Oval 13"/>
              <p:cNvSpPr>
                <a:spLocks noChangeAspect="1" noChangeArrowheads="1"/>
              </p:cNvSpPr>
              <p:nvPr/>
            </p:nvSpPr>
            <p:spPr bwMode="auto">
              <a:xfrm>
                <a:off x="6955" y="705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1" name="Oval 14"/>
              <p:cNvSpPr>
                <a:spLocks noChangeAspect="1" noChangeArrowheads="1"/>
              </p:cNvSpPr>
              <p:nvPr/>
            </p:nvSpPr>
            <p:spPr bwMode="auto">
              <a:xfrm>
                <a:off x="6571" y="6883"/>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2" name="Oval 15"/>
              <p:cNvSpPr>
                <a:spLocks noChangeAspect="1" noChangeArrowheads="1"/>
              </p:cNvSpPr>
              <p:nvPr/>
            </p:nvSpPr>
            <p:spPr bwMode="auto">
              <a:xfrm>
                <a:off x="6607" y="667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3" name="Oval 16"/>
              <p:cNvSpPr>
                <a:spLocks noChangeAspect="1" noChangeArrowheads="1"/>
              </p:cNvSpPr>
              <p:nvPr/>
            </p:nvSpPr>
            <p:spPr bwMode="auto">
              <a:xfrm>
                <a:off x="6765" y="680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4" name="Oval 17"/>
              <p:cNvSpPr>
                <a:spLocks noChangeAspect="1" noChangeArrowheads="1"/>
              </p:cNvSpPr>
              <p:nvPr/>
            </p:nvSpPr>
            <p:spPr bwMode="auto">
              <a:xfrm>
                <a:off x="7032" y="6802"/>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5" name="Oval 18"/>
              <p:cNvSpPr>
                <a:spLocks noChangeAspect="1" noChangeArrowheads="1"/>
              </p:cNvSpPr>
              <p:nvPr/>
            </p:nvSpPr>
            <p:spPr bwMode="auto">
              <a:xfrm>
                <a:off x="6728" y="7069"/>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6" name="Oval 19"/>
              <p:cNvSpPr>
                <a:spLocks noChangeAspect="1" noChangeArrowheads="1"/>
              </p:cNvSpPr>
              <p:nvPr/>
            </p:nvSpPr>
            <p:spPr bwMode="auto">
              <a:xfrm>
                <a:off x="6765" y="657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7" name="Oval 20"/>
              <p:cNvSpPr>
                <a:spLocks noChangeAspect="1" noChangeArrowheads="1"/>
              </p:cNvSpPr>
              <p:nvPr/>
            </p:nvSpPr>
            <p:spPr bwMode="auto">
              <a:xfrm>
                <a:off x="7046" y="655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8" name="Oval 21"/>
              <p:cNvSpPr>
                <a:spLocks noChangeAspect="1" noChangeArrowheads="1"/>
              </p:cNvSpPr>
              <p:nvPr/>
            </p:nvSpPr>
            <p:spPr bwMode="auto">
              <a:xfrm>
                <a:off x="6878" y="687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09" name="Oval 22"/>
              <p:cNvSpPr>
                <a:spLocks noChangeAspect="1" noChangeArrowheads="1"/>
              </p:cNvSpPr>
              <p:nvPr/>
            </p:nvSpPr>
            <p:spPr bwMode="auto">
              <a:xfrm>
                <a:off x="6901" y="6683"/>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0" name="Oval 23"/>
              <p:cNvSpPr>
                <a:spLocks noChangeAspect="1" noChangeArrowheads="1"/>
              </p:cNvSpPr>
              <p:nvPr/>
            </p:nvSpPr>
            <p:spPr bwMode="auto">
              <a:xfrm>
                <a:off x="7086" y="666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1" name="Oval 24"/>
              <p:cNvSpPr>
                <a:spLocks noChangeAspect="1" noChangeArrowheads="1"/>
              </p:cNvSpPr>
              <p:nvPr/>
            </p:nvSpPr>
            <p:spPr bwMode="auto">
              <a:xfrm>
                <a:off x="7081" y="698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2" name="Oval 25"/>
              <p:cNvSpPr>
                <a:spLocks noChangeAspect="1" noChangeArrowheads="1"/>
              </p:cNvSpPr>
              <p:nvPr/>
            </p:nvSpPr>
            <p:spPr bwMode="auto">
              <a:xfrm>
                <a:off x="6670" y="690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3" name="Oval 26"/>
              <p:cNvSpPr>
                <a:spLocks noChangeAspect="1" noChangeArrowheads="1"/>
              </p:cNvSpPr>
              <p:nvPr/>
            </p:nvSpPr>
            <p:spPr bwMode="auto">
              <a:xfrm>
                <a:off x="6761" y="670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4" name="Oval 27"/>
              <p:cNvSpPr>
                <a:spLocks noChangeAspect="1" noChangeArrowheads="1"/>
              </p:cNvSpPr>
              <p:nvPr/>
            </p:nvSpPr>
            <p:spPr bwMode="auto">
              <a:xfrm>
                <a:off x="6606" y="6512"/>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315" name="Oval 28"/>
              <p:cNvSpPr>
                <a:spLocks noChangeAspect="1" noChangeArrowheads="1"/>
              </p:cNvSpPr>
              <p:nvPr/>
            </p:nvSpPr>
            <p:spPr bwMode="auto">
              <a:xfrm>
                <a:off x="7172" y="6819"/>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9220" name="Group 29"/>
          <p:cNvGrpSpPr>
            <a:grpSpLocks noChangeAspect="1"/>
          </p:cNvGrpSpPr>
          <p:nvPr/>
        </p:nvGrpSpPr>
        <p:grpSpPr bwMode="auto">
          <a:xfrm>
            <a:off x="6164263" y="3600451"/>
            <a:ext cx="1452562" cy="1439863"/>
            <a:chOff x="6391" y="2360"/>
            <a:chExt cx="3981" cy="3953"/>
          </a:xfrm>
        </p:grpSpPr>
        <p:grpSp>
          <p:nvGrpSpPr>
            <p:cNvPr id="9276" name="Group 30"/>
            <p:cNvGrpSpPr>
              <a:grpSpLocks noChangeAspect="1"/>
            </p:cNvGrpSpPr>
            <p:nvPr/>
          </p:nvGrpSpPr>
          <p:grpSpPr bwMode="auto">
            <a:xfrm>
              <a:off x="6391" y="2360"/>
              <a:ext cx="3981" cy="3953"/>
              <a:chOff x="4045" y="2364"/>
              <a:chExt cx="3981" cy="3953"/>
            </a:xfrm>
          </p:grpSpPr>
          <p:sp>
            <p:nvSpPr>
              <p:cNvPr id="9294" name="Oval 31"/>
              <p:cNvSpPr>
                <a:spLocks noChangeAspect="1" noChangeArrowheads="1"/>
              </p:cNvSpPr>
              <p:nvPr/>
            </p:nvSpPr>
            <p:spPr bwMode="auto">
              <a:xfrm>
                <a:off x="4045" y="2364"/>
                <a:ext cx="3981" cy="395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5" name="Oval 32"/>
              <p:cNvSpPr>
                <a:spLocks noChangeAspect="1" noChangeArrowheads="1"/>
              </p:cNvSpPr>
              <p:nvPr/>
            </p:nvSpPr>
            <p:spPr bwMode="auto">
              <a:xfrm>
                <a:off x="4597" y="2892"/>
                <a:ext cx="2881" cy="2866"/>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6" name="Oval 33"/>
              <p:cNvSpPr>
                <a:spLocks noChangeAspect="1" noChangeArrowheads="1"/>
              </p:cNvSpPr>
              <p:nvPr/>
            </p:nvSpPr>
            <p:spPr bwMode="auto">
              <a:xfrm>
                <a:off x="5136" y="3428"/>
                <a:ext cx="1807" cy="179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7" name="Oval 34"/>
              <p:cNvSpPr>
                <a:spLocks noChangeAspect="1" noChangeArrowheads="1"/>
              </p:cNvSpPr>
              <p:nvPr/>
            </p:nvSpPr>
            <p:spPr bwMode="auto">
              <a:xfrm>
                <a:off x="5662" y="3967"/>
                <a:ext cx="707" cy="692"/>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9277" name="Group 35"/>
            <p:cNvGrpSpPr>
              <a:grpSpLocks noChangeAspect="1"/>
            </p:cNvGrpSpPr>
            <p:nvPr/>
          </p:nvGrpSpPr>
          <p:grpSpPr bwMode="auto">
            <a:xfrm>
              <a:off x="7073" y="3005"/>
              <a:ext cx="2468" cy="2412"/>
              <a:chOff x="7757" y="4871"/>
              <a:chExt cx="2468" cy="2412"/>
            </a:xfrm>
          </p:grpSpPr>
          <p:sp>
            <p:nvSpPr>
              <p:cNvPr id="9278" name="Oval 36"/>
              <p:cNvSpPr>
                <a:spLocks noChangeAspect="1" noChangeArrowheads="1"/>
              </p:cNvSpPr>
              <p:nvPr/>
            </p:nvSpPr>
            <p:spPr bwMode="auto">
              <a:xfrm>
                <a:off x="8865" y="714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9" name="Oval 37"/>
              <p:cNvSpPr>
                <a:spLocks noChangeAspect="1" noChangeArrowheads="1"/>
              </p:cNvSpPr>
              <p:nvPr/>
            </p:nvSpPr>
            <p:spPr bwMode="auto">
              <a:xfrm>
                <a:off x="8441" y="6634"/>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0" name="Oval 38"/>
              <p:cNvSpPr>
                <a:spLocks noChangeAspect="1" noChangeArrowheads="1"/>
              </p:cNvSpPr>
              <p:nvPr/>
            </p:nvSpPr>
            <p:spPr bwMode="auto">
              <a:xfrm>
                <a:off x="7757" y="627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1" name="Oval 39"/>
              <p:cNvSpPr>
                <a:spLocks noChangeAspect="1" noChangeArrowheads="1"/>
              </p:cNvSpPr>
              <p:nvPr/>
            </p:nvSpPr>
            <p:spPr bwMode="auto">
              <a:xfrm>
                <a:off x="7846" y="566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2" name="Oval 40"/>
              <p:cNvSpPr>
                <a:spLocks noChangeAspect="1" noChangeArrowheads="1"/>
              </p:cNvSpPr>
              <p:nvPr/>
            </p:nvSpPr>
            <p:spPr bwMode="auto">
              <a:xfrm>
                <a:off x="9010" y="605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3" name="Oval 41"/>
              <p:cNvSpPr>
                <a:spLocks noChangeAspect="1" noChangeArrowheads="1"/>
              </p:cNvSpPr>
              <p:nvPr/>
            </p:nvSpPr>
            <p:spPr bwMode="auto">
              <a:xfrm>
                <a:off x="8189" y="701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4" name="Oval 42"/>
              <p:cNvSpPr>
                <a:spLocks noChangeAspect="1" noChangeArrowheads="1"/>
              </p:cNvSpPr>
              <p:nvPr/>
            </p:nvSpPr>
            <p:spPr bwMode="auto">
              <a:xfrm>
                <a:off x="8553" y="611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5" name="Oval 43"/>
              <p:cNvSpPr>
                <a:spLocks noChangeAspect="1" noChangeArrowheads="1"/>
              </p:cNvSpPr>
              <p:nvPr/>
            </p:nvSpPr>
            <p:spPr bwMode="auto">
              <a:xfrm>
                <a:off x="9934" y="504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6" name="Oval 44"/>
              <p:cNvSpPr>
                <a:spLocks noChangeAspect="1" noChangeArrowheads="1"/>
              </p:cNvSpPr>
              <p:nvPr/>
            </p:nvSpPr>
            <p:spPr bwMode="auto">
              <a:xfrm>
                <a:off x="9752" y="696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7" name="Oval 45"/>
              <p:cNvSpPr>
                <a:spLocks noChangeAspect="1" noChangeArrowheads="1"/>
              </p:cNvSpPr>
              <p:nvPr/>
            </p:nvSpPr>
            <p:spPr bwMode="auto">
              <a:xfrm>
                <a:off x="8975" y="487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8" name="Oval 46"/>
              <p:cNvSpPr>
                <a:spLocks noChangeAspect="1" noChangeArrowheads="1"/>
              </p:cNvSpPr>
              <p:nvPr/>
            </p:nvSpPr>
            <p:spPr bwMode="auto">
              <a:xfrm>
                <a:off x="10082" y="607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89" name="Oval 47"/>
              <p:cNvSpPr>
                <a:spLocks noChangeAspect="1" noChangeArrowheads="1"/>
              </p:cNvSpPr>
              <p:nvPr/>
            </p:nvSpPr>
            <p:spPr bwMode="auto">
              <a:xfrm>
                <a:off x="9208" y="667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0" name="Oval 48"/>
              <p:cNvSpPr>
                <a:spLocks noChangeAspect="1" noChangeArrowheads="1"/>
              </p:cNvSpPr>
              <p:nvPr/>
            </p:nvSpPr>
            <p:spPr bwMode="auto">
              <a:xfrm>
                <a:off x="9422" y="5524"/>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1" name="Oval 49"/>
              <p:cNvSpPr>
                <a:spLocks noChangeAspect="1" noChangeArrowheads="1"/>
              </p:cNvSpPr>
              <p:nvPr/>
            </p:nvSpPr>
            <p:spPr bwMode="auto">
              <a:xfrm>
                <a:off x="8562" y="560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2" name="Oval 50"/>
              <p:cNvSpPr>
                <a:spLocks noChangeAspect="1" noChangeArrowheads="1"/>
              </p:cNvSpPr>
              <p:nvPr/>
            </p:nvSpPr>
            <p:spPr bwMode="auto">
              <a:xfrm>
                <a:off x="8299" y="519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93" name="Oval 51"/>
              <p:cNvSpPr>
                <a:spLocks noChangeAspect="1" noChangeArrowheads="1"/>
              </p:cNvSpPr>
              <p:nvPr/>
            </p:nvSpPr>
            <p:spPr bwMode="auto">
              <a:xfrm>
                <a:off x="9327" y="629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9221" name="Group 52"/>
          <p:cNvGrpSpPr>
            <a:grpSpLocks noChangeAspect="1"/>
          </p:cNvGrpSpPr>
          <p:nvPr/>
        </p:nvGrpSpPr>
        <p:grpSpPr bwMode="auto">
          <a:xfrm>
            <a:off x="4433889" y="1979613"/>
            <a:ext cx="1406525" cy="1439862"/>
            <a:chOff x="1921" y="7061"/>
            <a:chExt cx="3981" cy="3953"/>
          </a:xfrm>
        </p:grpSpPr>
        <p:grpSp>
          <p:nvGrpSpPr>
            <p:cNvPr id="9254" name="Group 53"/>
            <p:cNvGrpSpPr>
              <a:grpSpLocks noChangeAspect="1"/>
            </p:cNvGrpSpPr>
            <p:nvPr/>
          </p:nvGrpSpPr>
          <p:grpSpPr bwMode="auto">
            <a:xfrm>
              <a:off x="1921" y="7061"/>
              <a:ext cx="3981" cy="3953"/>
              <a:chOff x="4045" y="2364"/>
              <a:chExt cx="3981" cy="3953"/>
            </a:xfrm>
          </p:grpSpPr>
          <p:sp>
            <p:nvSpPr>
              <p:cNvPr id="9272" name="Oval 54"/>
              <p:cNvSpPr>
                <a:spLocks noChangeAspect="1" noChangeArrowheads="1"/>
              </p:cNvSpPr>
              <p:nvPr/>
            </p:nvSpPr>
            <p:spPr bwMode="auto">
              <a:xfrm>
                <a:off x="4045" y="2364"/>
                <a:ext cx="3981" cy="395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3" name="Oval 55"/>
              <p:cNvSpPr>
                <a:spLocks noChangeAspect="1" noChangeArrowheads="1"/>
              </p:cNvSpPr>
              <p:nvPr/>
            </p:nvSpPr>
            <p:spPr bwMode="auto">
              <a:xfrm>
                <a:off x="4597" y="2892"/>
                <a:ext cx="2881" cy="2866"/>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4" name="Oval 56"/>
              <p:cNvSpPr>
                <a:spLocks noChangeAspect="1" noChangeArrowheads="1"/>
              </p:cNvSpPr>
              <p:nvPr/>
            </p:nvSpPr>
            <p:spPr bwMode="auto">
              <a:xfrm>
                <a:off x="5136" y="3428"/>
                <a:ext cx="1807" cy="179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5" name="Oval 57"/>
              <p:cNvSpPr>
                <a:spLocks noChangeAspect="1" noChangeArrowheads="1"/>
              </p:cNvSpPr>
              <p:nvPr/>
            </p:nvSpPr>
            <p:spPr bwMode="auto">
              <a:xfrm>
                <a:off x="5662" y="3967"/>
                <a:ext cx="707" cy="692"/>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9255" name="Group 58"/>
            <p:cNvGrpSpPr>
              <a:grpSpLocks noChangeAspect="1"/>
            </p:cNvGrpSpPr>
            <p:nvPr/>
          </p:nvGrpSpPr>
          <p:grpSpPr bwMode="auto">
            <a:xfrm>
              <a:off x="2654" y="9753"/>
              <a:ext cx="744" cy="700"/>
              <a:chOff x="6571" y="6512"/>
              <a:chExt cx="744" cy="700"/>
            </a:xfrm>
          </p:grpSpPr>
          <p:sp>
            <p:nvSpPr>
              <p:cNvPr id="9256" name="Oval 59"/>
              <p:cNvSpPr>
                <a:spLocks noChangeAspect="1" noChangeArrowheads="1"/>
              </p:cNvSpPr>
              <p:nvPr/>
            </p:nvSpPr>
            <p:spPr bwMode="auto">
              <a:xfrm>
                <a:off x="6955" y="705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7" name="Oval 60"/>
              <p:cNvSpPr>
                <a:spLocks noChangeAspect="1" noChangeArrowheads="1"/>
              </p:cNvSpPr>
              <p:nvPr/>
            </p:nvSpPr>
            <p:spPr bwMode="auto">
              <a:xfrm>
                <a:off x="6571" y="6883"/>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8" name="Oval 61"/>
              <p:cNvSpPr>
                <a:spLocks noChangeAspect="1" noChangeArrowheads="1"/>
              </p:cNvSpPr>
              <p:nvPr/>
            </p:nvSpPr>
            <p:spPr bwMode="auto">
              <a:xfrm>
                <a:off x="6607" y="667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9" name="Oval 62"/>
              <p:cNvSpPr>
                <a:spLocks noChangeAspect="1" noChangeArrowheads="1"/>
              </p:cNvSpPr>
              <p:nvPr/>
            </p:nvSpPr>
            <p:spPr bwMode="auto">
              <a:xfrm>
                <a:off x="6765" y="680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0" name="Oval 63"/>
              <p:cNvSpPr>
                <a:spLocks noChangeAspect="1" noChangeArrowheads="1"/>
              </p:cNvSpPr>
              <p:nvPr/>
            </p:nvSpPr>
            <p:spPr bwMode="auto">
              <a:xfrm>
                <a:off x="7032" y="6802"/>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1" name="Oval 64"/>
              <p:cNvSpPr>
                <a:spLocks noChangeAspect="1" noChangeArrowheads="1"/>
              </p:cNvSpPr>
              <p:nvPr/>
            </p:nvSpPr>
            <p:spPr bwMode="auto">
              <a:xfrm>
                <a:off x="6728" y="7069"/>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2" name="Oval 65"/>
              <p:cNvSpPr>
                <a:spLocks noChangeAspect="1" noChangeArrowheads="1"/>
              </p:cNvSpPr>
              <p:nvPr/>
            </p:nvSpPr>
            <p:spPr bwMode="auto">
              <a:xfrm>
                <a:off x="6765" y="657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3" name="Oval 66"/>
              <p:cNvSpPr>
                <a:spLocks noChangeAspect="1" noChangeArrowheads="1"/>
              </p:cNvSpPr>
              <p:nvPr/>
            </p:nvSpPr>
            <p:spPr bwMode="auto">
              <a:xfrm>
                <a:off x="7046" y="655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4" name="Oval 67"/>
              <p:cNvSpPr>
                <a:spLocks noChangeAspect="1" noChangeArrowheads="1"/>
              </p:cNvSpPr>
              <p:nvPr/>
            </p:nvSpPr>
            <p:spPr bwMode="auto">
              <a:xfrm>
                <a:off x="6878" y="687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5" name="Oval 68"/>
              <p:cNvSpPr>
                <a:spLocks noChangeAspect="1" noChangeArrowheads="1"/>
              </p:cNvSpPr>
              <p:nvPr/>
            </p:nvSpPr>
            <p:spPr bwMode="auto">
              <a:xfrm>
                <a:off x="6901" y="6683"/>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6" name="Oval 69"/>
              <p:cNvSpPr>
                <a:spLocks noChangeAspect="1" noChangeArrowheads="1"/>
              </p:cNvSpPr>
              <p:nvPr/>
            </p:nvSpPr>
            <p:spPr bwMode="auto">
              <a:xfrm>
                <a:off x="7086" y="666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7" name="Oval 70"/>
              <p:cNvSpPr>
                <a:spLocks noChangeAspect="1" noChangeArrowheads="1"/>
              </p:cNvSpPr>
              <p:nvPr/>
            </p:nvSpPr>
            <p:spPr bwMode="auto">
              <a:xfrm>
                <a:off x="7081" y="698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8" name="Oval 71"/>
              <p:cNvSpPr>
                <a:spLocks noChangeAspect="1" noChangeArrowheads="1"/>
              </p:cNvSpPr>
              <p:nvPr/>
            </p:nvSpPr>
            <p:spPr bwMode="auto">
              <a:xfrm>
                <a:off x="6670" y="690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69" name="Oval 72"/>
              <p:cNvSpPr>
                <a:spLocks noChangeAspect="1" noChangeArrowheads="1"/>
              </p:cNvSpPr>
              <p:nvPr/>
            </p:nvSpPr>
            <p:spPr bwMode="auto">
              <a:xfrm>
                <a:off x="6761" y="670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0" name="Oval 73"/>
              <p:cNvSpPr>
                <a:spLocks noChangeAspect="1" noChangeArrowheads="1"/>
              </p:cNvSpPr>
              <p:nvPr/>
            </p:nvSpPr>
            <p:spPr bwMode="auto">
              <a:xfrm>
                <a:off x="6606" y="6512"/>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71" name="Oval 74"/>
              <p:cNvSpPr>
                <a:spLocks noChangeAspect="1" noChangeArrowheads="1"/>
              </p:cNvSpPr>
              <p:nvPr/>
            </p:nvSpPr>
            <p:spPr bwMode="auto">
              <a:xfrm>
                <a:off x="7172" y="6819"/>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grpSp>
        <p:nvGrpSpPr>
          <p:cNvPr id="9222" name="Group 75"/>
          <p:cNvGrpSpPr>
            <a:grpSpLocks noChangeAspect="1"/>
          </p:cNvGrpSpPr>
          <p:nvPr/>
        </p:nvGrpSpPr>
        <p:grpSpPr bwMode="auto">
          <a:xfrm>
            <a:off x="4422776" y="3597276"/>
            <a:ext cx="1465263" cy="1673225"/>
            <a:chOff x="6275" y="7060"/>
            <a:chExt cx="4098" cy="4597"/>
          </a:xfrm>
        </p:grpSpPr>
        <p:grpSp>
          <p:nvGrpSpPr>
            <p:cNvPr id="9232" name="Group 76"/>
            <p:cNvGrpSpPr>
              <a:grpSpLocks noChangeAspect="1"/>
            </p:cNvGrpSpPr>
            <p:nvPr/>
          </p:nvGrpSpPr>
          <p:grpSpPr bwMode="auto">
            <a:xfrm>
              <a:off x="6392" y="7060"/>
              <a:ext cx="3981" cy="3953"/>
              <a:chOff x="4045" y="2364"/>
              <a:chExt cx="3981" cy="3953"/>
            </a:xfrm>
          </p:grpSpPr>
          <p:sp>
            <p:nvSpPr>
              <p:cNvPr id="9250" name="Oval 77"/>
              <p:cNvSpPr>
                <a:spLocks noChangeAspect="1" noChangeArrowheads="1"/>
              </p:cNvSpPr>
              <p:nvPr/>
            </p:nvSpPr>
            <p:spPr bwMode="auto">
              <a:xfrm>
                <a:off x="4045" y="2364"/>
                <a:ext cx="3981" cy="395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1" name="Oval 78"/>
              <p:cNvSpPr>
                <a:spLocks noChangeAspect="1" noChangeArrowheads="1"/>
              </p:cNvSpPr>
              <p:nvPr/>
            </p:nvSpPr>
            <p:spPr bwMode="auto">
              <a:xfrm>
                <a:off x="4597" y="2892"/>
                <a:ext cx="2881" cy="2866"/>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2" name="Oval 79"/>
              <p:cNvSpPr>
                <a:spLocks noChangeAspect="1" noChangeArrowheads="1"/>
              </p:cNvSpPr>
              <p:nvPr/>
            </p:nvSpPr>
            <p:spPr bwMode="auto">
              <a:xfrm>
                <a:off x="5136" y="3428"/>
                <a:ext cx="1807" cy="1793"/>
              </a:xfrm>
              <a:prstGeom prst="ellipse">
                <a:avLst/>
              </a:prstGeom>
              <a:solidFill>
                <a:srgbClr val="FFFFFF"/>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53" name="Oval 80"/>
              <p:cNvSpPr>
                <a:spLocks noChangeAspect="1" noChangeArrowheads="1"/>
              </p:cNvSpPr>
              <p:nvPr/>
            </p:nvSpPr>
            <p:spPr bwMode="auto">
              <a:xfrm>
                <a:off x="5662" y="3967"/>
                <a:ext cx="707" cy="692"/>
              </a:xfrm>
              <a:prstGeom prst="ellipse">
                <a:avLst/>
              </a:prstGeom>
              <a:solidFill>
                <a:srgbClr val="C0C0C0">
                  <a:alpha val="50195"/>
                </a:srgbClr>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nvGrpSpPr>
            <p:cNvPr id="9233" name="Group 81"/>
            <p:cNvGrpSpPr>
              <a:grpSpLocks noChangeAspect="1"/>
            </p:cNvGrpSpPr>
            <p:nvPr/>
          </p:nvGrpSpPr>
          <p:grpSpPr bwMode="auto">
            <a:xfrm>
              <a:off x="6275" y="9245"/>
              <a:ext cx="2468" cy="2412"/>
              <a:chOff x="7757" y="4871"/>
              <a:chExt cx="2468" cy="2412"/>
            </a:xfrm>
          </p:grpSpPr>
          <p:sp>
            <p:nvSpPr>
              <p:cNvPr id="9234" name="Oval 82"/>
              <p:cNvSpPr>
                <a:spLocks noChangeAspect="1" noChangeArrowheads="1"/>
              </p:cNvSpPr>
              <p:nvPr/>
            </p:nvSpPr>
            <p:spPr bwMode="auto">
              <a:xfrm>
                <a:off x="8865" y="714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5" name="Oval 83"/>
              <p:cNvSpPr>
                <a:spLocks noChangeAspect="1" noChangeArrowheads="1"/>
              </p:cNvSpPr>
              <p:nvPr/>
            </p:nvSpPr>
            <p:spPr bwMode="auto">
              <a:xfrm>
                <a:off x="8441" y="6634"/>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6" name="Oval 84"/>
              <p:cNvSpPr>
                <a:spLocks noChangeAspect="1" noChangeArrowheads="1"/>
              </p:cNvSpPr>
              <p:nvPr/>
            </p:nvSpPr>
            <p:spPr bwMode="auto">
              <a:xfrm>
                <a:off x="7757" y="6276"/>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7" name="Oval 85"/>
              <p:cNvSpPr>
                <a:spLocks noChangeAspect="1" noChangeArrowheads="1"/>
              </p:cNvSpPr>
              <p:nvPr/>
            </p:nvSpPr>
            <p:spPr bwMode="auto">
              <a:xfrm>
                <a:off x="7846" y="566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8" name="Oval 86"/>
              <p:cNvSpPr>
                <a:spLocks noChangeAspect="1" noChangeArrowheads="1"/>
              </p:cNvSpPr>
              <p:nvPr/>
            </p:nvSpPr>
            <p:spPr bwMode="auto">
              <a:xfrm>
                <a:off x="9010" y="605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9" name="Oval 87"/>
              <p:cNvSpPr>
                <a:spLocks noChangeAspect="1" noChangeArrowheads="1"/>
              </p:cNvSpPr>
              <p:nvPr/>
            </p:nvSpPr>
            <p:spPr bwMode="auto">
              <a:xfrm>
                <a:off x="8189" y="701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0" name="Oval 88"/>
              <p:cNvSpPr>
                <a:spLocks noChangeAspect="1" noChangeArrowheads="1"/>
              </p:cNvSpPr>
              <p:nvPr/>
            </p:nvSpPr>
            <p:spPr bwMode="auto">
              <a:xfrm>
                <a:off x="8553" y="611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1" name="Oval 89"/>
              <p:cNvSpPr>
                <a:spLocks noChangeAspect="1" noChangeArrowheads="1"/>
              </p:cNvSpPr>
              <p:nvPr/>
            </p:nvSpPr>
            <p:spPr bwMode="auto">
              <a:xfrm>
                <a:off x="9934" y="5045"/>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2" name="Oval 90"/>
              <p:cNvSpPr>
                <a:spLocks noChangeAspect="1" noChangeArrowheads="1"/>
              </p:cNvSpPr>
              <p:nvPr/>
            </p:nvSpPr>
            <p:spPr bwMode="auto">
              <a:xfrm>
                <a:off x="9752" y="696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3" name="Oval 91"/>
              <p:cNvSpPr>
                <a:spLocks noChangeAspect="1" noChangeArrowheads="1"/>
              </p:cNvSpPr>
              <p:nvPr/>
            </p:nvSpPr>
            <p:spPr bwMode="auto">
              <a:xfrm>
                <a:off x="8975" y="487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4" name="Oval 92"/>
              <p:cNvSpPr>
                <a:spLocks noChangeAspect="1" noChangeArrowheads="1"/>
              </p:cNvSpPr>
              <p:nvPr/>
            </p:nvSpPr>
            <p:spPr bwMode="auto">
              <a:xfrm>
                <a:off x="10082" y="6077"/>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5" name="Oval 93"/>
              <p:cNvSpPr>
                <a:spLocks noChangeAspect="1" noChangeArrowheads="1"/>
              </p:cNvSpPr>
              <p:nvPr/>
            </p:nvSpPr>
            <p:spPr bwMode="auto">
              <a:xfrm>
                <a:off x="9208" y="667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6" name="Oval 94"/>
              <p:cNvSpPr>
                <a:spLocks noChangeAspect="1" noChangeArrowheads="1"/>
              </p:cNvSpPr>
              <p:nvPr/>
            </p:nvSpPr>
            <p:spPr bwMode="auto">
              <a:xfrm>
                <a:off x="9422" y="5524"/>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7" name="Oval 95"/>
              <p:cNvSpPr>
                <a:spLocks noChangeAspect="1" noChangeArrowheads="1"/>
              </p:cNvSpPr>
              <p:nvPr/>
            </p:nvSpPr>
            <p:spPr bwMode="auto">
              <a:xfrm>
                <a:off x="8562" y="5601"/>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8" name="Oval 96"/>
              <p:cNvSpPr>
                <a:spLocks noChangeAspect="1" noChangeArrowheads="1"/>
              </p:cNvSpPr>
              <p:nvPr/>
            </p:nvSpPr>
            <p:spPr bwMode="auto">
              <a:xfrm>
                <a:off x="8299" y="5190"/>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49" name="Oval 97"/>
              <p:cNvSpPr>
                <a:spLocks noChangeAspect="1" noChangeArrowheads="1"/>
              </p:cNvSpPr>
              <p:nvPr/>
            </p:nvSpPr>
            <p:spPr bwMode="auto">
              <a:xfrm>
                <a:off x="9327" y="6298"/>
                <a:ext cx="143" cy="143"/>
              </a:xfrm>
              <a:prstGeom prst="ellipse">
                <a:avLst/>
              </a:prstGeom>
              <a:solidFill>
                <a:srgbClr val="333333"/>
              </a:solidFill>
              <a:ln w="9525">
                <a:solidFill>
                  <a:srgbClr val="000000"/>
                </a:solidFill>
                <a:round/>
                <a:headEnd/>
                <a:tailEnd/>
              </a:ln>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grpSp>
      <p:sp>
        <p:nvSpPr>
          <p:cNvPr id="9223" name="Line 109"/>
          <p:cNvSpPr>
            <a:spLocks noChangeShapeType="1"/>
          </p:cNvSpPr>
          <p:nvPr/>
        </p:nvSpPr>
        <p:spPr bwMode="auto">
          <a:xfrm>
            <a:off x="4229101" y="1800225"/>
            <a:ext cx="33623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24" name="Text Box 110"/>
          <p:cNvSpPr txBox="1">
            <a:spLocks noChangeArrowheads="1"/>
          </p:cNvSpPr>
          <p:nvPr/>
        </p:nvSpPr>
        <p:spPr bwMode="auto">
          <a:xfrm rot="16200000">
            <a:off x="3043843" y="3161785"/>
            <a:ext cx="15688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&lt;   Precision   &gt;</a:t>
            </a:r>
          </a:p>
        </p:txBody>
      </p:sp>
      <p:sp>
        <p:nvSpPr>
          <p:cNvPr id="9225" name="Text Box 111"/>
          <p:cNvSpPr txBox="1">
            <a:spLocks noChangeArrowheads="1"/>
          </p:cNvSpPr>
          <p:nvPr/>
        </p:nvSpPr>
        <p:spPr bwMode="auto">
          <a:xfrm>
            <a:off x="5167313" y="1457326"/>
            <a:ext cx="15619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alibri Light" panose="020F0302020204030204"/>
                <a:ea typeface="+mn-ea"/>
                <a:cs typeface="+mn-cs"/>
              </a:rPr>
              <a:t>&lt;   Accuracy   &gt;</a:t>
            </a:r>
          </a:p>
        </p:txBody>
      </p:sp>
      <p:sp>
        <p:nvSpPr>
          <p:cNvPr id="9226" name="Line 112"/>
          <p:cNvSpPr>
            <a:spLocks noChangeShapeType="1"/>
          </p:cNvSpPr>
          <p:nvPr/>
        </p:nvSpPr>
        <p:spPr bwMode="auto">
          <a:xfrm flipV="1">
            <a:off x="4114800" y="2009775"/>
            <a:ext cx="0" cy="297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27" name="Line 113"/>
          <p:cNvSpPr>
            <a:spLocks noChangeShapeType="1"/>
          </p:cNvSpPr>
          <p:nvPr/>
        </p:nvSpPr>
        <p:spPr bwMode="auto">
          <a:xfrm>
            <a:off x="4246564" y="5360988"/>
            <a:ext cx="3362325"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28" name="Text Box 114"/>
          <p:cNvSpPr txBox="1">
            <a:spLocks noChangeArrowheads="1"/>
          </p:cNvSpPr>
          <p:nvPr/>
        </p:nvSpPr>
        <p:spPr bwMode="auto">
          <a:xfrm>
            <a:off x="5422900" y="5370513"/>
            <a:ext cx="11063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alibri Light" panose="020F0302020204030204"/>
                <a:ea typeface="+mn-ea"/>
                <a:cs typeface="+mn-cs"/>
              </a:rPr>
              <a:t>&lt;   Bias   &gt;</a:t>
            </a:r>
          </a:p>
        </p:txBody>
      </p:sp>
      <p:sp>
        <p:nvSpPr>
          <p:cNvPr id="9229" name="Line 116"/>
          <p:cNvSpPr>
            <a:spLocks noChangeShapeType="1"/>
          </p:cNvSpPr>
          <p:nvPr/>
        </p:nvSpPr>
        <p:spPr bwMode="auto">
          <a:xfrm flipH="1">
            <a:off x="7867651" y="2047875"/>
            <a:ext cx="9525" cy="31051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230" name="Text Box 117"/>
          <p:cNvSpPr txBox="1">
            <a:spLocks noChangeArrowheads="1"/>
          </p:cNvSpPr>
          <p:nvPr/>
        </p:nvSpPr>
        <p:spPr bwMode="auto">
          <a:xfrm rot="5400000">
            <a:off x="7346603" y="3245923"/>
            <a:ext cx="15294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alibri Light" panose="020F0302020204030204"/>
                <a:ea typeface="+mn-ea"/>
                <a:cs typeface="+mn-cs"/>
              </a:rPr>
              <a:t>&lt;   Variance   &gt;</a:t>
            </a:r>
          </a:p>
        </p:txBody>
      </p:sp>
      <p:sp>
        <p:nvSpPr>
          <p:cNvPr id="107"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Bias vs. Variance</a:t>
            </a:r>
          </a:p>
        </p:txBody>
      </p:sp>
      <p:sp>
        <p:nvSpPr>
          <p:cNvPr id="2" name="Slide Number Placeholder 1">
            <a:extLst>
              <a:ext uri="{FF2B5EF4-FFF2-40B4-BE49-F238E27FC236}">
                <a16:creationId xmlns:a16="http://schemas.microsoft.com/office/drawing/2014/main" id="{EA07C64C-349B-4AC7-A145-352B6AC9DA3F}"/>
              </a:ext>
            </a:extLst>
          </p:cNvPr>
          <p:cNvSpPr>
            <a:spLocks noGrp="1"/>
          </p:cNvSpPr>
          <p:nvPr>
            <p:ph type="sldNum" sz="quarter" idx="12"/>
          </p:nvPr>
        </p:nvSpPr>
        <p:spPr/>
        <p:txBody>
          <a:bodyPr/>
          <a:lstStyle/>
          <a:p>
            <a:pPr>
              <a:defRPr/>
            </a:pPr>
            <a:fld id="{B59E928D-B85A-4D0A-9391-33FBD2C5AC9A}" type="slidenum">
              <a:rPr lang="en-GB" altLang="en-US" smtClean="0"/>
              <a:pPr>
                <a:defRPr/>
              </a:pPr>
              <a:t>97</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Quantifying uncertainty</a:t>
            </a:r>
          </a:p>
        </p:txBody>
      </p:sp>
      <p:sp>
        <p:nvSpPr>
          <p:cNvPr id="10" name="Content Placeholder 2"/>
          <p:cNvSpPr>
            <a:spLocks noGrp="1"/>
          </p:cNvSpPr>
          <p:nvPr>
            <p:ph idx="1"/>
          </p:nvPr>
        </p:nvSpPr>
        <p:spPr>
          <a:xfrm>
            <a:off x="546100" y="1600201"/>
            <a:ext cx="11480800" cy="4525963"/>
          </a:xfrm>
        </p:spPr>
        <p:txBody>
          <a:bodyPr/>
          <a:lstStyle/>
          <a:p>
            <a:pPr marL="457200" indent="-457200" eaLnBrk="1" hangingPunct="1">
              <a:spcBef>
                <a:spcPts val="1200"/>
              </a:spcBef>
              <a:spcAft>
                <a:spcPts val="1200"/>
              </a:spcAft>
            </a:pPr>
            <a:r>
              <a:rPr lang="en-GB" altLang="en-US" sz="2800" dirty="0">
                <a:cs typeface="Arial" panose="020B0604020202020204" pitchFamily="34" charset="0"/>
              </a:rPr>
              <a:t>Different ways of measuring uncertainty:</a:t>
            </a:r>
          </a:p>
          <a:p>
            <a:pPr marL="857250" lvl="1" indent="-457200" eaLnBrk="1" hangingPunct="1">
              <a:spcBef>
                <a:spcPts val="1200"/>
              </a:spcBef>
              <a:spcAft>
                <a:spcPts val="1200"/>
              </a:spcAft>
              <a:buFont typeface="Times New Roman" panose="02020603050405020304" pitchFamily="18" charset="0"/>
              <a:buAutoNum type="arabicPeriod"/>
            </a:pPr>
            <a:r>
              <a:rPr lang="en-GB" altLang="en-US" sz="2400" b="1" dirty="0">
                <a:solidFill>
                  <a:srgbClr val="0070C0"/>
                </a:solidFill>
                <a:cs typeface="Arial" panose="020B0604020202020204" pitchFamily="34" charset="0"/>
              </a:rPr>
              <a:t>Variance</a:t>
            </a:r>
            <a:r>
              <a:rPr lang="en-GB" altLang="en-US" sz="2400" dirty="0">
                <a:cs typeface="Arial" panose="020B0604020202020204" pitchFamily="34" charset="0"/>
              </a:rPr>
              <a:t> = the average squared difference from the mean (the inverse of precision)</a:t>
            </a:r>
          </a:p>
          <a:p>
            <a:pPr marL="857250" lvl="1" indent="-457200" eaLnBrk="1" hangingPunct="1">
              <a:spcBef>
                <a:spcPts val="1200"/>
              </a:spcBef>
              <a:spcAft>
                <a:spcPts val="1200"/>
              </a:spcAft>
            </a:pPr>
            <a:r>
              <a:rPr lang="en-GB" altLang="en-US" sz="2400" dirty="0">
                <a:cs typeface="Arial" panose="020B0604020202020204" pitchFamily="34" charset="0"/>
              </a:rPr>
              <a:t>	If the estimator for </a:t>
            </a:r>
            <a:r>
              <a:rPr lang="en-GB" altLang="en-US" sz="2400" i="1" dirty="0">
                <a:cs typeface="Arial" panose="020B0604020202020204" pitchFamily="34" charset="0"/>
              </a:rPr>
              <a:t>D</a:t>
            </a:r>
            <a:r>
              <a:rPr lang="en-GB" altLang="en-US" sz="2400" dirty="0">
                <a:cs typeface="Arial" panose="020B0604020202020204" pitchFamily="34" charset="0"/>
              </a:rPr>
              <a:t> is unbiased, then</a:t>
            </a:r>
          </a:p>
          <a:p>
            <a:pPr marL="857250" lvl="1" indent="-457200" eaLnBrk="1" hangingPunct="1">
              <a:spcBef>
                <a:spcPts val="1200"/>
              </a:spcBef>
              <a:spcAft>
                <a:spcPts val="1200"/>
              </a:spcAft>
              <a:buFont typeface="Times New Roman" panose="02020603050405020304" pitchFamily="18" charset="0"/>
              <a:buAutoNum type="arabicPeriod"/>
            </a:pPr>
            <a:endParaRPr lang="en-GB" altLang="en-US" sz="2400" b="1" dirty="0">
              <a:solidFill>
                <a:srgbClr val="0070C0"/>
              </a:solidFill>
              <a:cs typeface="Arial" panose="020B0604020202020204" pitchFamily="34" charset="0"/>
            </a:endParaRPr>
          </a:p>
          <a:p>
            <a:pPr marL="857250" lvl="1" indent="-457200" eaLnBrk="1" hangingPunct="1">
              <a:spcBef>
                <a:spcPts val="1200"/>
              </a:spcBef>
              <a:spcAft>
                <a:spcPts val="1200"/>
              </a:spcAft>
              <a:buFont typeface="Times New Roman" panose="02020603050405020304" pitchFamily="18" charset="0"/>
              <a:buAutoNum type="arabicPeriod" startAt="2"/>
            </a:pPr>
            <a:r>
              <a:rPr lang="en-GB" altLang="en-US" sz="2400" b="1" dirty="0">
                <a:solidFill>
                  <a:srgbClr val="0070C0"/>
                </a:solidFill>
                <a:cs typeface="Arial" panose="020B0604020202020204" pitchFamily="34" charset="0"/>
              </a:rPr>
              <a:t>Standard error </a:t>
            </a:r>
            <a:r>
              <a:rPr lang="en-GB" altLang="en-US" sz="2400" dirty="0">
                <a:cs typeface="Arial" panose="020B0604020202020204" pitchFamily="34" charset="0"/>
              </a:rPr>
              <a:t>= the standard deviation of an estimator (i.e. the square root of estimator variance)</a:t>
            </a:r>
          </a:p>
          <a:p>
            <a:pPr marL="857250" lvl="1" indent="-457200" eaLnBrk="1" hangingPunct="1">
              <a:spcBef>
                <a:spcPts val="1200"/>
              </a:spcBef>
              <a:spcAft>
                <a:spcPts val="1200"/>
              </a:spcAft>
              <a:buNone/>
            </a:pPr>
            <a:r>
              <a:rPr lang="en-GB" altLang="en-US" sz="2400" dirty="0">
                <a:cs typeface="Arial" panose="020B0604020202020204" pitchFamily="34" charset="0"/>
              </a:rPr>
              <a:t>	</a:t>
            </a:r>
          </a:p>
        </p:txBody>
      </p:sp>
      <p:graphicFrame>
        <p:nvGraphicFramePr>
          <p:cNvPr id="2057" name="Object 6"/>
          <p:cNvGraphicFramePr>
            <a:graphicFrameLocks noChangeAspect="1"/>
          </p:cNvGraphicFramePr>
          <p:nvPr>
            <p:custDataLst>
              <p:tags r:id="rId2"/>
            </p:custDataLst>
          </p:nvPr>
        </p:nvGraphicFramePr>
        <p:xfrm>
          <a:off x="4585494" y="3489759"/>
          <a:ext cx="3021012" cy="530225"/>
        </p:xfrm>
        <a:graphic>
          <a:graphicData uri="http://schemas.openxmlformats.org/presentationml/2006/ole">
            <mc:AlternateContent xmlns:mc="http://schemas.openxmlformats.org/markup-compatibility/2006">
              <mc:Choice xmlns:v="urn:schemas-microsoft-com:vml" Requires="v">
                <p:oleObj name="Equation" r:id="rId6" imgW="1371600" imgH="241300" progId="Equation.3">
                  <p:embed/>
                </p:oleObj>
              </mc:Choice>
              <mc:Fallback>
                <p:oleObj name="Equation" r:id="rId6" imgW="1371600" imgH="241300" progId="Equation.3">
                  <p:embed/>
                  <p:pic>
                    <p:nvPicPr>
                      <p:cNvPr id="2057"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5494" y="3489759"/>
                        <a:ext cx="3021012" cy="530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8" name="Object 6"/>
          <p:cNvGraphicFramePr>
            <a:graphicFrameLocks noChangeAspect="1"/>
          </p:cNvGraphicFramePr>
          <p:nvPr>
            <p:custDataLst>
              <p:tags r:id="rId3"/>
            </p:custDataLst>
          </p:nvPr>
        </p:nvGraphicFramePr>
        <p:xfrm>
          <a:off x="4655849" y="4852555"/>
          <a:ext cx="2520950" cy="665163"/>
        </p:xfrm>
        <a:graphic>
          <a:graphicData uri="http://schemas.openxmlformats.org/presentationml/2006/ole">
            <mc:AlternateContent xmlns:mc="http://schemas.openxmlformats.org/markup-compatibility/2006">
              <mc:Choice xmlns:v="urn:schemas-microsoft-com:vml" Requires="v">
                <p:oleObj name="Equation" r:id="rId8" imgW="1104900" imgH="292100" progId="Equation.3">
                  <p:embed/>
                </p:oleObj>
              </mc:Choice>
              <mc:Fallback>
                <p:oleObj name="Equation" r:id="rId8" imgW="1104900" imgH="292100" progId="Equation.3">
                  <p:embed/>
                  <p:pic>
                    <p:nvPicPr>
                      <p:cNvPr id="2058"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5849" y="4852555"/>
                        <a:ext cx="2520950" cy="66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2A6CE483-5927-4DAF-82D3-A30720E7EB25}"/>
              </a:ext>
            </a:extLst>
          </p:cNvPr>
          <p:cNvSpPr>
            <a:spLocks noGrp="1"/>
          </p:cNvSpPr>
          <p:nvPr>
            <p:ph type="sldNum" sz="quarter" idx="12"/>
          </p:nvPr>
        </p:nvSpPr>
        <p:spPr/>
        <p:txBody>
          <a:bodyPr/>
          <a:lstStyle/>
          <a:p>
            <a:pPr>
              <a:defRPr/>
            </a:pPr>
            <a:fld id="{B59E928D-B85A-4D0A-9391-33FBD2C5AC9A}" type="slidenum">
              <a:rPr lang="en-GB" altLang="en-US" smtClean="0"/>
              <a:pPr>
                <a:defRPr/>
              </a:pPr>
              <a:t>98</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981200" y="274638"/>
            <a:ext cx="8229600" cy="1143000"/>
          </a:xfrm>
          <a:prstGeom prst="rect">
            <a:avLst/>
          </a:prstGeom>
          <a:noFill/>
          <a:ln w="9525">
            <a:noFill/>
            <a:miter lim="800000"/>
            <a:headEnd/>
            <a:tailEnd/>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50B4C8"/>
                </a:solidFill>
                <a:effectLst/>
                <a:uLnTx/>
                <a:uFillTx/>
                <a:latin typeface="Calibri Light" panose="020F0302020204030204"/>
                <a:ea typeface="+mn-ea"/>
                <a:cs typeface="Arial" pitchFamily="34" charset="0"/>
              </a:rPr>
              <a:t>Quantifying uncertainty</a:t>
            </a:r>
          </a:p>
        </p:txBody>
      </p:sp>
      <p:sp>
        <p:nvSpPr>
          <p:cNvPr id="10" name="Content Placeholder 2"/>
          <p:cNvSpPr>
            <a:spLocks noGrp="1"/>
          </p:cNvSpPr>
          <p:nvPr>
            <p:ph idx="1"/>
          </p:nvPr>
        </p:nvSpPr>
        <p:spPr>
          <a:xfrm>
            <a:off x="152400" y="1600201"/>
            <a:ext cx="11887200" cy="4525963"/>
          </a:xfrm>
        </p:spPr>
        <p:txBody>
          <a:bodyPr/>
          <a:lstStyle/>
          <a:p>
            <a:pPr marL="857250" lvl="1" indent="-457200" eaLnBrk="1" hangingPunct="1">
              <a:spcBef>
                <a:spcPts val="1200"/>
              </a:spcBef>
              <a:spcAft>
                <a:spcPts val="1200"/>
              </a:spcAft>
              <a:buFont typeface="Times New Roman" panose="02020603050405020304" pitchFamily="18" charset="0"/>
              <a:buAutoNum type="arabicPeriod" startAt="3"/>
            </a:pPr>
            <a:r>
              <a:rPr lang="en-GB" altLang="en-US" sz="2400" b="1" dirty="0">
                <a:solidFill>
                  <a:srgbClr val="0070C0"/>
                </a:solidFill>
                <a:cs typeface="Arial" panose="020B0604020202020204" pitchFamily="34" charset="0"/>
              </a:rPr>
              <a:t>Coefficient of Variation (CV)</a:t>
            </a:r>
            <a:r>
              <a:rPr lang="en-GB" altLang="en-US" sz="2400" dirty="0">
                <a:cs typeface="Arial" panose="020B0604020202020204" pitchFamily="34" charset="0"/>
              </a:rPr>
              <a:t> = the standard error dived by the mean (i.e. a standardised version of the standard error) </a:t>
            </a:r>
          </a:p>
          <a:p>
            <a:pPr marL="857250" lvl="1" indent="-457200" eaLnBrk="1" hangingPunct="1">
              <a:spcBef>
                <a:spcPts val="1200"/>
              </a:spcBef>
              <a:spcAft>
                <a:spcPts val="1200"/>
              </a:spcAft>
              <a:buNone/>
            </a:pPr>
            <a:r>
              <a:rPr lang="en-GB" altLang="en-US" sz="2400" dirty="0">
                <a:cs typeface="Arial" panose="020B0604020202020204" pitchFamily="34" charset="0"/>
              </a:rPr>
              <a:t>	</a:t>
            </a:r>
          </a:p>
          <a:p>
            <a:pPr marL="857250" lvl="1" indent="-457200" eaLnBrk="1" hangingPunct="1">
              <a:spcBef>
                <a:spcPts val="1200"/>
              </a:spcBef>
              <a:spcAft>
                <a:spcPts val="1200"/>
              </a:spcAft>
            </a:pPr>
            <a:r>
              <a:rPr lang="en-GB" altLang="en-US" sz="2400" dirty="0">
                <a:cs typeface="Arial" panose="020B0604020202020204" pitchFamily="34" charset="0"/>
              </a:rPr>
              <a:t>	Useful for comparing variances when the scale and/or the units of measurement differ</a:t>
            </a:r>
          </a:p>
          <a:p>
            <a:pPr marL="857250" lvl="1" indent="-457200" eaLnBrk="1" hangingPunct="1">
              <a:spcBef>
                <a:spcPts val="1200"/>
              </a:spcBef>
              <a:spcAft>
                <a:spcPts val="1200"/>
              </a:spcAft>
            </a:pPr>
            <a:r>
              <a:rPr lang="en-GB" altLang="en-US" sz="2400" dirty="0">
                <a:cs typeface="Arial" panose="020B0604020202020204" pitchFamily="34" charset="0"/>
              </a:rPr>
              <a:t>	E.g. consider two variables: X has mean = 100 and variance = 400, </a:t>
            </a:r>
            <a:br>
              <a:rPr lang="en-GB" altLang="en-US" sz="2400" dirty="0">
                <a:cs typeface="Arial" panose="020B0604020202020204" pitchFamily="34" charset="0"/>
              </a:rPr>
            </a:br>
            <a:r>
              <a:rPr lang="en-GB" altLang="en-US" sz="2400" dirty="0">
                <a:cs typeface="Arial" panose="020B0604020202020204" pitchFamily="34" charset="0"/>
              </a:rPr>
              <a:t>Y has mean = 1 and variance = 0.04</a:t>
            </a:r>
          </a:p>
          <a:p>
            <a:pPr marL="857250" lvl="1" indent="-457200" eaLnBrk="1" hangingPunct="1">
              <a:spcBef>
                <a:spcPts val="1200"/>
              </a:spcBef>
              <a:spcAft>
                <a:spcPts val="1200"/>
              </a:spcAft>
              <a:buFont typeface="Times New Roman" panose="02020603050405020304" pitchFamily="18" charset="0"/>
              <a:buAutoNum type="arabicPeriod" startAt="3"/>
            </a:pPr>
            <a:endParaRPr lang="en-GB" altLang="en-US" sz="2400" dirty="0">
              <a:cs typeface="Arial" panose="020B0604020202020204" pitchFamily="34" charset="0"/>
            </a:endParaRPr>
          </a:p>
          <a:p>
            <a:pPr marL="857250" lvl="1" indent="-457200" eaLnBrk="1" hangingPunct="1">
              <a:spcBef>
                <a:spcPts val="1200"/>
              </a:spcBef>
              <a:spcAft>
                <a:spcPts val="1200"/>
              </a:spcAft>
              <a:buFont typeface="Times New Roman" panose="02020603050405020304" pitchFamily="18" charset="0"/>
              <a:buAutoNum type="arabicPeriod" startAt="3"/>
            </a:pPr>
            <a:endParaRPr lang="en-GB" altLang="en-US" sz="2400" dirty="0">
              <a:cs typeface="Arial" panose="020B0604020202020204" pitchFamily="34" charset="0"/>
            </a:endParaRPr>
          </a:p>
          <a:p>
            <a:pPr marL="857250" lvl="1" indent="-457200" eaLnBrk="1" hangingPunct="1">
              <a:spcBef>
                <a:spcPts val="1200"/>
              </a:spcBef>
              <a:spcAft>
                <a:spcPts val="1200"/>
              </a:spcAft>
              <a:buFont typeface="Times New Roman" panose="02020603050405020304" pitchFamily="18" charset="0"/>
              <a:buAutoNum type="arabicPeriod" startAt="3"/>
            </a:pPr>
            <a:endParaRPr lang="en-GB" altLang="en-US" sz="2400" dirty="0">
              <a:cs typeface="Arial" panose="020B0604020202020204" pitchFamily="34" charset="0"/>
            </a:endParaRPr>
          </a:p>
        </p:txBody>
      </p:sp>
      <p:graphicFrame>
        <p:nvGraphicFramePr>
          <p:cNvPr id="11268" name="Object 6"/>
          <p:cNvGraphicFramePr>
            <a:graphicFrameLocks noChangeAspect="1"/>
          </p:cNvGraphicFramePr>
          <p:nvPr>
            <p:custDataLst>
              <p:tags r:id="rId2"/>
            </p:custDataLst>
          </p:nvPr>
        </p:nvGraphicFramePr>
        <p:xfrm>
          <a:off x="4832146" y="1995316"/>
          <a:ext cx="2294067" cy="1073561"/>
        </p:xfrm>
        <a:graphic>
          <a:graphicData uri="http://schemas.openxmlformats.org/presentationml/2006/ole">
            <mc:AlternateContent xmlns:mc="http://schemas.openxmlformats.org/markup-compatibility/2006">
              <mc:Choice xmlns:v="urn:schemas-microsoft-com:vml" Requires="v">
                <p:oleObj name="Equation" r:id="rId7" imgW="1002865" imgH="469696" progId="Equation.3">
                  <p:embed/>
                </p:oleObj>
              </mc:Choice>
              <mc:Fallback>
                <p:oleObj name="Equation" r:id="rId7" imgW="1002865" imgH="469696" progId="Equation.3">
                  <p:embed/>
                  <p:pic>
                    <p:nvPicPr>
                      <p:cNvPr id="11268"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2146" y="1995316"/>
                        <a:ext cx="2294067" cy="1073561"/>
                      </a:xfrm>
                      <a:prstGeom prst="rect">
                        <a:avLst/>
                      </a:prstGeom>
                      <a:noFill/>
                      <a:ln>
                        <a:noFill/>
                      </a:ln>
                      <a:effectLst/>
                    </p:spPr>
                  </p:pic>
                </p:oleObj>
              </mc:Fallback>
            </mc:AlternateContent>
          </a:graphicData>
        </a:graphic>
      </p:graphicFrame>
      <p:graphicFrame>
        <p:nvGraphicFramePr>
          <p:cNvPr id="118788" name="Object 6"/>
          <p:cNvGraphicFramePr>
            <a:graphicFrameLocks noChangeAspect="1"/>
          </p:cNvGraphicFramePr>
          <p:nvPr>
            <p:custDataLst>
              <p:tags r:id="rId3"/>
            </p:custDataLst>
          </p:nvPr>
        </p:nvGraphicFramePr>
        <p:xfrm>
          <a:off x="2468563" y="4744177"/>
          <a:ext cx="3624262" cy="719137"/>
        </p:xfrm>
        <a:graphic>
          <a:graphicData uri="http://schemas.openxmlformats.org/presentationml/2006/ole">
            <mc:AlternateContent xmlns:mc="http://schemas.openxmlformats.org/markup-compatibility/2006">
              <mc:Choice xmlns:v="urn:schemas-microsoft-com:vml" Requires="v">
                <p:oleObj name="Equation" r:id="rId9" imgW="2171700" imgH="431800" progId="Equation.3">
                  <p:embed/>
                </p:oleObj>
              </mc:Choice>
              <mc:Fallback>
                <p:oleObj name="Equation" r:id="rId9" imgW="2171700" imgH="431800" progId="Equation.3">
                  <p:embed/>
                  <p:pic>
                    <p:nvPicPr>
                      <p:cNvPr id="118788"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68563" y="4744177"/>
                        <a:ext cx="3624262" cy="719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8790" name="Object 6"/>
          <p:cNvGraphicFramePr>
            <a:graphicFrameLocks noChangeAspect="1"/>
          </p:cNvGraphicFramePr>
          <p:nvPr>
            <p:custDataLst>
              <p:tags r:id="rId4"/>
            </p:custDataLst>
          </p:nvPr>
        </p:nvGraphicFramePr>
        <p:xfrm>
          <a:off x="6548439" y="4747352"/>
          <a:ext cx="3627437" cy="720725"/>
        </p:xfrm>
        <a:graphic>
          <a:graphicData uri="http://schemas.openxmlformats.org/presentationml/2006/ole">
            <mc:AlternateContent xmlns:mc="http://schemas.openxmlformats.org/markup-compatibility/2006">
              <mc:Choice xmlns:v="urn:schemas-microsoft-com:vml" Requires="v">
                <p:oleObj name="Equation" r:id="rId11" imgW="2171700" imgH="431800" progId="Equation.3">
                  <p:embed/>
                </p:oleObj>
              </mc:Choice>
              <mc:Fallback>
                <p:oleObj name="Equation" r:id="rId11" imgW="2171700" imgH="431800" progId="Equation.3">
                  <p:embed/>
                  <p:pic>
                    <p:nvPicPr>
                      <p:cNvPr id="11879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48439" y="4747352"/>
                        <a:ext cx="3627437"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a:extLst>
              <a:ext uri="{FF2B5EF4-FFF2-40B4-BE49-F238E27FC236}">
                <a16:creationId xmlns:a16="http://schemas.microsoft.com/office/drawing/2014/main" id="{A3AFA585-A9C9-4048-82DB-76382114EAB4}"/>
              </a:ext>
            </a:extLst>
          </p:cNvPr>
          <p:cNvSpPr>
            <a:spLocks noGrp="1"/>
          </p:cNvSpPr>
          <p:nvPr>
            <p:ph type="sldNum" sz="quarter" idx="12"/>
          </p:nvPr>
        </p:nvSpPr>
        <p:spPr/>
        <p:txBody>
          <a:bodyPr/>
          <a:lstStyle/>
          <a:p>
            <a:pPr>
              <a:defRPr/>
            </a:pPr>
            <a:fld id="{B59E928D-B85A-4D0A-9391-33FBD2C5AC9A}" type="slidenum">
              <a:rPr lang="en-GB" altLang="en-US" smtClean="0"/>
              <a:pPr>
                <a:defRPr/>
              </a:pPr>
              <a:t>99</a:t>
            </a:fld>
            <a:endParaRPr lang="en-GB"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878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DVSHAPEID" val="6Yz699Bt9xTpeUoh4K6ApH"/>
</p:tagLst>
</file>

<file path=ppt/tags/tag10.xml><?xml version="1.0" encoding="utf-8"?>
<p:tagLst xmlns:a="http://schemas.openxmlformats.org/drawingml/2006/main" xmlns:r="http://schemas.openxmlformats.org/officeDocument/2006/relationships" xmlns:p="http://schemas.openxmlformats.org/presentationml/2006/main">
  <p:tag name="DVSHAPEID" val="6Yz699Bt9xTpeUoh4K6ApH"/>
</p:tagLst>
</file>

<file path=ppt/tags/tag100.xml><?xml version="1.0" encoding="utf-8"?>
<p:tagLst xmlns:a="http://schemas.openxmlformats.org/drawingml/2006/main" xmlns:r="http://schemas.openxmlformats.org/officeDocument/2006/relationships" xmlns:p="http://schemas.openxmlformats.org/presentationml/2006/main">
  <p:tag name="DVSECTIONID" val="tBQEgFwoeE760uLveDckIW"/>
</p:tagLst>
</file>

<file path=ppt/tags/tag101.xml><?xml version="1.0" encoding="utf-8"?>
<p:tagLst xmlns:a="http://schemas.openxmlformats.org/drawingml/2006/main" xmlns:r="http://schemas.openxmlformats.org/officeDocument/2006/relationships" xmlns:p="http://schemas.openxmlformats.org/presentationml/2006/main">
  <p:tag name="DVSHAPEID" val="aBNO323AdkHEaOgef3NE1K"/>
</p:tagLst>
</file>

<file path=ppt/tags/tag102.xml><?xml version="1.0" encoding="utf-8"?>
<p:tagLst xmlns:a="http://schemas.openxmlformats.org/drawingml/2006/main" xmlns:r="http://schemas.openxmlformats.org/officeDocument/2006/relationships" xmlns:p="http://schemas.openxmlformats.org/presentationml/2006/main">
  <p:tag name="DVSHAPEID" val="67PSRIaDMSIjTC7ZBZv3A1"/>
</p:tagLst>
</file>

<file path=ppt/tags/tag103.xml><?xml version="1.0" encoding="utf-8"?>
<p:tagLst xmlns:a="http://schemas.openxmlformats.org/drawingml/2006/main" xmlns:r="http://schemas.openxmlformats.org/officeDocument/2006/relationships" xmlns:p="http://schemas.openxmlformats.org/presentationml/2006/main">
  <p:tag name="DVSHAPEID" val="b1FkztIiFL9UAqQBfmLX0g"/>
</p:tagLst>
</file>

<file path=ppt/tags/tag104.xml><?xml version="1.0" encoding="utf-8"?>
<p:tagLst xmlns:a="http://schemas.openxmlformats.org/drawingml/2006/main" xmlns:r="http://schemas.openxmlformats.org/officeDocument/2006/relationships" xmlns:p="http://schemas.openxmlformats.org/presentationml/2006/main">
  <p:tag name="DVSHAPEID" val="0dvroKBcowDqrTYrB3R54I"/>
</p:tagLst>
</file>

<file path=ppt/tags/tag105.xml><?xml version="1.0" encoding="utf-8"?>
<p:tagLst xmlns:a="http://schemas.openxmlformats.org/drawingml/2006/main" xmlns:r="http://schemas.openxmlformats.org/officeDocument/2006/relationships" xmlns:p="http://schemas.openxmlformats.org/presentationml/2006/main">
  <p:tag name="DVSHAPEID" val="pyWsxryOhVLi6nBwSS1KKK"/>
</p:tagLst>
</file>

<file path=ppt/tags/tag106.xml><?xml version="1.0" encoding="utf-8"?>
<p:tagLst xmlns:a="http://schemas.openxmlformats.org/drawingml/2006/main" xmlns:r="http://schemas.openxmlformats.org/officeDocument/2006/relationships" xmlns:p="http://schemas.openxmlformats.org/presentationml/2006/main">
  <p:tag name="DVSHAPEID" val="H80mkCrSA175IhWoaJ5YBN"/>
</p:tagLst>
</file>

<file path=ppt/tags/tag107.xml><?xml version="1.0" encoding="utf-8"?>
<p:tagLst xmlns:a="http://schemas.openxmlformats.org/drawingml/2006/main" xmlns:r="http://schemas.openxmlformats.org/officeDocument/2006/relationships" xmlns:p="http://schemas.openxmlformats.org/presentationml/2006/main">
  <p:tag name="DVSHAPEID" val="xAwJn56C1QgERNrb6VmplK"/>
</p:tagLst>
</file>

<file path=ppt/tags/tag108.xml><?xml version="1.0" encoding="utf-8"?>
<p:tagLst xmlns:a="http://schemas.openxmlformats.org/drawingml/2006/main" xmlns:r="http://schemas.openxmlformats.org/officeDocument/2006/relationships" xmlns:p="http://schemas.openxmlformats.org/presentationml/2006/main">
  <p:tag name="DVSHAPEID" val="O3p8WZCaBbrNpv33vCUIbu"/>
</p:tagLst>
</file>

<file path=ppt/tags/tag109.xml><?xml version="1.0" encoding="utf-8"?>
<p:tagLst xmlns:a="http://schemas.openxmlformats.org/drawingml/2006/main" xmlns:r="http://schemas.openxmlformats.org/officeDocument/2006/relationships" xmlns:p="http://schemas.openxmlformats.org/presentationml/2006/main">
  <p:tag name="DVSHAPEID" val="vXd1lvG0DoJUcCUrxJFuaX"/>
</p:tagLst>
</file>

<file path=ppt/tags/tag11.xml><?xml version="1.0" encoding="utf-8"?>
<p:tagLst xmlns:a="http://schemas.openxmlformats.org/drawingml/2006/main" xmlns:r="http://schemas.openxmlformats.org/officeDocument/2006/relationships" xmlns:p="http://schemas.openxmlformats.org/presentationml/2006/main">
  <p:tag name="DVSHAPEID" val="ZKZXNcZWX2hpXsGU132TE7"/>
</p:tagLst>
</file>

<file path=ppt/tags/tag110.xml><?xml version="1.0" encoding="utf-8"?>
<p:tagLst xmlns:a="http://schemas.openxmlformats.org/drawingml/2006/main" xmlns:r="http://schemas.openxmlformats.org/officeDocument/2006/relationships" xmlns:p="http://schemas.openxmlformats.org/presentationml/2006/main">
  <p:tag name="DVSECTIONID" val="ocvzfZFGewfgPWVnhouLnZ"/>
</p:tagLst>
</file>

<file path=ppt/tags/tag111.xml><?xml version="1.0" encoding="utf-8"?>
<p:tagLst xmlns:a="http://schemas.openxmlformats.org/drawingml/2006/main" xmlns:r="http://schemas.openxmlformats.org/officeDocument/2006/relationships" xmlns:p="http://schemas.openxmlformats.org/presentationml/2006/main">
  <p:tag name="DVSHAPEID" val="sN0lxbR92i5jxsVVD6uBy3"/>
</p:tagLst>
</file>

<file path=ppt/tags/tag112.xml><?xml version="1.0" encoding="utf-8"?>
<p:tagLst xmlns:a="http://schemas.openxmlformats.org/drawingml/2006/main" xmlns:r="http://schemas.openxmlformats.org/officeDocument/2006/relationships" xmlns:p="http://schemas.openxmlformats.org/presentationml/2006/main">
  <p:tag name="DVSHAPEID" val="3vir835b2Gkxup10Yu9ulr"/>
</p:tagLst>
</file>

<file path=ppt/tags/tag113.xml><?xml version="1.0" encoding="utf-8"?>
<p:tagLst xmlns:a="http://schemas.openxmlformats.org/drawingml/2006/main" xmlns:r="http://schemas.openxmlformats.org/officeDocument/2006/relationships" xmlns:p="http://schemas.openxmlformats.org/presentationml/2006/main">
  <p:tag name="DVSHAPEID" val="OS4rwC5z0zooJu253N4Qfp"/>
</p:tagLst>
</file>

<file path=ppt/tags/tag114.xml><?xml version="1.0" encoding="utf-8"?>
<p:tagLst xmlns:a="http://schemas.openxmlformats.org/drawingml/2006/main" xmlns:r="http://schemas.openxmlformats.org/officeDocument/2006/relationships" xmlns:p="http://schemas.openxmlformats.org/presentationml/2006/main">
  <p:tag name="DVSHAPEID" val="H6NBHmfBKLKfQRPmEey6Ec"/>
</p:tagLst>
</file>

<file path=ppt/tags/tag115.xml><?xml version="1.0" encoding="utf-8"?>
<p:tagLst xmlns:a="http://schemas.openxmlformats.org/drawingml/2006/main" xmlns:r="http://schemas.openxmlformats.org/officeDocument/2006/relationships" xmlns:p="http://schemas.openxmlformats.org/presentationml/2006/main">
  <p:tag name="DVSHAPEID" val="ZZXvTD8Zr4HCHqnGxt6tFK"/>
</p:tagLst>
</file>

<file path=ppt/tags/tag116.xml><?xml version="1.0" encoding="utf-8"?>
<p:tagLst xmlns:a="http://schemas.openxmlformats.org/drawingml/2006/main" xmlns:r="http://schemas.openxmlformats.org/officeDocument/2006/relationships" xmlns:p="http://schemas.openxmlformats.org/presentationml/2006/main">
  <p:tag name="DVSHAPEID" val="86GwYTrlpvcoS4u0Isq17k"/>
</p:tagLst>
</file>

<file path=ppt/tags/tag117.xml><?xml version="1.0" encoding="utf-8"?>
<p:tagLst xmlns:a="http://schemas.openxmlformats.org/drawingml/2006/main" xmlns:r="http://schemas.openxmlformats.org/officeDocument/2006/relationships" xmlns:p="http://schemas.openxmlformats.org/presentationml/2006/main">
  <p:tag name="DVSHAPEID" val="qjxjcxKD2DCOpzJmc56OLq"/>
</p:tagLst>
</file>

<file path=ppt/tags/tag118.xml><?xml version="1.0" encoding="utf-8"?>
<p:tagLst xmlns:a="http://schemas.openxmlformats.org/drawingml/2006/main" xmlns:r="http://schemas.openxmlformats.org/officeDocument/2006/relationships" xmlns:p="http://schemas.openxmlformats.org/presentationml/2006/main">
  <p:tag name="DVSECTIONID" val="7pSjjSPriw5wdD9GpxJyqA"/>
</p:tagLst>
</file>

<file path=ppt/tags/tag119.xml><?xml version="1.0" encoding="utf-8"?>
<p:tagLst xmlns:a="http://schemas.openxmlformats.org/drawingml/2006/main" xmlns:r="http://schemas.openxmlformats.org/officeDocument/2006/relationships" xmlns:p="http://schemas.openxmlformats.org/presentationml/2006/main">
  <p:tag name="DVSHAPEID" val="DDdDblNcs1FuGu4n9IQ6I7"/>
</p:tagLst>
</file>

<file path=ppt/tags/tag12.xml><?xml version="1.0" encoding="utf-8"?>
<p:tagLst xmlns:a="http://schemas.openxmlformats.org/drawingml/2006/main" xmlns:r="http://schemas.openxmlformats.org/officeDocument/2006/relationships" xmlns:p="http://schemas.openxmlformats.org/presentationml/2006/main">
  <p:tag name="DVSHAPEID" val="tHsgDreWzVkpYO6cmoudAR"/>
</p:tagLst>
</file>

<file path=ppt/tags/tag120.xml><?xml version="1.0" encoding="utf-8"?>
<p:tagLst xmlns:a="http://schemas.openxmlformats.org/drawingml/2006/main" xmlns:r="http://schemas.openxmlformats.org/officeDocument/2006/relationships" xmlns:p="http://schemas.openxmlformats.org/presentationml/2006/main">
  <p:tag name="DVSHAPEID" val="C2sfDi2t0PqZFT6zloQQaB"/>
</p:tagLst>
</file>

<file path=ppt/tags/tag121.xml><?xml version="1.0" encoding="utf-8"?>
<p:tagLst xmlns:a="http://schemas.openxmlformats.org/drawingml/2006/main" xmlns:r="http://schemas.openxmlformats.org/officeDocument/2006/relationships" xmlns:p="http://schemas.openxmlformats.org/presentationml/2006/main">
  <p:tag name="DVSHAPEID" val="8UTfhOVnYEHw1aaVIu9Z1P"/>
</p:tagLst>
</file>

<file path=ppt/tags/tag122.xml><?xml version="1.0" encoding="utf-8"?>
<p:tagLst xmlns:a="http://schemas.openxmlformats.org/drawingml/2006/main" xmlns:r="http://schemas.openxmlformats.org/officeDocument/2006/relationships" xmlns:p="http://schemas.openxmlformats.org/presentationml/2006/main">
  <p:tag name="DVSHAPEID" val="TX7pEp6o4rZgg9md3r3xyV"/>
</p:tagLst>
</file>

<file path=ppt/tags/tag123.xml><?xml version="1.0" encoding="utf-8"?>
<p:tagLst xmlns:a="http://schemas.openxmlformats.org/drawingml/2006/main" xmlns:r="http://schemas.openxmlformats.org/officeDocument/2006/relationships" xmlns:p="http://schemas.openxmlformats.org/presentationml/2006/main">
  <p:tag name="DVSHAPEID" val="4GOagAmrgSW0Tymo0dyCRM"/>
</p:tagLst>
</file>

<file path=ppt/tags/tag124.xml><?xml version="1.0" encoding="utf-8"?>
<p:tagLst xmlns:a="http://schemas.openxmlformats.org/drawingml/2006/main" xmlns:r="http://schemas.openxmlformats.org/officeDocument/2006/relationships" xmlns:p="http://schemas.openxmlformats.org/presentationml/2006/main">
  <p:tag name="DVSHAPEID" val="h9SWopGlGbziQcq7yk0woP"/>
</p:tagLst>
</file>

<file path=ppt/tags/tag125.xml><?xml version="1.0" encoding="utf-8"?>
<p:tagLst xmlns:a="http://schemas.openxmlformats.org/drawingml/2006/main" xmlns:r="http://schemas.openxmlformats.org/officeDocument/2006/relationships" xmlns:p="http://schemas.openxmlformats.org/presentationml/2006/main">
  <p:tag name="DVSHAPEID" val="A0gCzktWroYhoFhkbWKVbK"/>
</p:tagLst>
</file>

<file path=ppt/tags/tag126.xml><?xml version="1.0" encoding="utf-8"?>
<p:tagLst xmlns:a="http://schemas.openxmlformats.org/drawingml/2006/main" xmlns:r="http://schemas.openxmlformats.org/officeDocument/2006/relationships" xmlns:p="http://schemas.openxmlformats.org/presentationml/2006/main">
  <p:tag name="DVSHAPEID" val="rBIaXTFdBkoryRFMQmRKKa"/>
</p:tagLst>
</file>

<file path=ppt/tags/tag127.xml><?xml version="1.0" encoding="utf-8"?>
<p:tagLst xmlns:a="http://schemas.openxmlformats.org/drawingml/2006/main" xmlns:r="http://schemas.openxmlformats.org/officeDocument/2006/relationships" xmlns:p="http://schemas.openxmlformats.org/presentationml/2006/main">
  <p:tag name="DVSHAPEID" val="kyNKPd94MsEQzFUpmAhdND"/>
</p:tagLst>
</file>

<file path=ppt/tags/tag128.xml><?xml version="1.0" encoding="utf-8"?>
<p:tagLst xmlns:a="http://schemas.openxmlformats.org/drawingml/2006/main" xmlns:r="http://schemas.openxmlformats.org/officeDocument/2006/relationships" xmlns:p="http://schemas.openxmlformats.org/presentationml/2006/main">
  <p:tag name="DVSHAPEID" val="NIi0Rr0gswnGEQDpyJXnod"/>
</p:tagLst>
</file>

<file path=ppt/tags/tag129.xml><?xml version="1.0" encoding="utf-8"?>
<p:tagLst xmlns:a="http://schemas.openxmlformats.org/drawingml/2006/main" xmlns:r="http://schemas.openxmlformats.org/officeDocument/2006/relationships" xmlns:p="http://schemas.openxmlformats.org/presentationml/2006/main">
  <p:tag name="DVSHAPEID" val="QioK28wPaf4Y9o7EyEnNYt"/>
</p:tagLst>
</file>

<file path=ppt/tags/tag13.xml><?xml version="1.0" encoding="utf-8"?>
<p:tagLst xmlns:a="http://schemas.openxmlformats.org/drawingml/2006/main" xmlns:r="http://schemas.openxmlformats.org/officeDocument/2006/relationships" xmlns:p="http://schemas.openxmlformats.org/presentationml/2006/main">
  <p:tag name="DVSHAPEID" val="845byEJGJprBsWK7CXZO4W"/>
</p:tagLst>
</file>

<file path=ppt/tags/tag130.xml><?xml version="1.0" encoding="utf-8"?>
<p:tagLst xmlns:a="http://schemas.openxmlformats.org/drawingml/2006/main" xmlns:r="http://schemas.openxmlformats.org/officeDocument/2006/relationships" xmlns:p="http://schemas.openxmlformats.org/presentationml/2006/main">
  <p:tag name="DVSHAPEID" val="SzuwzDSkzawASZB6pRKCm8"/>
</p:tagLst>
</file>

<file path=ppt/tags/tag131.xml><?xml version="1.0" encoding="utf-8"?>
<p:tagLst xmlns:a="http://schemas.openxmlformats.org/drawingml/2006/main" xmlns:r="http://schemas.openxmlformats.org/officeDocument/2006/relationships" xmlns:p="http://schemas.openxmlformats.org/presentationml/2006/main">
  <p:tag name="DVSECTIONID" val="QJEOzQlNPWzo55HVFNQMdI"/>
</p:tagLst>
</file>

<file path=ppt/tags/tag132.xml><?xml version="1.0" encoding="utf-8"?>
<p:tagLst xmlns:a="http://schemas.openxmlformats.org/drawingml/2006/main" xmlns:r="http://schemas.openxmlformats.org/officeDocument/2006/relationships" xmlns:p="http://schemas.openxmlformats.org/presentationml/2006/main">
  <p:tag name="DVSHAPEID" val="CGGeiTbi0BemqOgvySXQFU"/>
</p:tagLst>
</file>

<file path=ppt/tags/tag133.xml><?xml version="1.0" encoding="utf-8"?>
<p:tagLst xmlns:a="http://schemas.openxmlformats.org/drawingml/2006/main" xmlns:r="http://schemas.openxmlformats.org/officeDocument/2006/relationships" xmlns:p="http://schemas.openxmlformats.org/presentationml/2006/main">
  <p:tag name="DVSHAPEID" val="YJSHCA8IhocFnATVBmQia3"/>
</p:tagLst>
</file>

<file path=ppt/tags/tag134.xml><?xml version="1.0" encoding="utf-8"?>
<p:tagLst xmlns:a="http://schemas.openxmlformats.org/drawingml/2006/main" xmlns:r="http://schemas.openxmlformats.org/officeDocument/2006/relationships" xmlns:p="http://schemas.openxmlformats.org/presentationml/2006/main">
  <p:tag name="DVSHAPEID" val="lvzNQUjRFwsHf6IaQJ3uzS"/>
</p:tagLst>
</file>

<file path=ppt/tags/tag135.xml><?xml version="1.0" encoding="utf-8"?>
<p:tagLst xmlns:a="http://schemas.openxmlformats.org/drawingml/2006/main" xmlns:r="http://schemas.openxmlformats.org/officeDocument/2006/relationships" xmlns:p="http://schemas.openxmlformats.org/presentationml/2006/main">
  <p:tag name="DVSHAPEID" val="fFQrEdxYHoJwe0yfBlcaGA"/>
</p:tagLst>
</file>

<file path=ppt/tags/tag136.xml><?xml version="1.0" encoding="utf-8"?>
<p:tagLst xmlns:a="http://schemas.openxmlformats.org/drawingml/2006/main" xmlns:r="http://schemas.openxmlformats.org/officeDocument/2006/relationships" xmlns:p="http://schemas.openxmlformats.org/presentationml/2006/main">
  <p:tag name="DVSHAPEID" val="hfyJCa7odGmsfTWof5kHO4"/>
</p:tagLst>
</file>

<file path=ppt/tags/tag137.xml><?xml version="1.0" encoding="utf-8"?>
<p:tagLst xmlns:a="http://schemas.openxmlformats.org/drawingml/2006/main" xmlns:r="http://schemas.openxmlformats.org/officeDocument/2006/relationships" xmlns:p="http://schemas.openxmlformats.org/presentationml/2006/main">
  <p:tag name="DVSECTIONID" val="biJheBYX1Ozwz9FuiY5vH8"/>
</p:tagLst>
</file>

<file path=ppt/tags/tag138.xml><?xml version="1.0" encoding="utf-8"?>
<p:tagLst xmlns:a="http://schemas.openxmlformats.org/drawingml/2006/main" xmlns:r="http://schemas.openxmlformats.org/officeDocument/2006/relationships" xmlns:p="http://schemas.openxmlformats.org/presentationml/2006/main">
  <p:tag name="DVSHAPEID" val="aLLEjd57QYLdhPQUxxgvpX"/>
</p:tagLst>
</file>

<file path=ppt/tags/tag139.xml><?xml version="1.0" encoding="utf-8"?>
<p:tagLst xmlns:a="http://schemas.openxmlformats.org/drawingml/2006/main" xmlns:r="http://schemas.openxmlformats.org/officeDocument/2006/relationships" xmlns:p="http://schemas.openxmlformats.org/presentationml/2006/main">
  <p:tag name="DVSHAPEID" val="gAvlvjuYRwTVy7WXhUC9yd"/>
</p:tagLst>
</file>

<file path=ppt/tags/tag14.xml><?xml version="1.0" encoding="utf-8"?>
<p:tagLst xmlns:a="http://schemas.openxmlformats.org/drawingml/2006/main" xmlns:r="http://schemas.openxmlformats.org/officeDocument/2006/relationships" xmlns:p="http://schemas.openxmlformats.org/presentationml/2006/main">
  <p:tag name="DVSHAPEID" val="x5b8WT7QGWHbNXTktfDDdv"/>
</p:tagLst>
</file>

<file path=ppt/tags/tag140.xml><?xml version="1.0" encoding="utf-8"?>
<p:tagLst xmlns:a="http://schemas.openxmlformats.org/drawingml/2006/main" xmlns:r="http://schemas.openxmlformats.org/officeDocument/2006/relationships" xmlns:p="http://schemas.openxmlformats.org/presentationml/2006/main">
  <p:tag name="DVSHAPEID" val="Taj34GOj1FDcva8YILDS7f"/>
</p:tagLst>
</file>

<file path=ppt/tags/tag141.xml><?xml version="1.0" encoding="utf-8"?>
<p:tagLst xmlns:a="http://schemas.openxmlformats.org/drawingml/2006/main" xmlns:r="http://schemas.openxmlformats.org/officeDocument/2006/relationships" xmlns:p="http://schemas.openxmlformats.org/presentationml/2006/main">
  <p:tag name="DVSHAPEID" val="kmgJXAfmSfp2Hl2rfN9xud"/>
</p:tagLst>
</file>

<file path=ppt/tags/tag142.xml><?xml version="1.0" encoding="utf-8"?>
<p:tagLst xmlns:a="http://schemas.openxmlformats.org/drawingml/2006/main" xmlns:r="http://schemas.openxmlformats.org/officeDocument/2006/relationships" xmlns:p="http://schemas.openxmlformats.org/presentationml/2006/main">
  <p:tag name="DVSHAPEID" val="hmCMPjcQwF6DPWMlIe3FNo"/>
</p:tagLst>
</file>

<file path=ppt/tags/tag143.xml><?xml version="1.0" encoding="utf-8"?>
<p:tagLst xmlns:a="http://schemas.openxmlformats.org/drawingml/2006/main" xmlns:r="http://schemas.openxmlformats.org/officeDocument/2006/relationships" xmlns:p="http://schemas.openxmlformats.org/presentationml/2006/main">
  <p:tag name="DVSECTIONID" val="XPy4YuRWHEm7ym5hCKOSUK"/>
</p:tagLst>
</file>

<file path=ppt/tags/tag144.xml><?xml version="1.0" encoding="utf-8"?>
<p:tagLst xmlns:a="http://schemas.openxmlformats.org/drawingml/2006/main" xmlns:r="http://schemas.openxmlformats.org/officeDocument/2006/relationships" xmlns:p="http://schemas.openxmlformats.org/presentationml/2006/main">
  <p:tag name="DVSHAPEID" val="MstNVgwQIzK74U6bKW92IJ"/>
</p:tagLst>
</file>

<file path=ppt/tags/tag145.xml><?xml version="1.0" encoding="utf-8"?>
<p:tagLst xmlns:a="http://schemas.openxmlformats.org/drawingml/2006/main" xmlns:r="http://schemas.openxmlformats.org/officeDocument/2006/relationships" xmlns:p="http://schemas.openxmlformats.org/presentationml/2006/main">
  <p:tag name="DVSHAPEID" val="V3w5EU4UuPqSz9i1nWjGWw"/>
</p:tagLst>
</file>

<file path=ppt/tags/tag146.xml><?xml version="1.0" encoding="utf-8"?>
<p:tagLst xmlns:a="http://schemas.openxmlformats.org/drawingml/2006/main" xmlns:r="http://schemas.openxmlformats.org/officeDocument/2006/relationships" xmlns:p="http://schemas.openxmlformats.org/presentationml/2006/main">
  <p:tag name="DVSHAPEID" val="SISSext6wKF2xqgQBCLO5V"/>
</p:tagLst>
</file>

<file path=ppt/tags/tag147.xml><?xml version="1.0" encoding="utf-8"?>
<p:tagLst xmlns:a="http://schemas.openxmlformats.org/drawingml/2006/main" xmlns:r="http://schemas.openxmlformats.org/officeDocument/2006/relationships" xmlns:p="http://schemas.openxmlformats.org/presentationml/2006/main">
  <p:tag name="DVSHAPEID" val="6FizBMScj3THBjf5f6i2L0"/>
</p:tagLst>
</file>

<file path=ppt/tags/tag148.xml><?xml version="1.0" encoding="utf-8"?>
<p:tagLst xmlns:a="http://schemas.openxmlformats.org/drawingml/2006/main" xmlns:r="http://schemas.openxmlformats.org/officeDocument/2006/relationships" xmlns:p="http://schemas.openxmlformats.org/presentationml/2006/main">
  <p:tag name="DVSHAPEID" val="GbkXSJzdI2MoaNdLFxqnjF"/>
</p:tagLst>
</file>

<file path=ppt/tags/tag149.xml><?xml version="1.0" encoding="utf-8"?>
<p:tagLst xmlns:a="http://schemas.openxmlformats.org/drawingml/2006/main" xmlns:r="http://schemas.openxmlformats.org/officeDocument/2006/relationships" xmlns:p="http://schemas.openxmlformats.org/presentationml/2006/main">
  <p:tag name="DVSHAPEID" val="dxCSLwkHU8rW1GyhEKwi2C"/>
</p:tagLst>
</file>

<file path=ppt/tags/tag15.xml><?xml version="1.0" encoding="utf-8"?>
<p:tagLst xmlns:a="http://schemas.openxmlformats.org/drawingml/2006/main" xmlns:r="http://schemas.openxmlformats.org/officeDocument/2006/relationships" xmlns:p="http://schemas.openxmlformats.org/presentationml/2006/main">
  <p:tag name="DVSHAPEID" val="tKn1kwHvGlnbwZ0pIPyTIv"/>
</p:tagLst>
</file>

<file path=ppt/tags/tag150.xml><?xml version="1.0" encoding="utf-8"?>
<p:tagLst xmlns:a="http://schemas.openxmlformats.org/drawingml/2006/main" xmlns:r="http://schemas.openxmlformats.org/officeDocument/2006/relationships" xmlns:p="http://schemas.openxmlformats.org/presentationml/2006/main">
  <p:tag name="DVSHAPEID" val="f8ftDPWenHC1YNk0X3S08E"/>
</p:tagLst>
</file>

<file path=ppt/tags/tag151.xml><?xml version="1.0" encoding="utf-8"?>
<p:tagLst xmlns:a="http://schemas.openxmlformats.org/drawingml/2006/main" xmlns:r="http://schemas.openxmlformats.org/officeDocument/2006/relationships" xmlns:p="http://schemas.openxmlformats.org/presentationml/2006/main">
  <p:tag name="DVSHAPEID" val="XdMwdoSFQ0DAhuCiSuKFKK"/>
</p:tagLst>
</file>

<file path=ppt/tags/tag152.xml><?xml version="1.0" encoding="utf-8"?>
<p:tagLst xmlns:a="http://schemas.openxmlformats.org/drawingml/2006/main" xmlns:r="http://schemas.openxmlformats.org/officeDocument/2006/relationships" xmlns:p="http://schemas.openxmlformats.org/presentationml/2006/main">
  <p:tag name="DVSHAPEID" val="k0HLWDMtq1uBb2G6CxmHQC"/>
</p:tagLst>
</file>

<file path=ppt/tags/tag153.xml><?xml version="1.0" encoding="utf-8"?>
<p:tagLst xmlns:a="http://schemas.openxmlformats.org/drawingml/2006/main" xmlns:r="http://schemas.openxmlformats.org/officeDocument/2006/relationships" xmlns:p="http://schemas.openxmlformats.org/presentationml/2006/main">
  <p:tag name="DVSHAPEID" val="oovQoFangtTcTMPrseTnAB"/>
</p:tagLst>
</file>

<file path=ppt/tags/tag154.xml><?xml version="1.0" encoding="utf-8"?>
<p:tagLst xmlns:a="http://schemas.openxmlformats.org/drawingml/2006/main" xmlns:r="http://schemas.openxmlformats.org/officeDocument/2006/relationships" xmlns:p="http://schemas.openxmlformats.org/presentationml/2006/main">
  <p:tag name="DVSHAPEID" val="IY9Uhb57Ot2MhQyO4ov3aQ"/>
</p:tagLst>
</file>

<file path=ppt/tags/tag155.xml><?xml version="1.0" encoding="utf-8"?>
<p:tagLst xmlns:a="http://schemas.openxmlformats.org/drawingml/2006/main" xmlns:r="http://schemas.openxmlformats.org/officeDocument/2006/relationships" xmlns:p="http://schemas.openxmlformats.org/presentationml/2006/main">
  <p:tag name="DVSHAPEID" val="jcavbnYM4xQ5XkqHuH7beq"/>
</p:tagLst>
</file>

<file path=ppt/tags/tag156.xml><?xml version="1.0" encoding="utf-8"?>
<p:tagLst xmlns:a="http://schemas.openxmlformats.org/drawingml/2006/main" xmlns:r="http://schemas.openxmlformats.org/officeDocument/2006/relationships" xmlns:p="http://schemas.openxmlformats.org/presentationml/2006/main">
  <p:tag name="DVSHAPEID" val="EO1pxr2UwIQSFXJLZH82ou"/>
</p:tagLst>
</file>

<file path=ppt/tags/tag157.xml><?xml version="1.0" encoding="utf-8"?>
<p:tagLst xmlns:a="http://schemas.openxmlformats.org/drawingml/2006/main" xmlns:r="http://schemas.openxmlformats.org/officeDocument/2006/relationships" xmlns:p="http://schemas.openxmlformats.org/presentationml/2006/main">
  <p:tag name="DVSECTIONID" val="PywygbuRGI12lTJ9Cu657V"/>
</p:tagLst>
</file>

<file path=ppt/tags/tag158.xml><?xml version="1.0" encoding="utf-8"?>
<p:tagLst xmlns:a="http://schemas.openxmlformats.org/drawingml/2006/main" xmlns:r="http://schemas.openxmlformats.org/officeDocument/2006/relationships" xmlns:p="http://schemas.openxmlformats.org/presentationml/2006/main">
  <p:tag name="DVSHAPEID" val="WcTdnnTOVYBSxmtMQxJa17"/>
</p:tagLst>
</file>

<file path=ppt/tags/tag159.xml><?xml version="1.0" encoding="utf-8"?>
<p:tagLst xmlns:a="http://schemas.openxmlformats.org/drawingml/2006/main" xmlns:r="http://schemas.openxmlformats.org/officeDocument/2006/relationships" xmlns:p="http://schemas.openxmlformats.org/presentationml/2006/main">
  <p:tag name="DVSHAPEID" val="e4EtXIHp2c1aSPwj4F0HMR"/>
</p:tagLst>
</file>

<file path=ppt/tags/tag16.xml><?xml version="1.0" encoding="utf-8"?>
<p:tagLst xmlns:a="http://schemas.openxmlformats.org/drawingml/2006/main" xmlns:r="http://schemas.openxmlformats.org/officeDocument/2006/relationships" xmlns:p="http://schemas.openxmlformats.org/presentationml/2006/main">
  <p:tag name="DVSHAPEID" val="eVvIYFyCNSh6fQc0hjNNxl"/>
</p:tagLst>
</file>

<file path=ppt/tags/tag160.xml><?xml version="1.0" encoding="utf-8"?>
<p:tagLst xmlns:a="http://schemas.openxmlformats.org/drawingml/2006/main" xmlns:r="http://schemas.openxmlformats.org/officeDocument/2006/relationships" xmlns:p="http://schemas.openxmlformats.org/presentationml/2006/main">
  <p:tag name="DVSECTIONID" val="9rAjo1mlGOdc00yqdGsPXE"/>
</p:tagLst>
</file>

<file path=ppt/tags/tag161.xml><?xml version="1.0" encoding="utf-8"?>
<p:tagLst xmlns:a="http://schemas.openxmlformats.org/drawingml/2006/main" xmlns:r="http://schemas.openxmlformats.org/officeDocument/2006/relationships" xmlns:p="http://schemas.openxmlformats.org/presentationml/2006/main">
  <p:tag name="DVSHAPEID" val="XaiUamst0lLylw5OhDncfq"/>
</p:tagLst>
</file>

<file path=ppt/tags/tag162.xml><?xml version="1.0" encoding="utf-8"?>
<p:tagLst xmlns:a="http://schemas.openxmlformats.org/drawingml/2006/main" xmlns:r="http://schemas.openxmlformats.org/officeDocument/2006/relationships" xmlns:p="http://schemas.openxmlformats.org/presentationml/2006/main">
  <p:tag name="DVSHAPEID" val="Psee6H6D6Vyk3p4Hgcm29a"/>
</p:tagLst>
</file>

<file path=ppt/tags/tag163.xml><?xml version="1.0" encoding="utf-8"?>
<p:tagLst xmlns:a="http://schemas.openxmlformats.org/drawingml/2006/main" xmlns:r="http://schemas.openxmlformats.org/officeDocument/2006/relationships" xmlns:p="http://schemas.openxmlformats.org/presentationml/2006/main">
  <p:tag name="DVSHAPEID" val="JUHzBv7oymcwkPGWfLnneP"/>
</p:tagLst>
</file>

<file path=ppt/tags/tag164.xml><?xml version="1.0" encoding="utf-8"?>
<p:tagLst xmlns:a="http://schemas.openxmlformats.org/drawingml/2006/main" xmlns:r="http://schemas.openxmlformats.org/officeDocument/2006/relationships" xmlns:p="http://schemas.openxmlformats.org/presentationml/2006/main">
  <p:tag name="DVSHAPEID" val="00tFJAnbQcgFJjwx6AvHmc"/>
</p:tagLst>
</file>

<file path=ppt/tags/tag165.xml><?xml version="1.0" encoding="utf-8"?>
<p:tagLst xmlns:a="http://schemas.openxmlformats.org/drawingml/2006/main" xmlns:r="http://schemas.openxmlformats.org/officeDocument/2006/relationships" xmlns:p="http://schemas.openxmlformats.org/presentationml/2006/main">
  <p:tag name="DVSHAPEID" val="7w5f1kWBFMWTUG5VLx1nv0"/>
</p:tagLst>
</file>

<file path=ppt/tags/tag166.xml><?xml version="1.0" encoding="utf-8"?>
<p:tagLst xmlns:a="http://schemas.openxmlformats.org/drawingml/2006/main" xmlns:r="http://schemas.openxmlformats.org/officeDocument/2006/relationships" xmlns:p="http://schemas.openxmlformats.org/presentationml/2006/main">
  <p:tag name="DVSHAPEID" val="bl0vpsGPtYjSrtwkQD0FVX"/>
</p:tagLst>
</file>

<file path=ppt/tags/tag167.xml><?xml version="1.0" encoding="utf-8"?>
<p:tagLst xmlns:a="http://schemas.openxmlformats.org/drawingml/2006/main" xmlns:r="http://schemas.openxmlformats.org/officeDocument/2006/relationships" xmlns:p="http://schemas.openxmlformats.org/presentationml/2006/main">
  <p:tag name="DVSHAPEID" val="7Rux02jOtWYveEPiGjjSsQ"/>
</p:tagLst>
</file>

<file path=ppt/tags/tag168.xml><?xml version="1.0" encoding="utf-8"?>
<p:tagLst xmlns:a="http://schemas.openxmlformats.org/drawingml/2006/main" xmlns:r="http://schemas.openxmlformats.org/officeDocument/2006/relationships" xmlns:p="http://schemas.openxmlformats.org/presentationml/2006/main">
  <p:tag name="DVSHAPEID" val="Vb3CEZMxhzFed91RrDwEvn"/>
</p:tagLst>
</file>

<file path=ppt/tags/tag169.xml><?xml version="1.0" encoding="utf-8"?>
<p:tagLst xmlns:a="http://schemas.openxmlformats.org/drawingml/2006/main" xmlns:r="http://schemas.openxmlformats.org/officeDocument/2006/relationships" xmlns:p="http://schemas.openxmlformats.org/presentationml/2006/main">
  <p:tag name="DVSHAPEID" val="gF6mpHFMRxsNTXAuz3eext"/>
</p:tagLst>
</file>

<file path=ppt/tags/tag17.xml><?xml version="1.0" encoding="utf-8"?>
<p:tagLst xmlns:a="http://schemas.openxmlformats.org/drawingml/2006/main" xmlns:r="http://schemas.openxmlformats.org/officeDocument/2006/relationships" xmlns:p="http://schemas.openxmlformats.org/presentationml/2006/main">
  <p:tag name="DVSHAPEID" val="mpZslzq3qdFUOTrjGolT9u"/>
</p:tagLst>
</file>

<file path=ppt/tags/tag170.xml><?xml version="1.0" encoding="utf-8"?>
<p:tagLst xmlns:a="http://schemas.openxmlformats.org/drawingml/2006/main" xmlns:r="http://schemas.openxmlformats.org/officeDocument/2006/relationships" xmlns:p="http://schemas.openxmlformats.org/presentationml/2006/main">
  <p:tag name="DVSHAPEID" val="JPpPsbPXGZG7fq9EUfVTUo"/>
</p:tagLst>
</file>

<file path=ppt/tags/tag171.xml><?xml version="1.0" encoding="utf-8"?>
<p:tagLst xmlns:a="http://schemas.openxmlformats.org/drawingml/2006/main" xmlns:r="http://schemas.openxmlformats.org/officeDocument/2006/relationships" xmlns:p="http://schemas.openxmlformats.org/presentationml/2006/main">
  <p:tag name="DVSHAPEID" val="r6N7khYX9htMVgWzfuXTRt"/>
</p:tagLst>
</file>

<file path=ppt/tags/tag172.xml><?xml version="1.0" encoding="utf-8"?>
<p:tagLst xmlns:a="http://schemas.openxmlformats.org/drawingml/2006/main" xmlns:r="http://schemas.openxmlformats.org/officeDocument/2006/relationships" xmlns:p="http://schemas.openxmlformats.org/presentationml/2006/main">
  <p:tag name="DVSHAPEID" val="7LHalU8ZjDykoj2kQxYIQp"/>
</p:tagLst>
</file>

<file path=ppt/tags/tag173.xml><?xml version="1.0" encoding="utf-8"?>
<p:tagLst xmlns:a="http://schemas.openxmlformats.org/drawingml/2006/main" xmlns:r="http://schemas.openxmlformats.org/officeDocument/2006/relationships" xmlns:p="http://schemas.openxmlformats.org/presentationml/2006/main">
  <p:tag name="DVSHAPEID" val="EsuSHkZrV1xXZ2p9V4P9XP"/>
</p:tagLst>
</file>

<file path=ppt/tags/tag174.xml><?xml version="1.0" encoding="utf-8"?>
<p:tagLst xmlns:a="http://schemas.openxmlformats.org/drawingml/2006/main" xmlns:r="http://schemas.openxmlformats.org/officeDocument/2006/relationships" xmlns:p="http://schemas.openxmlformats.org/presentationml/2006/main">
  <p:tag name="DVSHAPEID" val="eBSDxVDpU8DH6fGtdOZRHx"/>
</p:tagLst>
</file>

<file path=ppt/tags/tag175.xml><?xml version="1.0" encoding="utf-8"?>
<p:tagLst xmlns:a="http://schemas.openxmlformats.org/drawingml/2006/main" xmlns:r="http://schemas.openxmlformats.org/officeDocument/2006/relationships" xmlns:p="http://schemas.openxmlformats.org/presentationml/2006/main">
  <p:tag name="DVSHAPEID" val="Mqj0UGBUTGrPeSZ3N4Nw6o"/>
</p:tagLst>
</file>

<file path=ppt/tags/tag176.xml><?xml version="1.0" encoding="utf-8"?>
<p:tagLst xmlns:a="http://schemas.openxmlformats.org/drawingml/2006/main" xmlns:r="http://schemas.openxmlformats.org/officeDocument/2006/relationships" xmlns:p="http://schemas.openxmlformats.org/presentationml/2006/main">
  <p:tag name="DVSHAPEID" val="kiVatsR1967GOskx0WN0fW"/>
</p:tagLst>
</file>

<file path=ppt/tags/tag177.xml><?xml version="1.0" encoding="utf-8"?>
<p:tagLst xmlns:a="http://schemas.openxmlformats.org/drawingml/2006/main" xmlns:r="http://schemas.openxmlformats.org/officeDocument/2006/relationships" xmlns:p="http://schemas.openxmlformats.org/presentationml/2006/main">
  <p:tag name="DVSHAPEID" val="fh0Nt90V3brn615Jd93Swl"/>
</p:tagLst>
</file>

<file path=ppt/tags/tag178.xml><?xml version="1.0" encoding="utf-8"?>
<p:tagLst xmlns:a="http://schemas.openxmlformats.org/drawingml/2006/main" xmlns:r="http://schemas.openxmlformats.org/officeDocument/2006/relationships" xmlns:p="http://schemas.openxmlformats.org/presentationml/2006/main">
  <p:tag name="DVSHAPEID" val="Hy4xJf3RJ59n2D9FZH0e2W"/>
</p:tagLst>
</file>

<file path=ppt/tags/tag179.xml><?xml version="1.0" encoding="utf-8"?>
<p:tagLst xmlns:a="http://schemas.openxmlformats.org/drawingml/2006/main" xmlns:r="http://schemas.openxmlformats.org/officeDocument/2006/relationships" xmlns:p="http://schemas.openxmlformats.org/presentationml/2006/main">
  <p:tag name="DVSHAPEID" val="eqmisgJEWmqUzsJWpKScsl"/>
</p:tagLst>
</file>

<file path=ppt/tags/tag18.xml><?xml version="1.0" encoding="utf-8"?>
<p:tagLst xmlns:a="http://schemas.openxmlformats.org/drawingml/2006/main" xmlns:r="http://schemas.openxmlformats.org/officeDocument/2006/relationships" xmlns:p="http://schemas.openxmlformats.org/presentationml/2006/main">
  <p:tag name="DVSHAPEID" val="sBKrW6Iykm6Sz5JwkZcKs4"/>
</p:tagLst>
</file>

<file path=ppt/tags/tag180.xml><?xml version="1.0" encoding="utf-8"?>
<p:tagLst xmlns:a="http://schemas.openxmlformats.org/drawingml/2006/main" xmlns:r="http://schemas.openxmlformats.org/officeDocument/2006/relationships" xmlns:p="http://schemas.openxmlformats.org/presentationml/2006/main">
  <p:tag name="DVSHAPEID" val="eIZrAx9lSiiLjDbrNM749N"/>
</p:tagLst>
</file>

<file path=ppt/tags/tag181.xml><?xml version="1.0" encoding="utf-8"?>
<p:tagLst xmlns:a="http://schemas.openxmlformats.org/drawingml/2006/main" xmlns:r="http://schemas.openxmlformats.org/officeDocument/2006/relationships" xmlns:p="http://schemas.openxmlformats.org/presentationml/2006/main">
  <p:tag name="DVSHAPEID" val="X73HV2iflQuTcDj0GbuAu7"/>
</p:tagLst>
</file>

<file path=ppt/tags/tag182.xml><?xml version="1.0" encoding="utf-8"?>
<p:tagLst xmlns:a="http://schemas.openxmlformats.org/drawingml/2006/main" xmlns:r="http://schemas.openxmlformats.org/officeDocument/2006/relationships" xmlns:p="http://schemas.openxmlformats.org/presentationml/2006/main">
  <p:tag name="DVSHAPEID" val="BN96LYX55ncrLRnSC73CWs"/>
</p:tagLst>
</file>

<file path=ppt/tags/tag183.xml><?xml version="1.0" encoding="utf-8"?>
<p:tagLst xmlns:a="http://schemas.openxmlformats.org/drawingml/2006/main" xmlns:r="http://schemas.openxmlformats.org/officeDocument/2006/relationships" xmlns:p="http://schemas.openxmlformats.org/presentationml/2006/main">
  <p:tag name="DVSHAPEID" val="hqqx8M5WAyiPvfxPhkigL6"/>
</p:tagLst>
</file>

<file path=ppt/tags/tag184.xml><?xml version="1.0" encoding="utf-8"?>
<p:tagLst xmlns:a="http://schemas.openxmlformats.org/drawingml/2006/main" xmlns:r="http://schemas.openxmlformats.org/officeDocument/2006/relationships" xmlns:p="http://schemas.openxmlformats.org/presentationml/2006/main">
  <p:tag name="DVSHAPEID" val="GLSrCNznxRb9wJFdQa09ME"/>
</p:tagLst>
</file>

<file path=ppt/tags/tag185.xml><?xml version="1.0" encoding="utf-8"?>
<p:tagLst xmlns:a="http://schemas.openxmlformats.org/drawingml/2006/main" xmlns:r="http://schemas.openxmlformats.org/officeDocument/2006/relationships" xmlns:p="http://schemas.openxmlformats.org/presentationml/2006/main">
  <p:tag name="DVSHAPEID" val="8Vl8lNPJkGHaJFFGahmd0q"/>
</p:tagLst>
</file>

<file path=ppt/tags/tag186.xml><?xml version="1.0" encoding="utf-8"?>
<p:tagLst xmlns:a="http://schemas.openxmlformats.org/drawingml/2006/main" xmlns:r="http://schemas.openxmlformats.org/officeDocument/2006/relationships" xmlns:p="http://schemas.openxmlformats.org/presentationml/2006/main">
  <p:tag name="DVSHAPEID" val="EmJO93t7gCk2CW6usLxOxv"/>
</p:tagLst>
</file>

<file path=ppt/tags/tag187.xml><?xml version="1.0" encoding="utf-8"?>
<p:tagLst xmlns:a="http://schemas.openxmlformats.org/drawingml/2006/main" xmlns:r="http://schemas.openxmlformats.org/officeDocument/2006/relationships" xmlns:p="http://schemas.openxmlformats.org/presentationml/2006/main">
  <p:tag name="DVSHAPEID" val="rlZ0y90IMyDHhYowDMfcq5"/>
</p:tagLst>
</file>

<file path=ppt/tags/tag188.xml><?xml version="1.0" encoding="utf-8"?>
<p:tagLst xmlns:a="http://schemas.openxmlformats.org/drawingml/2006/main" xmlns:r="http://schemas.openxmlformats.org/officeDocument/2006/relationships" xmlns:p="http://schemas.openxmlformats.org/presentationml/2006/main">
  <p:tag name="DVSHAPEID" val="QH2IAFPAGbT9UoO8uj7xPL"/>
</p:tagLst>
</file>

<file path=ppt/tags/tag189.xml><?xml version="1.0" encoding="utf-8"?>
<p:tagLst xmlns:a="http://schemas.openxmlformats.org/drawingml/2006/main" xmlns:r="http://schemas.openxmlformats.org/officeDocument/2006/relationships" xmlns:p="http://schemas.openxmlformats.org/presentationml/2006/main">
  <p:tag name="DVSHAPEID" val="oUF76V8Kzk4muiXQzkTbSr"/>
</p:tagLst>
</file>

<file path=ppt/tags/tag19.xml><?xml version="1.0" encoding="utf-8"?>
<p:tagLst xmlns:a="http://schemas.openxmlformats.org/drawingml/2006/main" xmlns:r="http://schemas.openxmlformats.org/officeDocument/2006/relationships" xmlns:p="http://schemas.openxmlformats.org/presentationml/2006/main">
  <p:tag name="DVSHAPEID" val="qk1jzXCprDcRXnHTCjlRSi"/>
</p:tagLst>
</file>

<file path=ppt/tags/tag190.xml><?xml version="1.0" encoding="utf-8"?>
<p:tagLst xmlns:a="http://schemas.openxmlformats.org/drawingml/2006/main" xmlns:r="http://schemas.openxmlformats.org/officeDocument/2006/relationships" xmlns:p="http://schemas.openxmlformats.org/presentationml/2006/main">
  <p:tag name="DVSHAPEID" val="O74ZIuhV5Sf4i72syTsWCz"/>
</p:tagLst>
</file>

<file path=ppt/tags/tag191.xml><?xml version="1.0" encoding="utf-8"?>
<p:tagLst xmlns:a="http://schemas.openxmlformats.org/drawingml/2006/main" xmlns:r="http://schemas.openxmlformats.org/officeDocument/2006/relationships" xmlns:p="http://schemas.openxmlformats.org/presentationml/2006/main">
  <p:tag name="DVSHAPEID" val="4yTwbEKMEETX6x36dDsEfc"/>
</p:tagLst>
</file>

<file path=ppt/tags/tag192.xml><?xml version="1.0" encoding="utf-8"?>
<p:tagLst xmlns:a="http://schemas.openxmlformats.org/drawingml/2006/main" xmlns:r="http://schemas.openxmlformats.org/officeDocument/2006/relationships" xmlns:p="http://schemas.openxmlformats.org/presentationml/2006/main">
  <p:tag name="DVSHAPEID" val="6qZQN6LZIWPf3v6bjDaieB"/>
</p:tagLst>
</file>

<file path=ppt/tags/tag193.xml><?xml version="1.0" encoding="utf-8"?>
<p:tagLst xmlns:a="http://schemas.openxmlformats.org/drawingml/2006/main" xmlns:r="http://schemas.openxmlformats.org/officeDocument/2006/relationships" xmlns:p="http://schemas.openxmlformats.org/presentationml/2006/main">
  <p:tag name="DVSHAPEID" val="UWeSvyWHl3uhWiunnk2VFo"/>
</p:tagLst>
</file>

<file path=ppt/tags/tag194.xml><?xml version="1.0" encoding="utf-8"?>
<p:tagLst xmlns:a="http://schemas.openxmlformats.org/drawingml/2006/main" xmlns:r="http://schemas.openxmlformats.org/officeDocument/2006/relationships" xmlns:p="http://schemas.openxmlformats.org/presentationml/2006/main">
  <p:tag name="DVSECTIONID" val="6v0bys7jMPDTo5XXMtvl1c"/>
</p:tagLst>
</file>

<file path=ppt/tags/tag195.xml><?xml version="1.0" encoding="utf-8"?>
<p:tagLst xmlns:a="http://schemas.openxmlformats.org/drawingml/2006/main" xmlns:r="http://schemas.openxmlformats.org/officeDocument/2006/relationships" xmlns:p="http://schemas.openxmlformats.org/presentationml/2006/main">
  <p:tag name="DVSHAPEID" val="Q0rGhORFmOlxh7oMteAAdC"/>
</p:tagLst>
</file>

<file path=ppt/tags/tag196.xml><?xml version="1.0" encoding="utf-8"?>
<p:tagLst xmlns:a="http://schemas.openxmlformats.org/drawingml/2006/main" xmlns:r="http://schemas.openxmlformats.org/officeDocument/2006/relationships" xmlns:p="http://schemas.openxmlformats.org/presentationml/2006/main">
  <p:tag name="DVSHAPEID" val="JWcIn3gcCzHv6drPh7PGGG"/>
</p:tagLst>
</file>

<file path=ppt/tags/tag197.xml><?xml version="1.0" encoding="utf-8"?>
<p:tagLst xmlns:a="http://schemas.openxmlformats.org/drawingml/2006/main" xmlns:r="http://schemas.openxmlformats.org/officeDocument/2006/relationships" xmlns:p="http://schemas.openxmlformats.org/presentationml/2006/main">
  <p:tag name="DVSHAPEID" val="Vo1mZAQNl4bdhutyrOpabL"/>
</p:tagLst>
</file>

<file path=ppt/tags/tag198.xml><?xml version="1.0" encoding="utf-8"?>
<p:tagLst xmlns:a="http://schemas.openxmlformats.org/drawingml/2006/main" xmlns:r="http://schemas.openxmlformats.org/officeDocument/2006/relationships" xmlns:p="http://schemas.openxmlformats.org/presentationml/2006/main">
  <p:tag name="DVSHAPEID" val="CkNcBQUA5znSFDorKujFna"/>
</p:tagLst>
</file>

<file path=ppt/tags/tag199.xml><?xml version="1.0" encoding="utf-8"?>
<p:tagLst xmlns:a="http://schemas.openxmlformats.org/drawingml/2006/main" xmlns:r="http://schemas.openxmlformats.org/officeDocument/2006/relationships" xmlns:p="http://schemas.openxmlformats.org/presentationml/2006/main">
  <p:tag name="DVSHAPEID" val="iduESpJJOmxdr9dpifMKgp"/>
</p:tagLst>
</file>

<file path=ppt/tags/tag2.xml><?xml version="1.0" encoding="utf-8"?>
<p:tagLst xmlns:a="http://schemas.openxmlformats.org/drawingml/2006/main" xmlns:r="http://schemas.openxmlformats.org/officeDocument/2006/relationships" xmlns:p="http://schemas.openxmlformats.org/presentationml/2006/main">
  <p:tag name="DVSHAPEID" val="ZKZXNcZWX2hpXsGU132TE7"/>
</p:tagLst>
</file>

<file path=ppt/tags/tag20.xml><?xml version="1.0" encoding="utf-8"?>
<p:tagLst xmlns:a="http://schemas.openxmlformats.org/drawingml/2006/main" xmlns:r="http://schemas.openxmlformats.org/officeDocument/2006/relationships" xmlns:p="http://schemas.openxmlformats.org/presentationml/2006/main">
  <p:tag name="DVSHAPEID" val="OVjlAa3mHp2oaqqDxKVVVs"/>
</p:tagLst>
</file>

<file path=ppt/tags/tag200.xml><?xml version="1.0" encoding="utf-8"?>
<p:tagLst xmlns:a="http://schemas.openxmlformats.org/drawingml/2006/main" xmlns:r="http://schemas.openxmlformats.org/officeDocument/2006/relationships" xmlns:p="http://schemas.openxmlformats.org/presentationml/2006/main">
  <p:tag name="DVSHAPEID" val="QL1alEXtLxV30OG14FlOeC"/>
</p:tagLst>
</file>

<file path=ppt/tags/tag201.xml><?xml version="1.0" encoding="utf-8"?>
<p:tagLst xmlns:a="http://schemas.openxmlformats.org/drawingml/2006/main" xmlns:r="http://schemas.openxmlformats.org/officeDocument/2006/relationships" xmlns:p="http://schemas.openxmlformats.org/presentationml/2006/main">
  <p:tag name="DVSHAPEID" val="jSWWmIG1gwu9yflPfcQRjE"/>
</p:tagLst>
</file>

<file path=ppt/tags/tag202.xml><?xml version="1.0" encoding="utf-8"?>
<p:tagLst xmlns:a="http://schemas.openxmlformats.org/drawingml/2006/main" xmlns:r="http://schemas.openxmlformats.org/officeDocument/2006/relationships" xmlns:p="http://schemas.openxmlformats.org/presentationml/2006/main">
  <p:tag name="DVSHAPEID" val="yQgqFfp9YmjFzIsHPghxH8"/>
</p:tagLst>
</file>

<file path=ppt/tags/tag203.xml><?xml version="1.0" encoding="utf-8"?>
<p:tagLst xmlns:a="http://schemas.openxmlformats.org/drawingml/2006/main" xmlns:r="http://schemas.openxmlformats.org/officeDocument/2006/relationships" xmlns:p="http://schemas.openxmlformats.org/presentationml/2006/main">
  <p:tag name="DVSECTIONID" val="O9TIBbhpCiXvk5ictTdn2o"/>
</p:tagLst>
</file>

<file path=ppt/tags/tag204.xml><?xml version="1.0" encoding="utf-8"?>
<p:tagLst xmlns:a="http://schemas.openxmlformats.org/drawingml/2006/main" xmlns:r="http://schemas.openxmlformats.org/officeDocument/2006/relationships" xmlns:p="http://schemas.openxmlformats.org/presentationml/2006/main">
  <p:tag name="DVSHAPEID" val="TMzuXApvsJHqeVCtDzeohK"/>
</p:tagLst>
</file>

<file path=ppt/tags/tag205.xml><?xml version="1.0" encoding="utf-8"?>
<p:tagLst xmlns:a="http://schemas.openxmlformats.org/drawingml/2006/main" xmlns:r="http://schemas.openxmlformats.org/officeDocument/2006/relationships" xmlns:p="http://schemas.openxmlformats.org/presentationml/2006/main">
  <p:tag name="DVSHAPEID" val="hG3OiowNd1Krr1C6Sjbz6E"/>
</p:tagLst>
</file>

<file path=ppt/tags/tag206.xml><?xml version="1.0" encoding="utf-8"?>
<p:tagLst xmlns:a="http://schemas.openxmlformats.org/drawingml/2006/main" xmlns:r="http://schemas.openxmlformats.org/officeDocument/2006/relationships" xmlns:p="http://schemas.openxmlformats.org/presentationml/2006/main">
  <p:tag name="DVSECTIONID" val="z6BttgTZkCCTGRiPRW2mcl"/>
</p:tagLst>
</file>

<file path=ppt/tags/tag207.xml><?xml version="1.0" encoding="utf-8"?>
<p:tagLst xmlns:a="http://schemas.openxmlformats.org/drawingml/2006/main" xmlns:r="http://schemas.openxmlformats.org/officeDocument/2006/relationships" xmlns:p="http://schemas.openxmlformats.org/presentationml/2006/main">
  <p:tag name="DVSHAPEID" val="afptOgQKqZT9uSr8h1ZFvG"/>
</p:tagLst>
</file>

<file path=ppt/tags/tag208.xml><?xml version="1.0" encoding="utf-8"?>
<p:tagLst xmlns:a="http://schemas.openxmlformats.org/drawingml/2006/main" xmlns:r="http://schemas.openxmlformats.org/officeDocument/2006/relationships" xmlns:p="http://schemas.openxmlformats.org/presentationml/2006/main">
  <p:tag name="DVSHAPEID" val="FMuBQxGVcHECwOpPzgWtBL"/>
</p:tagLst>
</file>

<file path=ppt/tags/tag209.xml><?xml version="1.0" encoding="utf-8"?>
<p:tagLst xmlns:a="http://schemas.openxmlformats.org/drawingml/2006/main" xmlns:r="http://schemas.openxmlformats.org/officeDocument/2006/relationships" xmlns:p="http://schemas.openxmlformats.org/presentationml/2006/main">
  <p:tag name="DVSHAPEID" val="xhwKFK1aAq9uzCZdpi3vMc"/>
</p:tagLst>
</file>

<file path=ppt/tags/tag21.xml><?xml version="1.0" encoding="utf-8"?>
<p:tagLst xmlns:a="http://schemas.openxmlformats.org/drawingml/2006/main" xmlns:r="http://schemas.openxmlformats.org/officeDocument/2006/relationships" xmlns:p="http://schemas.openxmlformats.org/presentationml/2006/main">
  <p:tag name="DVSHAPEID" val="GI7mPqmSpAb8w5Zdnsl5WN"/>
</p:tagLst>
</file>

<file path=ppt/tags/tag210.xml><?xml version="1.0" encoding="utf-8"?>
<p:tagLst xmlns:a="http://schemas.openxmlformats.org/drawingml/2006/main" xmlns:r="http://schemas.openxmlformats.org/officeDocument/2006/relationships" xmlns:p="http://schemas.openxmlformats.org/presentationml/2006/main">
  <p:tag name="DVSHAPEID" val="vRmCJsrIJ24Uec46SWT26e"/>
</p:tagLst>
</file>

<file path=ppt/tags/tag211.xml><?xml version="1.0" encoding="utf-8"?>
<p:tagLst xmlns:a="http://schemas.openxmlformats.org/drawingml/2006/main" xmlns:r="http://schemas.openxmlformats.org/officeDocument/2006/relationships" xmlns:p="http://schemas.openxmlformats.org/presentationml/2006/main">
  <p:tag name="DVSHAPEID" val="t1fNQlQDq6YlMFn21zIRG7"/>
</p:tagLst>
</file>

<file path=ppt/tags/tag212.xml><?xml version="1.0" encoding="utf-8"?>
<p:tagLst xmlns:a="http://schemas.openxmlformats.org/drawingml/2006/main" xmlns:r="http://schemas.openxmlformats.org/officeDocument/2006/relationships" xmlns:p="http://schemas.openxmlformats.org/presentationml/2006/main">
  <p:tag name="DVSHAPEID" val="qEnM9iq6BJ5golnWC5S5CY"/>
</p:tagLst>
</file>

<file path=ppt/tags/tag213.xml><?xml version="1.0" encoding="utf-8"?>
<p:tagLst xmlns:a="http://schemas.openxmlformats.org/drawingml/2006/main" xmlns:r="http://schemas.openxmlformats.org/officeDocument/2006/relationships" xmlns:p="http://schemas.openxmlformats.org/presentationml/2006/main">
  <p:tag name="DVSHAPEID" val="WTppIQVkkfxmBAp3cxdjue"/>
</p:tagLst>
</file>

<file path=ppt/tags/tag214.xml><?xml version="1.0" encoding="utf-8"?>
<p:tagLst xmlns:a="http://schemas.openxmlformats.org/drawingml/2006/main" xmlns:r="http://schemas.openxmlformats.org/officeDocument/2006/relationships" xmlns:p="http://schemas.openxmlformats.org/presentationml/2006/main">
  <p:tag name="DVSHAPEID" val="fvg2E5XCZBurIunJzzbhpQ"/>
</p:tagLst>
</file>

<file path=ppt/tags/tag215.xml><?xml version="1.0" encoding="utf-8"?>
<p:tagLst xmlns:a="http://schemas.openxmlformats.org/drawingml/2006/main" xmlns:r="http://schemas.openxmlformats.org/officeDocument/2006/relationships" xmlns:p="http://schemas.openxmlformats.org/presentationml/2006/main">
  <p:tag name="DVSHAPEID" val="J1JNwyTkSitIDT8GcPmIfW"/>
</p:tagLst>
</file>

<file path=ppt/tags/tag216.xml><?xml version="1.0" encoding="utf-8"?>
<p:tagLst xmlns:a="http://schemas.openxmlformats.org/drawingml/2006/main" xmlns:r="http://schemas.openxmlformats.org/officeDocument/2006/relationships" xmlns:p="http://schemas.openxmlformats.org/presentationml/2006/main">
  <p:tag name="DVSHAPEID" val="R9RVGsYD7dOpMfiQyoJFJc"/>
</p:tagLst>
</file>

<file path=ppt/tags/tag217.xml><?xml version="1.0" encoding="utf-8"?>
<p:tagLst xmlns:a="http://schemas.openxmlformats.org/drawingml/2006/main" xmlns:r="http://schemas.openxmlformats.org/officeDocument/2006/relationships" xmlns:p="http://schemas.openxmlformats.org/presentationml/2006/main">
  <p:tag name="DVSHAPEID" val="X0QtBTnlUHANaAVASqmebg"/>
</p:tagLst>
</file>

<file path=ppt/tags/tag218.xml><?xml version="1.0" encoding="utf-8"?>
<p:tagLst xmlns:a="http://schemas.openxmlformats.org/drawingml/2006/main" xmlns:r="http://schemas.openxmlformats.org/officeDocument/2006/relationships" xmlns:p="http://schemas.openxmlformats.org/presentationml/2006/main">
  <p:tag name="DVSHAPEID" val="Te7TnlhYZAcFbR5cR4fLj7"/>
</p:tagLst>
</file>

<file path=ppt/tags/tag219.xml><?xml version="1.0" encoding="utf-8"?>
<p:tagLst xmlns:a="http://schemas.openxmlformats.org/drawingml/2006/main" xmlns:r="http://schemas.openxmlformats.org/officeDocument/2006/relationships" xmlns:p="http://schemas.openxmlformats.org/presentationml/2006/main">
  <p:tag name="DVSHAPEID" val="PZ5IVXwiju0H7CmHw24VHZ"/>
</p:tagLst>
</file>

<file path=ppt/tags/tag22.xml><?xml version="1.0" encoding="utf-8"?>
<p:tagLst xmlns:a="http://schemas.openxmlformats.org/drawingml/2006/main" xmlns:r="http://schemas.openxmlformats.org/officeDocument/2006/relationships" xmlns:p="http://schemas.openxmlformats.org/presentationml/2006/main">
  <p:tag name="DVSHAPEID" val="OzchtZMAWXnlfBeekDZOZr"/>
</p:tagLst>
</file>

<file path=ppt/tags/tag220.xml><?xml version="1.0" encoding="utf-8"?>
<p:tagLst xmlns:a="http://schemas.openxmlformats.org/drawingml/2006/main" xmlns:r="http://schemas.openxmlformats.org/officeDocument/2006/relationships" xmlns:p="http://schemas.openxmlformats.org/presentationml/2006/main">
  <p:tag name="DVSHAPEID" val="Auo4vFyhYpWLp8OEqjrGhI"/>
</p:tagLst>
</file>

<file path=ppt/tags/tag221.xml><?xml version="1.0" encoding="utf-8"?>
<p:tagLst xmlns:a="http://schemas.openxmlformats.org/drawingml/2006/main" xmlns:r="http://schemas.openxmlformats.org/officeDocument/2006/relationships" xmlns:p="http://schemas.openxmlformats.org/presentationml/2006/main">
  <p:tag name="DVSHAPEID" val="EtKsQ9xdHnpPoAjQsRK1wB"/>
</p:tagLst>
</file>

<file path=ppt/tags/tag222.xml><?xml version="1.0" encoding="utf-8"?>
<p:tagLst xmlns:a="http://schemas.openxmlformats.org/drawingml/2006/main" xmlns:r="http://schemas.openxmlformats.org/officeDocument/2006/relationships" xmlns:p="http://schemas.openxmlformats.org/presentationml/2006/main">
  <p:tag name="DVSHAPEID" val="LlddTRCLu1ISQVj2OoJLIz"/>
</p:tagLst>
</file>

<file path=ppt/tags/tag223.xml><?xml version="1.0" encoding="utf-8"?>
<p:tagLst xmlns:a="http://schemas.openxmlformats.org/drawingml/2006/main" xmlns:r="http://schemas.openxmlformats.org/officeDocument/2006/relationships" xmlns:p="http://schemas.openxmlformats.org/presentationml/2006/main">
  <p:tag name="DVSHAPEID" val="lAJdlzRAWfc3IofDgGBVTo"/>
</p:tagLst>
</file>

<file path=ppt/tags/tag224.xml><?xml version="1.0" encoding="utf-8"?>
<p:tagLst xmlns:a="http://schemas.openxmlformats.org/drawingml/2006/main" xmlns:r="http://schemas.openxmlformats.org/officeDocument/2006/relationships" xmlns:p="http://schemas.openxmlformats.org/presentationml/2006/main">
  <p:tag name="DVSHAPEID" val="6wKowp2lhKTc0DuGw2UT4s"/>
</p:tagLst>
</file>

<file path=ppt/tags/tag225.xml><?xml version="1.0" encoding="utf-8"?>
<p:tagLst xmlns:a="http://schemas.openxmlformats.org/drawingml/2006/main" xmlns:r="http://schemas.openxmlformats.org/officeDocument/2006/relationships" xmlns:p="http://schemas.openxmlformats.org/presentationml/2006/main">
  <p:tag name="DVSHAPEID" val="FMdVNb839MFWtctX2ryBYr"/>
</p:tagLst>
</file>

<file path=ppt/tags/tag226.xml><?xml version="1.0" encoding="utf-8"?>
<p:tagLst xmlns:a="http://schemas.openxmlformats.org/drawingml/2006/main" xmlns:r="http://schemas.openxmlformats.org/officeDocument/2006/relationships" xmlns:p="http://schemas.openxmlformats.org/presentationml/2006/main">
  <p:tag name="DVSHAPEID" val="avoC9A9y1ZjDQXaBCQceA6"/>
</p:tagLst>
</file>

<file path=ppt/tags/tag227.xml><?xml version="1.0" encoding="utf-8"?>
<p:tagLst xmlns:a="http://schemas.openxmlformats.org/drawingml/2006/main" xmlns:r="http://schemas.openxmlformats.org/officeDocument/2006/relationships" xmlns:p="http://schemas.openxmlformats.org/presentationml/2006/main">
  <p:tag name="DVSHAPEID" val="w39hcz0sltueCHwa2yTBKG"/>
</p:tagLst>
</file>

<file path=ppt/tags/tag228.xml><?xml version="1.0" encoding="utf-8"?>
<p:tagLst xmlns:a="http://schemas.openxmlformats.org/drawingml/2006/main" xmlns:r="http://schemas.openxmlformats.org/officeDocument/2006/relationships" xmlns:p="http://schemas.openxmlformats.org/presentationml/2006/main">
  <p:tag name="DVSHAPEID" val="CQmvMqPHoKQ3ZktSnAxzEQ"/>
</p:tagLst>
</file>

<file path=ppt/tags/tag229.xml><?xml version="1.0" encoding="utf-8"?>
<p:tagLst xmlns:a="http://schemas.openxmlformats.org/drawingml/2006/main" xmlns:r="http://schemas.openxmlformats.org/officeDocument/2006/relationships" xmlns:p="http://schemas.openxmlformats.org/presentationml/2006/main">
  <p:tag name="DVSHAPEID" val="8Clt4rOEkZmQqiVHMzCD5K"/>
</p:tagLst>
</file>

<file path=ppt/tags/tag23.xml><?xml version="1.0" encoding="utf-8"?>
<p:tagLst xmlns:a="http://schemas.openxmlformats.org/drawingml/2006/main" xmlns:r="http://schemas.openxmlformats.org/officeDocument/2006/relationships" xmlns:p="http://schemas.openxmlformats.org/presentationml/2006/main">
  <p:tag name="DVSHAPEID" val="c2TlDjmtAPvTTx9yWn6OEe"/>
</p:tagLst>
</file>

<file path=ppt/tags/tag230.xml><?xml version="1.0" encoding="utf-8"?>
<p:tagLst xmlns:a="http://schemas.openxmlformats.org/drawingml/2006/main" xmlns:r="http://schemas.openxmlformats.org/officeDocument/2006/relationships" xmlns:p="http://schemas.openxmlformats.org/presentationml/2006/main">
  <p:tag name="DVSHAPEID" val="ozHcGaaj3b1MHJaimnSJqR"/>
</p:tagLst>
</file>

<file path=ppt/tags/tag231.xml><?xml version="1.0" encoding="utf-8"?>
<p:tagLst xmlns:a="http://schemas.openxmlformats.org/drawingml/2006/main" xmlns:r="http://schemas.openxmlformats.org/officeDocument/2006/relationships" xmlns:p="http://schemas.openxmlformats.org/presentationml/2006/main">
  <p:tag name="DVSHAPEID" val="G8UaXFNYW0KneLLSKEt0Vb"/>
</p:tagLst>
</file>

<file path=ppt/tags/tag232.xml><?xml version="1.0" encoding="utf-8"?>
<p:tagLst xmlns:a="http://schemas.openxmlformats.org/drawingml/2006/main" xmlns:r="http://schemas.openxmlformats.org/officeDocument/2006/relationships" xmlns:p="http://schemas.openxmlformats.org/presentationml/2006/main">
  <p:tag name="DVSHAPEID" val="ODBbxtdeLmkwSyhwcvv5e1"/>
</p:tagLst>
</file>

<file path=ppt/tags/tag233.xml><?xml version="1.0" encoding="utf-8"?>
<p:tagLst xmlns:a="http://schemas.openxmlformats.org/drawingml/2006/main" xmlns:r="http://schemas.openxmlformats.org/officeDocument/2006/relationships" xmlns:p="http://schemas.openxmlformats.org/presentationml/2006/main">
  <p:tag name="DVSHAPEID" val="2jvoxtDdfpVvkgzL8jKIfo"/>
</p:tagLst>
</file>

<file path=ppt/tags/tag234.xml><?xml version="1.0" encoding="utf-8"?>
<p:tagLst xmlns:a="http://schemas.openxmlformats.org/drawingml/2006/main" xmlns:r="http://schemas.openxmlformats.org/officeDocument/2006/relationships" xmlns:p="http://schemas.openxmlformats.org/presentationml/2006/main">
  <p:tag name="DVSHAPEID" val="3HScAerYuPWNBhG8WKBx6V"/>
</p:tagLst>
</file>

<file path=ppt/tags/tag235.xml><?xml version="1.0" encoding="utf-8"?>
<p:tagLst xmlns:a="http://schemas.openxmlformats.org/drawingml/2006/main" xmlns:r="http://schemas.openxmlformats.org/officeDocument/2006/relationships" xmlns:p="http://schemas.openxmlformats.org/presentationml/2006/main">
  <p:tag name="DVSHAPEID" val="Bne1XrmbkwMEgNwkSoMhU5"/>
</p:tagLst>
</file>

<file path=ppt/tags/tag236.xml><?xml version="1.0" encoding="utf-8"?>
<p:tagLst xmlns:a="http://schemas.openxmlformats.org/drawingml/2006/main" xmlns:r="http://schemas.openxmlformats.org/officeDocument/2006/relationships" xmlns:p="http://schemas.openxmlformats.org/presentationml/2006/main">
  <p:tag name="DVSHAPEID" val="ywFh5Zn06Hh76vYzh0Bjvq"/>
</p:tagLst>
</file>

<file path=ppt/tags/tag237.xml><?xml version="1.0" encoding="utf-8"?>
<p:tagLst xmlns:a="http://schemas.openxmlformats.org/drawingml/2006/main" xmlns:r="http://schemas.openxmlformats.org/officeDocument/2006/relationships" xmlns:p="http://schemas.openxmlformats.org/presentationml/2006/main">
  <p:tag name="DVSHAPEID" val="1W1TCCRcLP0vOIlFmnOkp4"/>
</p:tagLst>
</file>

<file path=ppt/tags/tag238.xml><?xml version="1.0" encoding="utf-8"?>
<p:tagLst xmlns:a="http://schemas.openxmlformats.org/drawingml/2006/main" xmlns:r="http://schemas.openxmlformats.org/officeDocument/2006/relationships" xmlns:p="http://schemas.openxmlformats.org/presentationml/2006/main">
  <p:tag name="DVSHAPEID" val="m8H0mi7LFBA7uIgcnL8TWs"/>
</p:tagLst>
</file>

<file path=ppt/tags/tag239.xml><?xml version="1.0" encoding="utf-8"?>
<p:tagLst xmlns:a="http://schemas.openxmlformats.org/drawingml/2006/main" xmlns:r="http://schemas.openxmlformats.org/officeDocument/2006/relationships" xmlns:p="http://schemas.openxmlformats.org/presentationml/2006/main">
  <p:tag name="DVSHAPEID" val="7AGfeBEeua1WASbBfy5Z9p"/>
</p:tagLst>
</file>

<file path=ppt/tags/tag24.xml><?xml version="1.0" encoding="utf-8"?>
<p:tagLst xmlns:a="http://schemas.openxmlformats.org/drawingml/2006/main" xmlns:r="http://schemas.openxmlformats.org/officeDocument/2006/relationships" xmlns:p="http://schemas.openxmlformats.org/presentationml/2006/main">
  <p:tag name="DVSHAPEID" val="KaPnZ97H68Nmnan8mtetmx"/>
</p:tagLst>
</file>

<file path=ppt/tags/tag240.xml><?xml version="1.0" encoding="utf-8"?>
<p:tagLst xmlns:a="http://schemas.openxmlformats.org/drawingml/2006/main" xmlns:r="http://schemas.openxmlformats.org/officeDocument/2006/relationships" xmlns:p="http://schemas.openxmlformats.org/presentationml/2006/main">
  <p:tag name="DVSHAPEID" val="UHdCoaZ3bv8U16k64v7r6p"/>
</p:tagLst>
</file>

<file path=ppt/tags/tag241.xml><?xml version="1.0" encoding="utf-8"?>
<p:tagLst xmlns:a="http://schemas.openxmlformats.org/drawingml/2006/main" xmlns:r="http://schemas.openxmlformats.org/officeDocument/2006/relationships" xmlns:p="http://schemas.openxmlformats.org/presentationml/2006/main">
  <p:tag name="DVSHAPEID" val="6x8n0LvAOWjHFZ2BcterZv"/>
</p:tagLst>
</file>

<file path=ppt/tags/tag242.xml><?xml version="1.0" encoding="utf-8"?>
<p:tagLst xmlns:a="http://schemas.openxmlformats.org/drawingml/2006/main" xmlns:r="http://schemas.openxmlformats.org/officeDocument/2006/relationships" xmlns:p="http://schemas.openxmlformats.org/presentationml/2006/main">
  <p:tag name="DVSHAPEID" val="OGR5h9uzRHjuAFu1adxBGc"/>
</p:tagLst>
</file>

<file path=ppt/tags/tag243.xml><?xml version="1.0" encoding="utf-8"?>
<p:tagLst xmlns:a="http://schemas.openxmlformats.org/drawingml/2006/main" xmlns:r="http://schemas.openxmlformats.org/officeDocument/2006/relationships" xmlns:p="http://schemas.openxmlformats.org/presentationml/2006/main">
  <p:tag name="DVSHAPEID" val="Akql4tjDcEqBJswUum5f4B"/>
</p:tagLst>
</file>

<file path=ppt/tags/tag244.xml><?xml version="1.0" encoding="utf-8"?>
<p:tagLst xmlns:a="http://schemas.openxmlformats.org/drawingml/2006/main" xmlns:r="http://schemas.openxmlformats.org/officeDocument/2006/relationships" xmlns:p="http://schemas.openxmlformats.org/presentationml/2006/main">
  <p:tag name="DVSHAPEID" val="napm6bj0TnOC5xEW41fdvF"/>
</p:tagLst>
</file>

<file path=ppt/tags/tag245.xml><?xml version="1.0" encoding="utf-8"?>
<p:tagLst xmlns:a="http://schemas.openxmlformats.org/drawingml/2006/main" xmlns:r="http://schemas.openxmlformats.org/officeDocument/2006/relationships" xmlns:p="http://schemas.openxmlformats.org/presentationml/2006/main">
  <p:tag name="DVSHAPEID" val="4YW2ufJbvr7ZWgWIm7kcK3"/>
</p:tagLst>
</file>

<file path=ppt/tags/tag246.xml><?xml version="1.0" encoding="utf-8"?>
<p:tagLst xmlns:a="http://schemas.openxmlformats.org/drawingml/2006/main" xmlns:r="http://schemas.openxmlformats.org/officeDocument/2006/relationships" xmlns:p="http://schemas.openxmlformats.org/presentationml/2006/main">
  <p:tag name="DVSHAPEID" val="N7mZfyh4ZQ6I6qq4H4hIRm"/>
</p:tagLst>
</file>

<file path=ppt/tags/tag247.xml><?xml version="1.0" encoding="utf-8"?>
<p:tagLst xmlns:a="http://schemas.openxmlformats.org/drawingml/2006/main" xmlns:r="http://schemas.openxmlformats.org/officeDocument/2006/relationships" xmlns:p="http://schemas.openxmlformats.org/presentationml/2006/main">
  <p:tag name="DVSHAPEID" val="v5Ao0mE8TiU0bPFuZaTrrg"/>
</p:tagLst>
</file>

<file path=ppt/tags/tag248.xml><?xml version="1.0" encoding="utf-8"?>
<p:tagLst xmlns:a="http://schemas.openxmlformats.org/drawingml/2006/main" xmlns:r="http://schemas.openxmlformats.org/officeDocument/2006/relationships" xmlns:p="http://schemas.openxmlformats.org/presentationml/2006/main">
  <p:tag name="DVSHAPEID" val="Td9vhiqfV2bqBhoRyVqRWN"/>
</p:tagLst>
</file>

<file path=ppt/tags/tag249.xml><?xml version="1.0" encoding="utf-8"?>
<p:tagLst xmlns:a="http://schemas.openxmlformats.org/drawingml/2006/main" xmlns:r="http://schemas.openxmlformats.org/officeDocument/2006/relationships" xmlns:p="http://schemas.openxmlformats.org/presentationml/2006/main">
  <p:tag name="DVSHAPEID" val="O5eBoc46OqVebmfu4mHEnS"/>
</p:tagLst>
</file>

<file path=ppt/tags/tag25.xml><?xml version="1.0" encoding="utf-8"?>
<p:tagLst xmlns:a="http://schemas.openxmlformats.org/drawingml/2006/main" xmlns:r="http://schemas.openxmlformats.org/officeDocument/2006/relationships" xmlns:p="http://schemas.openxmlformats.org/presentationml/2006/main">
  <p:tag name="DVSHAPEID" val="PmHG4MGCHbNYhJvfjdlTJn"/>
</p:tagLst>
</file>

<file path=ppt/tags/tag250.xml><?xml version="1.0" encoding="utf-8"?>
<p:tagLst xmlns:a="http://schemas.openxmlformats.org/drawingml/2006/main" xmlns:r="http://schemas.openxmlformats.org/officeDocument/2006/relationships" xmlns:p="http://schemas.openxmlformats.org/presentationml/2006/main">
  <p:tag name="DVSHAPEID" val="PKdo58CY1zj6p3gGTdaOdK"/>
</p:tagLst>
</file>

<file path=ppt/tags/tag251.xml><?xml version="1.0" encoding="utf-8"?>
<p:tagLst xmlns:a="http://schemas.openxmlformats.org/drawingml/2006/main" xmlns:r="http://schemas.openxmlformats.org/officeDocument/2006/relationships" xmlns:p="http://schemas.openxmlformats.org/presentationml/2006/main">
  <p:tag name="DVSHAPEID" val="un51B4Q3aipWgtn06WuQpm"/>
</p:tagLst>
</file>

<file path=ppt/tags/tag252.xml><?xml version="1.0" encoding="utf-8"?>
<p:tagLst xmlns:a="http://schemas.openxmlformats.org/drawingml/2006/main" xmlns:r="http://schemas.openxmlformats.org/officeDocument/2006/relationships" xmlns:p="http://schemas.openxmlformats.org/presentationml/2006/main">
  <p:tag name="DVSHAPEID" val="U5XbdotttzE4gPi3wy7Xp1"/>
</p:tagLst>
</file>

<file path=ppt/tags/tag253.xml><?xml version="1.0" encoding="utf-8"?>
<p:tagLst xmlns:a="http://schemas.openxmlformats.org/drawingml/2006/main" xmlns:r="http://schemas.openxmlformats.org/officeDocument/2006/relationships" xmlns:p="http://schemas.openxmlformats.org/presentationml/2006/main">
  <p:tag name="DVSHAPEID" val="HtNMjS7dknl8s04qQsAGPQ"/>
</p:tagLst>
</file>

<file path=ppt/tags/tag254.xml><?xml version="1.0" encoding="utf-8"?>
<p:tagLst xmlns:a="http://schemas.openxmlformats.org/drawingml/2006/main" xmlns:r="http://schemas.openxmlformats.org/officeDocument/2006/relationships" xmlns:p="http://schemas.openxmlformats.org/presentationml/2006/main">
  <p:tag name="DVSHAPEID" val="ibdxI2qVIsWTnuoq4Bmfeg"/>
</p:tagLst>
</file>

<file path=ppt/tags/tag255.xml><?xml version="1.0" encoding="utf-8"?>
<p:tagLst xmlns:a="http://schemas.openxmlformats.org/drawingml/2006/main" xmlns:r="http://schemas.openxmlformats.org/officeDocument/2006/relationships" xmlns:p="http://schemas.openxmlformats.org/presentationml/2006/main">
  <p:tag name="DVSHAPEID" val="J7nhZ6HFnIbQbBzLa4NoFS"/>
</p:tagLst>
</file>

<file path=ppt/tags/tag256.xml><?xml version="1.0" encoding="utf-8"?>
<p:tagLst xmlns:a="http://schemas.openxmlformats.org/drawingml/2006/main" xmlns:r="http://schemas.openxmlformats.org/officeDocument/2006/relationships" xmlns:p="http://schemas.openxmlformats.org/presentationml/2006/main">
  <p:tag name="DVSHAPEID" val="byCA1qnZjzC1s6aq3ke24e"/>
</p:tagLst>
</file>

<file path=ppt/tags/tag257.xml><?xml version="1.0" encoding="utf-8"?>
<p:tagLst xmlns:a="http://schemas.openxmlformats.org/drawingml/2006/main" xmlns:r="http://schemas.openxmlformats.org/officeDocument/2006/relationships" xmlns:p="http://schemas.openxmlformats.org/presentationml/2006/main">
  <p:tag name="DVSHAPEID" val="HxiNRjqisPAQWOFo4ghooC"/>
</p:tagLst>
</file>

<file path=ppt/tags/tag258.xml><?xml version="1.0" encoding="utf-8"?>
<p:tagLst xmlns:a="http://schemas.openxmlformats.org/drawingml/2006/main" xmlns:r="http://schemas.openxmlformats.org/officeDocument/2006/relationships" xmlns:p="http://schemas.openxmlformats.org/presentationml/2006/main">
  <p:tag name="DVSHAPEID" val="e98tAJ0t9COXQ5hdz3y17M"/>
</p:tagLst>
</file>

<file path=ppt/tags/tag259.xml><?xml version="1.0" encoding="utf-8"?>
<p:tagLst xmlns:a="http://schemas.openxmlformats.org/drawingml/2006/main" xmlns:r="http://schemas.openxmlformats.org/officeDocument/2006/relationships" xmlns:p="http://schemas.openxmlformats.org/presentationml/2006/main">
  <p:tag name="DVSHAPEID" val="qBalLFfYLGP5i8EoIHiYFY"/>
</p:tagLst>
</file>

<file path=ppt/tags/tag26.xml><?xml version="1.0" encoding="utf-8"?>
<p:tagLst xmlns:a="http://schemas.openxmlformats.org/drawingml/2006/main" xmlns:r="http://schemas.openxmlformats.org/officeDocument/2006/relationships" xmlns:p="http://schemas.openxmlformats.org/presentationml/2006/main">
  <p:tag name="DVSHAPEID" val="5waZbO0DAbRdktFj5l0tqC"/>
</p:tagLst>
</file>

<file path=ppt/tags/tag260.xml><?xml version="1.0" encoding="utf-8"?>
<p:tagLst xmlns:a="http://schemas.openxmlformats.org/drawingml/2006/main" xmlns:r="http://schemas.openxmlformats.org/officeDocument/2006/relationships" xmlns:p="http://schemas.openxmlformats.org/presentationml/2006/main">
  <p:tag name="DVSHAPEID" val="2YXz6RHdQnvsJxieYlebR7"/>
</p:tagLst>
</file>

<file path=ppt/tags/tag261.xml><?xml version="1.0" encoding="utf-8"?>
<p:tagLst xmlns:a="http://schemas.openxmlformats.org/drawingml/2006/main" xmlns:r="http://schemas.openxmlformats.org/officeDocument/2006/relationships" xmlns:p="http://schemas.openxmlformats.org/presentationml/2006/main">
  <p:tag name="DVSHAPEID" val="8LM9ybkQJ86szbobyngxQr"/>
</p:tagLst>
</file>

<file path=ppt/tags/tag262.xml><?xml version="1.0" encoding="utf-8"?>
<p:tagLst xmlns:a="http://schemas.openxmlformats.org/drawingml/2006/main" xmlns:r="http://schemas.openxmlformats.org/officeDocument/2006/relationships" xmlns:p="http://schemas.openxmlformats.org/presentationml/2006/main">
  <p:tag name="DVSHAPEID" val="AQp75tIWKu6UQcNXiwTZEm"/>
</p:tagLst>
</file>

<file path=ppt/tags/tag263.xml><?xml version="1.0" encoding="utf-8"?>
<p:tagLst xmlns:a="http://schemas.openxmlformats.org/drawingml/2006/main" xmlns:r="http://schemas.openxmlformats.org/officeDocument/2006/relationships" xmlns:p="http://schemas.openxmlformats.org/presentationml/2006/main">
  <p:tag name="DVSHAPEID" val="lgX7QNNQUkhGbWJq6Q7MnC"/>
</p:tagLst>
</file>

<file path=ppt/tags/tag264.xml><?xml version="1.0" encoding="utf-8"?>
<p:tagLst xmlns:a="http://schemas.openxmlformats.org/drawingml/2006/main" xmlns:r="http://schemas.openxmlformats.org/officeDocument/2006/relationships" xmlns:p="http://schemas.openxmlformats.org/presentationml/2006/main">
  <p:tag name="DVSHAPEID" val="lEkcoA5KEQMdu89XDV9UzM"/>
</p:tagLst>
</file>

<file path=ppt/tags/tag265.xml><?xml version="1.0" encoding="utf-8"?>
<p:tagLst xmlns:a="http://schemas.openxmlformats.org/drawingml/2006/main" xmlns:r="http://schemas.openxmlformats.org/officeDocument/2006/relationships" xmlns:p="http://schemas.openxmlformats.org/presentationml/2006/main">
  <p:tag name="DVSHAPEID" val="Da0QeRq2RSZJVjMEpcK9Gq"/>
</p:tagLst>
</file>

<file path=ppt/tags/tag266.xml><?xml version="1.0" encoding="utf-8"?>
<p:tagLst xmlns:a="http://schemas.openxmlformats.org/drawingml/2006/main" xmlns:r="http://schemas.openxmlformats.org/officeDocument/2006/relationships" xmlns:p="http://schemas.openxmlformats.org/presentationml/2006/main">
  <p:tag name="DVSECTIONID" val="WTKSFzZB7EaqAN78I0vDXl"/>
</p:tagLst>
</file>

<file path=ppt/tags/tag267.xml><?xml version="1.0" encoding="utf-8"?>
<p:tagLst xmlns:a="http://schemas.openxmlformats.org/drawingml/2006/main" xmlns:r="http://schemas.openxmlformats.org/officeDocument/2006/relationships" xmlns:p="http://schemas.openxmlformats.org/presentationml/2006/main">
  <p:tag name="DVSHAPEID" val="TYrAg8dcCs3y1abxldkCZU"/>
</p:tagLst>
</file>

<file path=ppt/tags/tag268.xml><?xml version="1.0" encoding="utf-8"?>
<p:tagLst xmlns:a="http://schemas.openxmlformats.org/drawingml/2006/main" xmlns:r="http://schemas.openxmlformats.org/officeDocument/2006/relationships" xmlns:p="http://schemas.openxmlformats.org/presentationml/2006/main">
  <p:tag name="DVSHAPEID" val="dLdQaYwW9p6cg2oEAhOEfw"/>
</p:tagLst>
</file>

<file path=ppt/tags/tag269.xml><?xml version="1.0" encoding="utf-8"?>
<p:tagLst xmlns:a="http://schemas.openxmlformats.org/drawingml/2006/main" xmlns:r="http://schemas.openxmlformats.org/officeDocument/2006/relationships" xmlns:p="http://schemas.openxmlformats.org/presentationml/2006/main">
  <p:tag name="DVSHAPEID" val="j3BwSoI2zG3p3CSqqsJem5"/>
</p:tagLst>
</file>

<file path=ppt/tags/tag27.xml><?xml version="1.0" encoding="utf-8"?>
<p:tagLst xmlns:a="http://schemas.openxmlformats.org/drawingml/2006/main" xmlns:r="http://schemas.openxmlformats.org/officeDocument/2006/relationships" xmlns:p="http://schemas.openxmlformats.org/presentationml/2006/main">
  <p:tag name="DVSHAPEID" val="zoSED6907tOsgbw4BSB4AB"/>
</p:tagLst>
</file>

<file path=ppt/tags/tag270.xml><?xml version="1.0" encoding="utf-8"?>
<p:tagLst xmlns:a="http://schemas.openxmlformats.org/drawingml/2006/main" xmlns:r="http://schemas.openxmlformats.org/officeDocument/2006/relationships" xmlns:p="http://schemas.openxmlformats.org/presentationml/2006/main">
  <p:tag name="DVSHAPEID" val="FmiCsRQwP3rYKGnqXeGFjD"/>
</p:tagLst>
</file>

<file path=ppt/tags/tag271.xml><?xml version="1.0" encoding="utf-8"?>
<p:tagLst xmlns:a="http://schemas.openxmlformats.org/drawingml/2006/main" xmlns:r="http://schemas.openxmlformats.org/officeDocument/2006/relationships" xmlns:p="http://schemas.openxmlformats.org/presentationml/2006/main">
  <p:tag name="DVSHAPEID" val="rOU98HC3NkFH5QyywE6CA2"/>
</p:tagLst>
</file>

<file path=ppt/tags/tag272.xml><?xml version="1.0" encoding="utf-8"?>
<p:tagLst xmlns:a="http://schemas.openxmlformats.org/drawingml/2006/main" xmlns:r="http://schemas.openxmlformats.org/officeDocument/2006/relationships" xmlns:p="http://schemas.openxmlformats.org/presentationml/2006/main">
  <p:tag name="DVSHAPEID" val="LhhHgakzYzd2VtIiJ9ULg6"/>
</p:tagLst>
</file>

<file path=ppt/tags/tag273.xml><?xml version="1.0" encoding="utf-8"?>
<p:tagLst xmlns:a="http://schemas.openxmlformats.org/drawingml/2006/main" xmlns:r="http://schemas.openxmlformats.org/officeDocument/2006/relationships" xmlns:p="http://schemas.openxmlformats.org/presentationml/2006/main">
  <p:tag name="DVSECTIONID" val="SroqUD2hkFbe9IIBAjZIuY"/>
</p:tagLst>
</file>

<file path=ppt/tags/tag274.xml><?xml version="1.0" encoding="utf-8"?>
<p:tagLst xmlns:a="http://schemas.openxmlformats.org/drawingml/2006/main" xmlns:r="http://schemas.openxmlformats.org/officeDocument/2006/relationships" xmlns:p="http://schemas.openxmlformats.org/presentationml/2006/main">
  <p:tag name="DVSHAPEID" val="t3V4QdVWIOMEYd6KiVRW0x"/>
</p:tagLst>
</file>

<file path=ppt/tags/tag275.xml><?xml version="1.0" encoding="utf-8"?>
<p:tagLst xmlns:a="http://schemas.openxmlformats.org/drawingml/2006/main" xmlns:r="http://schemas.openxmlformats.org/officeDocument/2006/relationships" xmlns:p="http://schemas.openxmlformats.org/presentationml/2006/main">
  <p:tag name="DVSHAPEID" val="Yvq6qiIr21KezyBNyu6CXf"/>
</p:tagLst>
</file>

<file path=ppt/tags/tag276.xml><?xml version="1.0" encoding="utf-8"?>
<p:tagLst xmlns:a="http://schemas.openxmlformats.org/drawingml/2006/main" xmlns:r="http://schemas.openxmlformats.org/officeDocument/2006/relationships" xmlns:p="http://schemas.openxmlformats.org/presentationml/2006/main">
  <p:tag name="DVSHAPEID" val="CpEEkGaOmp5W4pEKNDehLK"/>
</p:tagLst>
</file>

<file path=ppt/tags/tag277.xml><?xml version="1.0" encoding="utf-8"?>
<p:tagLst xmlns:a="http://schemas.openxmlformats.org/drawingml/2006/main" xmlns:r="http://schemas.openxmlformats.org/officeDocument/2006/relationships" xmlns:p="http://schemas.openxmlformats.org/presentationml/2006/main">
  <p:tag name="DVSHAPEID" val="9Dtc8OHtoFtRvU0LyFr0AH"/>
</p:tagLst>
</file>

<file path=ppt/tags/tag278.xml><?xml version="1.0" encoding="utf-8"?>
<p:tagLst xmlns:a="http://schemas.openxmlformats.org/drawingml/2006/main" xmlns:r="http://schemas.openxmlformats.org/officeDocument/2006/relationships" xmlns:p="http://schemas.openxmlformats.org/presentationml/2006/main">
  <p:tag name="DVSHAPEID" val="TJDy8ummPnAIT0rLX1heFk"/>
</p:tagLst>
</file>

<file path=ppt/tags/tag279.xml><?xml version="1.0" encoding="utf-8"?>
<p:tagLst xmlns:a="http://schemas.openxmlformats.org/drawingml/2006/main" xmlns:r="http://schemas.openxmlformats.org/officeDocument/2006/relationships" xmlns:p="http://schemas.openxmlformats.org/presentationml/2006/main">
  <p:tag name="DVSHAPEID" val="mmvDi1Fd0x5yA05WlyElZU"/>
</p:tagLst>
</file>

<file path=ppt/tags/tag28.xml><?xml version="1.0" encoding="utf-8"?>
<p:tagLst xmlns:a="http://schemas.openxmlformats.org/drawingml/2006/main" xmlns:r="http://schemas.openxmlformats.org/officeDocument/2006/relationships" xmlns:p="http://schemas.openxmlformats.org/presentationml/2006/main">
  <p:tag name="DVSHAPEID" val="74o1z08ZSfWtXL6xaUtz3n"/>
</p:tagLst>
</file>

<file path=ppt/tags/tag280.xml><?xml version="1.0" encoding="utf-8"?>
<p:tagLst xmlns:a="http://schemas.openxmlformats.org/drawingml/2006/main" xmlns:r="http://schemas.openxmlformats.org/officeDocument/2006/relationships" xmlns:p="http://schemas.openxmlformats.org/presentationml/2006/main">
  <p:tag name="DVSECTIONID" val="JfhuIIe1QznB0jteFmzQju"/>
</p:tagLst>
</file>

<file path=ppt/tags/tag281.xml><?xml version="1.0" encoding="utf-8"?>
<p:tagLst xmlns:a="http://schemas.openxmlformats.org/drawingml/2006/main" xmlns:r="http://schemas.openxmlformats.org/officeDocument/2006/relationships" xmlns:p="http://schemas.openxmlformats.org/presentationml/2006/main">
  <p:tag name="DVSHAPEID" val="f1vxKbtBMEKrg7GvvFOaFW"/>
</p:tagLst>
</file>

<file path=ppt/tags/tag282.xml><?xml version="1.0" encoding="utf-8"?>
<p:tagLst xmlns:a="http://schemas.openxmlformats.org/drawingml/2006/main" xmlns:r="http://schemas.openxmlformats.org/officeDocument/2006/relationships" xmlns:p="http://schemas.openxmlformats.org/presentationml/2006/main">
  <p:tag name="DVSHAPEID" val="MWk0GBjTlfIs6u8LgtKoKq"/>
</p:tagLst>
</file>

<file path=ppt/tags/tag283.xml><?xml version="1.0" encoding="utf-8"?>
<p:tagLst xmlns:a="http://schemas.openxmlformats.org/drawingml/2006/main" xmlns:r="http://schemas.openxmlformats.org/officeDocument/2006/relationships" xmlns:p="http://schemas.openxmlformats.org/presentationml/2006/main">
  <p:tag name="DVSHAPEID" val="O8JYfQ2ZxOeifycKvRhTjv"/>
</p:tagLst>
</file>

<file path=ppt/tags/tag284.xml><?xml version="1.0" encoding="utf-8"?>
<p:tagLst xmlns:a="http://schemas.openxmlformats.org/drawingml/2006/main" xmlns:r="http://schemas.openxmlformats.org/officeDocument/2006/relationships" xmlns:p="http://schemas.openxmlformats.org/presentationml/2006/main">
  <p:tag name="DVSHAPEID" val="JO0cmKpkqhcl8cgImtRmHU"/>
</p:tagLst>
</file>

<file path=ppt/tags/tag285.xml><?xml version="1.0" encoding="utf-8"?>
<p:tagLst xmlns:a="http://schemas.openxmlformats.org/drawingml/2006/main" xmlns:r="http://schemas.openxmlformats.org/officeDocument/2006/relationships" xmlns:p="http://schemas.openxmlformats.org/presentationml/2006/main">
  <p:tag name="DVSHAPEID" val="dNeAywYS6Q7joUY3uhAcnX"/>
</p:tagLst>
</file>

<file path=ppt/tags/tag286.xml><?xml version="1.0" encoding="utf-8"?>
<p:tagLst xmlns:a="http://schemas.openxmlformats.org/drawingml/2006/main" xmlns:r="http://schemas.openxmlformats.org/officeDocument/2006/relationships" xmlns:p="http://schemas.openxmlformats.org/presentationml/2006/main">
  <p:tag name="DVSECTIONID" val="fmEop6pcEfQUI89qVj2jOC"/>
</p:tagLst>
</file>

<file path=ppt/tags/tag287.xml><?xml version="1.0" encoding="utf-8"?>
<p:tagLst xmlns:a="http://schemas.openxmlformats.org/drawingml/2006/main" xmlns:r="http://schemas.openxmlformats.org/officeDocument/2006/relationships" xmlns:p="http://schemas.openxmlformats.org/presentationml/2006/main">
  <p:tag name="DVSHAPEID" val="6Tq0uNvO2XNPBcXMcSmyal"/>
</p:tagLst>
</file>

<file path=ppt/tags/tag288.xml><?xml version="1.0" encoding="utf-8"?>
<p:tagLst xmlns:a="http://schemas.openxmlformats.org/drawingml/2006/main" xmlns:r="http://schemas.openxmlformats.org/officeDocument/2006/relationships" xmlns:p="http://schemas.openxmlformats.org/presentationml/2006/main">
  <p:tag name="DVSHAPEID" val="eONlKiYzMvwfHl9y2bnhOa"/>
</p:tagLst>
</file>

<file path=ppt/tags/tag289.xml><?xml version="1.0" encoding="utf-8"?>
<p:tagLst xmlns:a="http://schemas.openxmlformats.org/drawingml/2006/main" xmlns:r="http://schemas.openxmlformats.org/officeDocument/2006/relationships" xmlns:p="http://schemas.openxmlformats.org/presentationml/2006/main">
  <p:tag name="DVSHAPEID" val="wzjL6H5HPPNKFBd83cPsah"/>
</p:tagLst>
</file>

<file path=ppt/tags/tag29.xml><?xml version="1.0" encoding="utf-8"?>
<p:tagLst xmlns:a="http://schemas.openxmlformats.org/drawingml/2006/main" xmlns:r="http://schemas.openxmlformats.org/officeDocument/2006/relationships" xmlns:p="http://schemas.openxmlformats.org/presentationml/2006/main">
  <p:tag name="DVSHAPEID" val="oSduM0K7Sm1YhOfCw9S8Ay"/>
</p:tagLst>
</file>

<file path=ppt/tags/tag290.xml><?xml version="1.0" encoding="utf-8"?>
<p:tagLst xmlns:a="http://schemas.openxmlformats.org/drawingml/2006/main" xmlns:r="http://schemas.openxmlformats.org/officeDocument/2006/relationships" xmlns:p="http://schemas.openxmlformats.org/presentationml/2006/main">
  <p:tag name="DVSHAPEID" val="ilvBCEQbaSx3id2Ybhu5GH"/>
</p:tagLst>
</file>

<file path=ppt/tags/tag291.xml><?xml version="1.0" encoding="utf-8"?>
<p:tagLst xmlns:a="http://schemas.openxmlformats.org/drawingml/2006/main" xmlns:r="http://schemas.openxmlformats.org/officeDocument/2006/relationships" xmlns:p="http://schemas.openxmlformats.org/presentationml/2006/main">
  <p:tag name="DVSHAPEID" val="sWFykT7arlZehXgu5rQEEU"/>
</p:tagLst>
</file>

<file path=ppt/tags/tag292.xml><?xml version="1.0" encoding="utf-8"?>
<p:tagLst xmlns:a="http://schemas.openxmlformats.org/drawingml/2006/main" xmlns:r="http://schemas.openxmlformats.org/officeDocument/2006/relationships" xmlns:p="http://schemas.openxmlformats.org/presentationml/2006/main">
  <p:tag name="DVSHAPEID" val="dBjZ541yY5BASyW3jW3Zqb"/>
</p:tagLst>
</file>

<file path=ppt/tags/tag293.xml><?xml version="1.0" encoding="utf-8"?>
<p:tagLst xmlns:a="http://schemas.openxmlformats.org/drawingml/2006/main" xmlns:r="http://schemas.openxmlformats.org/officeDocument/2006/relationships" xmlns:p="http://schemas.openxmlformats.org/presentationml/2006/main">
  <p:tag name="DVSHAPEID" val="43V5IGb2e12yJ4flO39SnT"/>
</p:tagLst>
</file>

<file path=ppt/tags/tag294.xml><?xml version="1.0" encoding="utf-8"?>
<p:tagLst xmlns:a="http://schemas.openxmlformats.org/drawingml/2006/main" xmlns:r="http://schemas.openxmlformats.org/officeDocument/2006/relationships" xmlns:p="http://schemas.openxmlformats.org/presentationml/2006/main">
  <p:tag name="DVSECTIONID" val="QyHp7mED9EEe0VQji7BEU7"/>
</p:tagLst>
</file>

<file path=ppt/tags/tag295.xml><?xml version="1.0" encoding="utf-8"?>
<p:tagLst xmlns:a="http://schemas.openxmlformats.org/drawingml/2006/main" xmlns:r="http://schemas.openxmlformats.org/officeDocument/2006/relationships" xmlns:p="http://schemas.openxmlformats.org/presentationml/2006/main">
  <p:tag name="DVSHAPEID" val="xkPSOY80QyNaqe0Z89Ukro"/>
</p:tagLst>
</file>

<file path=ppt/tags/tag296.xml><?xml version="1.0" encoding="utf-8"?>
<p:tagLst xmlns:a="http://schemas.openxmlformats.org/drawingml/2006/main" xmlns:r="http://schemas.openxmlformats.org/officeDocument/2006/relationships" xmlns:p="http://schemas.openxmlformats.org/presentationml/2006/main">
  <p:tag name="DVSHAPEID" val="emPP0mcd1w79e7lPGkj12m"/>
</p:tagLst>
</file>

<file path=ppt/tags/tag297.xml><?xml version="1.0" encoding="utf-8"?>
<p:tagLst xmlns:a="http://schemas.openxmlformats.org/drawingml/2006/main" xmlns:r="http://schemas.openxmlformats.org/officeDocument/2006/relationships" xmlns:p="http://schemas.openxmlformats.org/presentationml/2006/main">
  <p:tag name="DVSHAPEID" val="8l4f6sWKzRzasa9rNkChqw"/>
</p:tagLst>
</file>

<file path=ppt/tags/tag298.xml><?xml version="1.0" encoding="utf-8"?>
<p:tagLst xmlns:a="http://schemas.openxmlformats.org/drawingml/2006/main" xmlns:r="http://schemas.openxmlformats.org/officeDocument/2006/relationships" xmlns:p="http://schemas.openxmlformats.org/presentationml/2006/main">
  <p:tag name="DVSHAPEID" val="W0vLkntqgMSRetKKfJghWg"/>
</p:tagLst>
</file>

<file path=ppt/tags/tag299.xml><?xml version="1.0" encoding="utf-8"?>
<p:tagLst xmlns:a="http://schemas.openxmlformats.org/drawingml/2006/main" xmlns:r="http://schemas.openxmlformats.org/officeDocument/2006/relationships" xmlns:p="http://schemas.openxmlformats.org/presentationml/2006/main">
  <p:tag name="DVSHAPEID" val="z4EbFfxZoKWBp4Kl7zg9AN"/>
</p:tagLst>
</file>

<file path=ppt/tags/tag3.xml><?xml version="1.0" encoding="utf-8"?>
<p:tagLst xmlns:a="http://schemas.openxmlformats.org/drawingml/2006/main" xmlns:r="http://schemas.openxmlformats.org/officeDocument/2006/relationships" xmlns:p="http://schemas.openxmlformats.org/presentationml/2006/main">
  <p:tag name="DVSHAPEID" val="tHsgDreWzVkpYO6cmoudAR"/>
</p:tagLst>
</file>

<file path=ppt/tags/tag30.xml><?xml version="1.0" encoding="utf-8"?>
<p:tagLst xmlns:a="http://schemas.openxmlformats.org/drawingml/2006/main" xmlns:r="http://schemas.openxmlformats.org/officeDocument/2006/relationships" xmlns:p="http://schemas.openxmlformats.org/presentationml/2006/main">
  <p:tag name="DVSHAPEID" val="wNdKY3HHB0xJFvN4d8fLnA"/>
</p:tagLst>
</file>

<file path=ppt/tags/tag300.xml><?xml version="1.0" encoding="utf-8"?>
<p:tagLst xmlns:a="http://schemas.openxmlformats.org/drawingml/2006/main" xmlns:r="http://schemas.openxmlformats.org/officeDocument/2006/relationships" xmlns:p="http://schemas.openxmlformats.org/presentationml/2006/main">
  <p:tag name="DVSECTIONID" val="K6Al5eqfN0FCv5H0Z3x16c"/>
</p:tagLst>
</file>

<file path=ppt/tags/tag301.xml><?xml version="1.0" encoding="utf-8"?>
<p:tagLst xmlns:a="http://schemas.openxmlformats.org/drawingml/2006/main" xmlns:r="http://schemas.openxmlformats.org/officeDocument/2006/relationships" xmlns:p="http://schemas.openxmlformats.org/presentationml/2006/main">
  <p:tag name="DVSHAPEID" val="hBVFG34S08zFqr69HdThn7"/>
</p:tagLst>
</file>

<file path=ppt/tags/tag302.xml><?xml version="1.0" encoding="utf-8"?>
<p:tagLst xmlns:a="http://schemas.openxmlformats.org/drawingml/2006/main" xmlns:r="http://schemas.openxmlformats.org/officeDocument/2006/relationships" xmlns:p="http://schemas.openxmlformats.org/presentationml/2006/main">
  <p:tag name="DVSHAPEID" val="VC4G0TCG0NFMM3f0ytUvJN"/>
</p:tagLst>
</file>

<file path=ppt/tags/tag303.xml><?xml version="1.0" encoding="utf-8"?>
<p:tagLst xmlns:a="http://schemas.openxmlformats.org/drawingml/2006/main" xmlns:r="http://schemas.openxmlformats.org/officeDocument/2006/relationships" xmlns:p="http://schemas.openxmlformats.org/presentationml/2006/main">
  <p:tag name="DVSHAPEID" val="2JDifXS2gjp9FjB03agj8M"/>
</p:tagLst>
</file>

<file path=ppt/tags/tag304.xml><?xml version="1.0" encoding="utf-8"?>
<p:tagLst xmlns:a="http://schemas.openxmlformats.org/drawingml/2006/main" xmlns:r="http://schemas.openxmlformats.org/officeDocument/2006/relationships" xmlns:p="http://schemas.openxmlformats.org/presentationml/2006/main">
  <p:tag name="DVSHAPEID" val="rejBaIsIhgeV0Zk75SX8OQ"/>
</p:tagLst>
</file>

<file path=ppt/tags/tag305.xml><?xml version="1.0" encoding="utf-8"?>
<p:tagLst xmlns:a="http://schemas.openxmlformats.org/drawingml/2006/main" xmlns:r="http://schemas.openxmlformats.org/officeDocument/2006/relationships" xmlns:p="http://schemas.openxmlformats.org/presentationml/2006/main">
  <p:tag name="DVSHAPEID" val="0EE2UHFpmRn8Ak2HEEOXxl"/>
</p:tagLst>
</file>

<file path=ppt/tags/tag306.xml><?xml version="1.0" encoding="utf-8"?>
<p:tagLst xmlns:a="http://schemas.openxmlformats.org/drawingml/2006/main" xmlns:r="http://schemas.openxmlformats.org/officeDocument/2006/relationships" xmlns:p="http://schemas.openxmlformats.org/presentationml/2006/main">
  <p:tag name="DVSHAPEID" val="ftaMKbvTpY3XiunrSvKjO4"/>
</p:tagLst>
</file>

<file path=ppt/tags/tag307.xml><?xml version="1.0" encoding="utf-8"?>
<p:tagLst xmlns:a="http://schemas.openxmlformats.org/drawingml/2006/main" xmlns:r="http://schemas.openxmlformats.org/officeDocument/2006/relationships" xmlns:p="http://schemas.openxmlformats.org/presentationml/2006/main">
  <p:tag name="DVSHAPEID" val="T3NPqHN8D1VtQcrMlHLYUX"/>
</p:tagLst>
</file>

<file path=ppt/tags/tag308.xml><?xml version="1.0" encoding="utf-8"?>
<p:tagLst xmlns:a="http://schemas.openxmlformats.org/drawingml/2006/main" xmlns:r="http://schemas.openxmlformats.org/officeDocument/2006/relationships" xmlns:p="http://schemas.openxmlformats.org/presentationml/2006/main">
  <p:tag name="DVSHAPEID" val="K55cvQcv8gJaA7YULO6gl1"/>
</p:tagLst>
</file>

<file path=ppt/tags/tag309.xml><?xml version="1.0" encoding="utf-8"?>
<p:tagLst xmlns:a="http://schemas.openxmlformats.org/drawingml/2006/main" xmlns:r="http://schemas.openxmlformats.org/officeDocument/2006/relationships" xmlns:p="http://schemas.openxmlformats.org/presentationml/2006/main">
  <p:tag name="DVSHAPEID" val="2PEbZ592yQaWiHJdcWV7TE"/>
</p:tagLst>
</file>

<file path=ppt/tags/tag31.xml><?xml version="1.0" encoding="utf-8"?>
<p:tagLst xmlns:a="http://schemas.openxmlformats.org/drawingml/2006/main" xmlns:r="http://schemas.openxmlformats.org/officeDocument/2006/relationships" xmlns:p="http://schemas.openxmlformats.org/presentationml/2006/main">
  <p:tag name="DVSHAPEID" val="rZuihynjHVMPmqh22GpbL1"/>
</p:tagLst>
</file>

<file path=ppt/tags/tag310.xml><?xml version="1.0" encoding="utf-8"?>
<p:tagLst xmlns:a="http://schemas.openxmlformats.org/drawingml/2006/main" xmlns:r="http://schemas.openxmlformats.org/officeDocument/2006/relationships" xmlns:p="http://schemas.openxmlformats.org/presentationml/2006/main">
  <p:tag name="DVSHAPEID" val="JFCkOrWWRDBI3fxkR7l5HS"/>
</p:tagLst>
</file>

<file path=ppt/tags/tag311.xml><?xml version="1.0" encoding="utf-8"?>
<p:tagLst xmlns:a="http://schemas.openxmlformats.org/drawingml/2006/main" xmlns:r="http://schemas.openxmlformats.org/officeDocument/2006/relationships" xmlns:p="http://schemas.openxmlformats.org/presentationml/2006/main">
  <p:tag name="DVSHAPEID" val="0EOgaxCald8n5YyFgI6BYw"/>
</p:tagLst>
</file>

<file path=ppt/tags/tag312.xml><?xml version="1.0" encoding="utf-8"?>
<p:tagLst xmlns:a="http://schemas.openxmlformats.org/drawingml/2006/main" xmlns:r="http://schemas.openxmlformats.org/officeDocument/2006/relationships" xmlns:p="http://schemas.openxmlformats.org/presentationml/2006/main">
  <p:tag name="DVSHAPEID" val="kAEuGR4OMNWQFXvxgokHio"/>
</p:tagLst>
</file>

<file path=ppt/tags/tag313.xml><?xml version="1.0" encoding="utf-8"?>
<p:tagLst xmlns:a="http://schemas.openxmlformats.org/drawingml/2006/main" xmlns:r="http://schemas.openxmlformats.org/officeDocument/2006/relationships" xmlns:p="http://schemas.openxmlformats.org/presentationml/2006/main">
  <p:tag name="DVSHAPEID" val="zF9yLcQDZ6UtkeBGRK5xrk"/>
</p:tagLst>
</file>

<file path=ppt/tags/tag314.xml><?xml version="1.0" encoding="utf-8"?>
<p:tagLst xmlns:a="http://schemas.openxmlformats.org/drawingml/2006/main" xmlns:r="http://schemas.openxmlformats.org/officeDocument/2006/relationships" xmlns:p="http://schemas.openxmlformats.org/presentationml/2006/main">
  <p:tag name="DVSHAPEID" val="WbDhWzwzBLXfeUfa17bhPD"/>
</p:tagLst>
</file>

<file path=ppt/tags/tag315.xml><?xml version="1.0" encoding="utf-8"?>
<p:tagLst xmlns:a="http://schemas.openxmlformats.org/drawingml/2006/main" xmlns:r="http://schemas.openxmlformats.org/officeDocument/2006/relationships" xmlns:p="http://schemas.openxmlformats.org/presentationml/2006/main">
  <p:tag name="DVSHAPEID" val="fodBlKEcziwAi8YTMSbHEs"/>
</p:tagLst>
</file>

<file path=ppt/tags/tag316.xml><?xml version="1.0" encoding="utf-8"?>
<p:tagLst xmlns:a="http://schemas.openxmlformats.org/drawingml/2006/main" xmlns:r="http://schemas.openxmlformats.org/officeDocument/2006/relationships" xmlns:p="http://schemas.openxmlformats.org/presentationml/2006/main">
  <p:tag name="DVSHAPEID" val="YLLpSVQPXx1iVe3keMVpbE"/>
</p:tagLst>
</file>

<file path=ppt/tags/tag317.xml><?xml version="1.0" encoding="utf-8"?>
<p:tagLst xmlns:a="http://schemas.openxmlformats.org/drawingml/2006/main" xmlns:r="http://schemas.openxmlformats.org/officeDocument/2006/relationships" xmlns:p="http://schemas.openxmlformats.org/presentationml/2006/main">
  <p:tag name="DVSHAPEID" val="IDC6c8lj58YMqrQWRJmKlY"/>
</p:tagLst>
</file>

<file path=ppt/tags/tag318.xml><?xml version="1.0" encoding="utf-8"?>
<p:tagLst xmlns:a="http://schemas.openxmlformats.org/drawingml/2006/main" xmlns:r="http://schemas.openxmlformats.org/officeDocument/2006/relationships" xmlns:p="http://schemas.openxmlformats.org/presentationml/2006/main">
  <p:tag name="DVSHAPEID" val="zZcJPsDoLfhj28NLJIuErT"/>
</p:tagLst>
</file>

<file path=ppt/tags/tag319.xml><?xml version="1.0" encoding="utf-8"?>
<p:tagLst xmlns:a="http://schemas.openxmlformats.org/drawingml/2006/main" xmlns:r="http://schemas.openxmlformats.org/officeDocument/2006/relationships" xmlns:p="http://schemas.openxmlformats.org/presentationml/2006/main">
  <p:tag name="DVSHAPEID" val="k8NBuiVc2rjJ4DUsjSFHmI"/>
</p:tagLst>
</file>

<file path=ppt/tags/tag32.xml><?xml version="1.0" encoding="utf-8"?>
<p:tagLst xmlns:a="http://schemas.openxmlformats.org/drawingml/2006/main" xmlns:r="http://schemas.openxmlformats.org/officeDocument/2006/relationships" xmlns:p="http://schemas.openxmlformats.org/presentationml/2006/main">
  <p:tag name="DVSHAPEID" val="qy8JOsVKSPbVmegFM9jhjB"/>
</p:tagLst>
</file>

<file path=ppt/tags/tag320.xml><?xml version="1.0" encoding="utf-8"?>
<p:tagLst xmlns:a="http://schemas.openxmlformats.org/drawingml/2006/main" xmlns:r="http://schemas.openxmlformats.org/officeDocument/2006/relationships" xmlns:p="http://schemas.openxmlformats.org/presentationml/2006/main">
  <p:tag name="DVSHAPEID" val="v7pH95ZEfHxGF4VdXltzdQ"/>
</p:tagLst>
</file>

<file path=ppt/tags/tag321.xml><?xml version="1.0" encoding="utf-8"?>
<p:tagLst xmlns:a="http://schemas.openxmlformats.org/drawingml/2006/main" xmlns:r="http://schemas.openxmlformats.org/officeDocument/2006/relationships" xmlns:p="http://schemas.openxmlformats.org/presentationml/2006/main">
  <p:tag name="DVSHAPEID" val="Zi49RgoBYKwBDGcM8PcobC"/>
</p:tagLst>
</file>

<file path=ppt/tags/tag322.xml><?xml version="1.0" encoding="utf-8"?>
<p:tagLst xmlns:a="http://schemas.openxmlformats.org/drawingml/2006/main" xmlns:r="http://schemas.openxmlformats.org/officeDocument/2006/relationships" xmlns:p="http://schemas.openxmlformats.org/presentationml/2006/main">
  <p:tag name="DVSHAPEID" val="mCoWoyqJfpFgJYEd3bnQWx"/>
</p:tagLst>
</file>

<file path=ppt/tags/tag323.xml><?xml version="1.0" encoding="utf-8"?>
<p:tagLst xmlns:a="http://schemas.openxmlformats.org/drawingml/2006/main" xmlns:r="http://schemas.openxmlformats.org/officeDocument/2006/relationships" xmlns:p="http://schemas.openxmlformats.org/presentationml/2006/main">
  <p:tag name="DVSHAPEID" val="LwIhXlwBvaeEi1DXi6YCCY"/>
</p:tagLst>
</file>

<file path=ppt/tags/tag324.xml><?xml version="1.0" encoding="utf-8"?>
<p:tagLst xmlns:a="http://schemas.openxmlformats.org/drawingml/2006/main" xmlns:r="http://schemas.openxmlformats.org/officeDocument/2006/relationships" xmlns:p="http://schemas.openxmlformats.org/presentationml/2006/main">
  <p:tag name="DVSHAPEID" val="tkA43rBDAGoOQRd7A5dDUv"/>
</p:tagLst>
</file>

<file path=ppt/tags/tag325.xml><?xml version="1.0" encoding="utf-8"?>
<p:tagLst xmlns:a="http://schemas.openxmlformats.org/drawingml/2006/main" xmlns:r="http://schemas.openxmlformats.org/officeDocument/2006/relationships" xmlns:p="http://schemas.openxmlformats.org/presentationml/2006/main">
  <p:tag name="DVSHAPEID" val="15GCz5SgRkVN3oHTi40Szy"/>
</p:tagLst>
</file>

<file path=ppt/tags/tag326.xml><?xml version="1.0" encoding="utf-8"?>
<p:tagLst xmlns:a="http://schemas.openxmlformats.org/drawingml/2006/main" xmlns:r="http://schemas.openxmlformats.org/officeDocument/2006/relationships" xmlns:p="http://schemas.openxmlformats.org/presentationml/2006/main">
  <p:tag name="DVSECTIONID" val="mUes5xy3HZ3Xp3YIfe0jl5"/>
</p:tagLst>
</file>

<file path=ppt/tags/tag327.xml><?xml version="1.0" encoding="utf-8"?>
<p:tagLst xmlns:a="http://schemas.openxmlformats.org/drawingml/2006/main" xmlns:r="http://schemas.openxmlformats.org/officeDocument/2006/relationships" xmlns:p="http://schemas.openxmlformats.org/presentationml/2006/main">
  <p:tag name="DVSHAPEID" val="EYJgAbxF3rRV3jW3GAiWNp"/>
</p:tagLst>
</file>

<file path=ppt/tags/tag328.xml><?xml version="1.0" encoding="utf-8"?>
<p:tagLst xmlns:a="http://schemas.openxmlformats.org/drawingml/2006/main" xmlns:r="http://schemas.openxmlformats.org/officeDocument/2006/relationships" xmlns:p="http://schemas.openxmlformats.org/presentationml/2006/main">
  <p:tag name="DVSHAPEID" val="t9BniIE7QQ8AeRxo2mrC8N"/>
</p:tagLst>
</file>

<file path=ppt/tags/tag329.xml><?xml version="1.0" encoding="utf-8"?>
<p:tagLst xmlns:a="http://schemas.openxmlformats.org/drawingml/2006/main" xmlns:r="http://schemas.openxmlformats.org/officeDocument/2006/relationships" xmlns:p="http://schemas.openxmlformats.org/presentationml/2006/main">
  <p:tag name="DVSECTIONID" val="TPa1rUpszg3ItGLdTtvQth"/>
</p:tagLst>
</file>

<file path=ppt/tags/tag33.xml><?xml version="1.0" encoding="utf-8"?>
<p:tagLst xmlns:a="http://schemas.openxmlformats.org/drawingml/2006/main" xmlns:r="http://schemas.openxmlformats.org/officeDocument/2006/relationships" xmlns:p="http://schemas.openxmlformats.org/presentationml/2006/main">
  <p:tag name="DVSHAPEID" val="WP9nNb5zlbPpyVaxJVnX3W"/>
</p:tagLst>
</file>

<file path=ppt/tags/tag330.xml><?xml version="1.0" encoding="utf-8"?>
<p:tagLst xmlns:a="http://schemas.openxmlformats.org/drawingml/2006/main" xmlns:r="http://schemas.openxmlformats.org/officeDocument/2006/relationships" xmlns:p="http://schemas.openxmlformats.org/presentationml/2006/main">
  <p:tag name="DVSHAPEID" val="FSYTWU5cSnEZ7aNWCGR5a1"/>
</p:tagLst>
</file>

<file path=ppt/tags/tag331.xml><?xml version="1.0" encoding="utf-8"?>
<p:tagLst xmlns:a="http://schemas.openxmlformats.org/drawingml/2006/main" xmlns:r="http://schemas.openxmlformats.org/officeDocument/2006/relationships" xmlns:p="http://schemas.openxmlformats.org/presentationml/2006/main">
  <p:tag name="DVSECTIONID" val="1CY4MGVXt4VGfkfALR1pvt"/>
</p:tagLst>
</file>

<file path=ppt/tags/tag332.xml><?xml version="1.0" encoding="utf-8"?>
<p:tagLst xmlns:a="http://schemas.openxmlformats.org/drawingml/2006/main" xmlns:r="http://schemas.openxmlformats.org/officeDocument/2006/relationships" xmlns:p="http://schemas.openxmlformats.org/presentationml/2006/main">
  <p:tag name="DVSHAPEID" val="zNgLSIl5xZNJaY9G0uvioA"/>
</p:tagLst>
</file>

<file path=ppt/tags/tag333.xml><?xml version="1.0" encoding="utf-8"?>
<p:tagLst xmlns:a="http://schemas.openxmlformats.org/drawingml/2006/main" xmlns:r="http://schemas.openxmlformats.org/officeDocument/2006/relationships" xmlns:p="http://schemas.openxmlformats.org/presentationml/2006/main">
  <p:tag name="DVSHAPEID" val="CPTiCwIJzddEjbDb2mQNQF"/>
</p:tagLst>
</file>

<file path=ppt/tags/tag334.xml><?xml version="1.0" encoding="utf-8"?>
<p:tagLst xmlns:a="http://schemas.openxmlformats.org/drawingml/2006/main" xmlns:r="http://schemas.openxmlformats.org/officeDocument/2006/relationships" xmlns:p="http://schemas.openxmlformats.org/presentationml/2006/main">
  <p:tag name="DVSHAPEID" val="bnZPNVFmzRDZbrRz5OnNpA"/>
</p:tagLst>
</file>

<file path=ppt/tags/tag335.xml><?xml version="1.0" encoding="utf-8"?>
<p:tagLst xmlns:a="http://schemas.openxmlformats.org/drawingml/2006/main" xmlns:r="http://schemas.openxmlformats.org/officeDocument/2006/relationships" xmlns:p="http://schemas.openxmlformats.org/presentationml/2006/main">
  <p:tag name="DVSHAPEID" val="8wfAfLiLbMaWsryHvK4Cwv"/>
</p:tagLst>
</file>

<file path=ppt/tags/tag336.xml><?xml version="1.0" encoding="utf-8"?>
<p:tagLst xmlns:a="http://schemas.openxmlformats.org/drawingml/2006/main" xmlns:r="http://schemas.openxmlformats.org/officeDocument/2006/relationships" xmlns:p="http://schemas.openxmlformats.org/presentationml/2006/main">
  <p:tag name="DVSHAPEID" val="ewgauzOUtlpDmXTN1VTqGW"/>
</p:tagLst>
</file>

<file path=ppt/tags/tag337.xml><?xml version="1.0" encoding="utf-8"?>
<p:tagLst xmlns:a="http://schemas.openxmlformats.org/drawingml/2006/main" xmlns:r="http://schemas.openxmlformats.org/officeDocument/2006/relationships" xmlns:p="http://schemas.openxmlformats.org/presentationml/2006/main">
  <p:tag name="DVSHAPEID" val="8SqKwS9ICr2inJVTk2CHaD"/>
</p:tagLst>
</file>

<file path=ppt/tags/tag338.xml><?xml version="1.0" encoding="utf-8"?>
<p:tagLst xmlns:a="http://schemas.openxmlformats.org/drawingml/2006/main" xmlns:r="http://schemas.openxmlformats.org/officeDocument/2006/relationships" xmlns:p="http://schemas.openxmlformats.org/presentationml/2006/main">
  <p:tag name="DVSHAPEID" val="wwFX3Ps9sBJXDvjNJN4dDl"/>
</p:tagLst>
</file>

<file path=ppt/tags/tag339.xml><?xml version="1.0" encoding="utf-8"?>
<p:tagLst xmlns:a="http://schemas.openxmlformats.org/drawingml/2006/main" xmlns:r="http://schemas.openxmlformats.org/officeDocument/2006/relationships" xmlns:p="http://schemas.openxmlformats.org/presentationml/2006/main">
  <p:tag name="DVSHAPEID" val="1j0bjsg1p2fBRsaPRQTqp1"/>
</p:tagLst>
</file>

<file path=ppt/tags/tag34.xml><?xml version="1.0" encoding="utf-8"?>
<p:tagLst xmlns:a="http://schemas.openxmlformats.org/drawingml/2006/main" xmlns:r="http://schemas.openxmlformats.org/officeDocument/2006/relationships" xmlns:p="http://schemas.openxmlformats.org/presentationml/2006/main">
  <p:tag name="DVSHAPEID" val="Eq42MmTgRtHOBizrEKEjuZ"/>
</p:tagLst>
</file>

<file path=ppt/tags/tag340.xml><?xml version="1.0" encoding="utf-8"?>
<p:tagLst xmlns:a="http://schemas.openxmlformats.org/drawingml/2006/main" xmlns:r="http://schemas.openxmlformats.org/officeDocument/2006/relationships" xmlns:p="http://schemas.openxmlformats.org/presentationml/2006/main">
  <p:tag name="DVSHAPEID" val="feOmgi5zJcWavlXRw0SqbH"/>
</p:tagLst>
</file>

<file path=ppt/tags/tag341.xml><?xml version="1.0" encoding="utf-8"?>
<p:tagLst xmlns:a="http://schemas.openxmlformats.org/drawingml/2006/main" xmlns:r="http://schemas.openxmlformats.org/officeDocument/2006/relationships" xmlns:p="http://schemas.openxmlformats.org/presentationml/2006/main">
  <p:tag name="DVSHAPEID" val="H1EQCUVdjdVZ4MnWbYWPi3"/>
</p:tagLst>
</file>

<file path=ppt/tags/tag342.xml><?xml version="1.0" encoding="utf-8"?>
<p:tagLst xmlns:a="http://schemas.openxmlformats.org/drawingml/2006/main" xmlns:r="http://schemas.openxmlformats.org/officeDocument/2006/relationships" xmlns:p="http://schemas.openxmlformats.org/presentationml/2006/main">
  <p:tag name="DVSHAPEID" val="FGXPSZkTxZQxwMHpFbEwSI"/>
</p:tagLst>
</file>

<file path=ppt/tags/tag343.xml><?xml version="1.0" encoding="utf-8"?>
<p:tagLst xmlns:a="http://schemas.openxmlformats.org/drawingml/2006/main" xmlns:r="http://schemas.openxmlformats.org/officeDocument/2006/relationships" xmlns:p="http://schemas.openxmlformats.org/presentationml/2006/main">
  <p:tag name="DVSECTIONID" val="ASqHrLE4ijhCNy2n8IwBMZ"/>
</p:tagLst>
</file>

<file path=ppt/tags/tag344.xml><?xml version="1.0" encoding="utf-8"?>
<p:tagLst xmlns:a="http://schemas.openxmlformats.org/drawingml/2006/main" xmlns:r="http://schemas.openxmlformats.org/officeDocument/2006/relationships" xmlns:p="http://schemas.openxmlformats.org/presentationml/2006/main">
  <p:tag name="DVSHAPEID" val="spvsekq8l3qDomaufpCt9J"/>
</p:tagLst>
</file>

<file path=ppt/tags/tag345.xml><?xml version="1.0" encoding="utf-8"?>
<p:tagLst xmlns:a="http://schemas.openxmlformats.org/drawingml/2006/main" xmlns:r="http://schemas.openxmlformats.org/officeDocument/2006/relationships" xmlns:p="http://schemas.openxmlformats.org/presentationml/2006/main">
  <p:tag name="DVSHAPEID" val="T93OMBq20Olvp0f4DPit5Z"/>
</p:tagLst>
</file>

<file path=ppt/tags/tag346.xml><?xml version="1.0" encoding="utf-8"?>
<p:tagLst xmlns:a="http://schemas.openxmlformats.org/drawingml/2006/main" xmlns:r="http://schemas.openxmlformats.org/officeDocument/2006/relationships" xmlns:p="http://schemas.openxmlformats.org/presentationml/2006/main">
  <p:tag name="DVSHAPEID" val="SKlyJQNc5HtJvlopxOIj2B"/>
</p:tagLst>
</file>

<file path=ppt/tags/tag347.xml><?xml version="1.0" encoding="utf-8"?>
<p:tagLst xmlns:a="http://schemas.openxmlformats.org/drawingml/2006/main" xmlns:r="http://schemas.openxmlformats.org/officeDocument/2006/relationships" xmlns:p="http://schemas.openxmlformats.org/presentationml/2006/main">
  <p:tag name="DVSHAPEID" val="iTX9faLNaFDUgjteSAeNJE"/>
</p:tagLst>
</file>

<file path=ppt/tags/tag348.xml><?xml version="1.0" encoding="utf-8"?>
<p:tagLst xmlns:a="http://schemas.openxmlformats.org/drawingml/2006/main" xmlns:r="http://schemas.openxmlformats.org/officeDocument/2006/relationships" xmlns:p="http://schemas.openxmlformats.org/presentationml/2006/main">
  <p:tag name="DVSHAPEID" val="iwaNaqwj9M5UWzzVAoIrOD"/>
</p:tagLst>
</file>

<file path=ppt/tags/tag349.xml><?xml version="1.0" encoding="utf-8"?>
<p:tagLst xmlns:a="http://schemas.openxmlformats.org/drawingml/2006/main" xmlns:r="http://schemas.openxmlformats.org/officeDocument/2006/relationships" xmlns:p="http://schemas.openxmlformats.org/presentationml/2006/main">
  <p:tag name="DVSHAPEID" val="6B55WjV85fSERhEluxvHVR"/>
</p:tagLst>
</file>

<file path=ppt/tags/tag35.xml><?xml version="1.0" encoding="utf-8"?>
<p:tagLst xmlns:a="http://schemas.openxmlformats.org/drawingml/2006/main" xmlns:r="http://schemas.openxmlformats.org/officeDocument/2006/relationships" xmlns:p="http://schemas.openxmlformats.org/presentationml/2006/main">
  <p:tag name="DVSHAPEID" val="6WGkvepoTmyZbJjLoJF4kl"/>
</p:tagLst>
</file>

<file path=ppt/tags/tag350.xml><?xml version="1.0" encoding="utf-8"?>
<p:tagLst xmlns:a="http://schemas.openxmlformats.org/drawingml/2006/main" xmlns:r="http://schemas.openxmlformats.org/officeDocument/2006/relationships" xmlns:p="http://schemas.openxmlformats.org/presentationml/2006/main">
  <p:tag name="DVSHAPEID" val="Y0R1DiZCmr8dzTOAhYxCGH"/>
</p:tagLst>
</file>

<file path=ppt/tags/tag351.xml><?xml version="1.0" encoding="utf-8"?>
<p:tagLst xmlns:a="http://schemas.openxmlformats.org/drawingml/2006/main" xmlns:r="http://schemas.openxmlformats.org/officeDocument/2006/relationships" xmlns:p="http://schemas.openxmlformats.org/presentationml/2006/main">
  <p:tag name="DVSHAPEID" val="oNzjVf7TMOSeD4dUGD9sSq"/>
</p:tagLst>
</file>

<file path=ppt/tags/tag352.xml><?xml version="1.0" encoding="utf-8"?>
<p:tagLst xmlns:a="http://schemas.openxmlformats.org/drawingml/2006/main" xmlns:r="http://schemas.openxmlformats.org/officeDocument/2006/relationships" xmlns:p="http://schemas.openxmlformats.org/presentationml/2006/main">
  <p:tag name="DVSHAPEID" val="wEHKxUfx9jagB3rjmJutFj"/>
</p:tagLst>
</file>

<file path=ppt/tags/tag353.xml><?xml version="1.0" encoding="utf-8"?>
<p:tagLst xmlns:a="http://schemas.openxmlformats.org/drawingml/2006/main" xmlns:r="http://schemas.openxmlformats.org/officeDocument/2006/relationships" xmlns:p="http://schemas.openxmlformats.org/presentationml/2006/main">
  <p:tag name="DVSHAPEID" val="1GuTFehtKLWgsrBAACrhwN"/>
</p:tagLst>
</file>

<file path=ppt/tags/tag354.xml><?xml version="1.0" encoding="utf-8"?>
<p:tagLst xmlns:a="http://schemas.openxmlformats.org/drawingml/2006/main" xmlns:r="http://schemas.openxmlformats.org/officeDocument/2006/relationships" xmlns:p="http://schemas.openxmlformats.org/presentationml/2006/main">
  <p:tag name="DVSHAPEID" val="lkgJnnhUseOXhVCaIdDeFz"/>
</p:tagLst>
</file>

<file path=ppt/tags/tag355.xml><?xml version="1.0" encoding="utf-8"?>
<p:tagLst xmlns:a="http://schemas.openxmlformats.org/drawingml/2006/main" xmlns:r="http://schemas.openxmlformats.org/officeDocument/2006/relationships" xmlns:p="http://schemas.openxmlformats.org/presentationml/2006/main">
  <p:tag name="DVSHAPEID" val="sELwGb1hPqDLgTgcUUE2gp"/>
</p:tagLst>
</file>

<file path=ppt/tags/tag356.xml><?xml version="1.0" encoding="utf-8"?>
<p:tagLst xmlns:a="http://schemas.openxmlformats.org/drawingml/2006/main" xmlns:r="http://schemas.openxmlformats.org/officeDocument/2006/relationships" xmlns:p="http://schemas.openxmlformats.org/presentationml/2006/main">
  <p:tag name="DVSHAPEID" val="b5CfGUGKYrJ8TPoWG4oGzk"/>
</p:tagLst>
</file>

<file path=ppt/tags/tag357.xml><?xml version="1.0" encoding="utf-8"?>
<p:tagLst xmlns:a="http://schemas.openxmlformats.org/drawingml/2006/main" xmlns:r="http://schemas.openxmlformats.org/officeDocument/2006/relationships" xmlns:p="http://schemas.openxmlformats.org/presentationml/2006/main">
  <p:tag name="DVSHAPEID" val="zx6AxkYlzOF3sGTqv7B4sc"/>
</p:tagLst>
</file>

<file path=ppt/tags/tag358.xml><?xml version="1.0" encoding="utf-8"?>
<p:tagLst xmlns:a="http://schemas.openxmlformats.org/drawingml/2006/main" xmlns:r="http://schemas.openxmlformats.org/officeDocument/2006/relationships" xmlns:p="http://schemas.openxmlformats.org/presentationml/2006/main">
  <p:tag name="DVSHAPEID" val="27ZqNXdAEAPRv495mmMCRU"/>
</p:tagLst>
</file>

<file path=ppt/tags/tag359.xml><?xml version="1.0" encoding="utf-8"?>
<p:tagLst xmlns:a="http://schemas.openxmlformats.org/drawingml/2006/main" xmlns:r="http://schemas.openxmlformats.org/officeDocument/2006/relationships" xmlns:p="http://schemas.openxmlformats.org/presentationml/2006/main">
  <p:tag name="DVSHAPEID" val="sQnI2fyg5uRnvYA6w08Z94"/>
</p:tagLst>
</file>

<file path=ppt/tags/tag36.xml><?xml version="1.0" encoding="utf-8"?>
<p:tagLst xmlns:a="http://schemas.openxmlformats.org/drawingml/2006/main" xmlns:r="http://schemas.openxmlformats.org/officeDocument/2006/relationships" xmlns:p="http://schemas.openxmlformats.org/presentationml/2006/main">
  <p:tag name="DVSHAPEID" val="IJkRXihCiJsEj8msRFRsAl"/>
</p:tagLst>
</file>

<file path=ppt/tags/tag360.xml><?xml version="1.0" encoding="utf-8"?>
<p:tagLst xmlns:a="http://schemas.openxmlformats.org/drawingml/2006/main" xmlns:r="http://schemas.openxmlformats.org/officeDocument/2006/relationships" xmlns:p="http://schemas.openxmlformats.org/presentationml/2006/main">
  <p:tag name="DVSHAPEID" val="eAaOhpKeiQk7E935VX1nvk"/>
</p:tagLst>
</file>

<file path=ppt/tags/tag361.xml><?xml version="1.0" encoding="utf-8"?>
<p:tagLst xmlns:a="http://schemas.openxmlformats.org/drawingml/2006/main" xmlns:r="http://schemas.openxmlformats.org/officeDocument/2006/relationships" xmlns:p="http://schemas.openxmlformats.org/presentationml/2006/main">
  <p:tag name="DVSHAPEID" val="2njr3q5aYLzTA2e7Uuoxlt"/>
</p:tagLst>
</file>

<file path=ppt/tags/tag362.xml><?xml version="1.0" encoding="utf-8"?>
<p:tagLst xmlns:a="http://schemas.openxmlformats.org/drawingml/2006/main" xmlns:r="http://schemas.openxmlformats.org/officeDocument/2006/relationships" xmlns:p="http://schemas.openxmlformats.org/presentationml/2006/main">
  <p:tag name="DVSHAPEID" val="mgxgyHZRRF8Y6cQ3cpGkTZ"/>
</p:tagLst>
</file>

<file path=ppt/tags/tag363.xml><?xml version="1.0" encoding="utf-8"?>
<p:tagLst xmlns:a="http://schemas.openxmlformats.org/drawingml/2006/main" xmlns:r="http://schemas.openxmlformats.org/officeDocument/2006/relationships" xmlns:p="http://schemas.openxmlformats.org/presentationml/2006/main">
  <p:tag name="DVSHAPEID" val="LCW2gQiZQ1AmrP52J8DQdt"/>
</p:tagLst>
</file>

<file path=ppt/tags/tag364.xml><?xml version="1.0" encoding="utf-8"?>
<p:tagLst xmlns:a="http://schemas.openxmlformats.org/drawingml/2006/main" xmlns:r="http://schemas.openxmlformats.org/officeDocument/2006/relationships" xmlns:p="http://schemas.openxmlformats.org/presentationml/2006/main">
  <p:tag name="DVSHAPEID" val="ZEB4HPD1t3GikpStGStxRN"/>
</p:tagLst>
</file>

<file path=ppt/tags/tag365.xml><?xml version="1.0" encoding="utf-8"?>
<p:tagLst xmlns:a="http://schemas.openxmlformats.org/drawingml/2006/main" xmlns:r="http://schemas.openxmlformats.org/officeDocument/2006/relationships" xmlns:p="http://schemas.openxmlformats.org/presentationml/2006/main">
  <p:tag name="DVSHAPEID" val="hwSwtNye7LFExvb5IGF7i1"/>
</p:tagLst>
</file>

<file path=ppt/tags/tag366.xml><?xml version="1.0" encoding="utf-8"?>
<p:tagLst xmlns:a="http://schemas.openxmlformats.org/drawingml/2006/main" xmlns:r="http://schemas.openxmlformats.org/officeDocument/2006/relationships" xmlns:p="http://schemas.openxmlformats.org/presentationml/2006/main">
  <p:tag name="DVSECTIONID" val="MNrrXjHEO3Lx25D4f9joLB"/>
</p:tagLst>
</file>

<file path=ppt/tags/tag367.xml><?xml version="1.0" encoding="utf-8"?>
<p:tagLst xmlns:a="http://schemas.openxmlformats.org/drawingml/2006/main" xmlns:r="http://schemas.openxmlformats.org/officeDocument/2006/relationships" xmlns:p="http://schemas.openxmlformats.org/presentationml/2006/main">
  <p:tag name="DVSHAPEID" val="DFRmhB9MRKvfifhkJrxhNo"/>
</p:tagLst>
</file>

<file path=ppt/tags/tag368.xml><?xml version="1.0" encoding="utf-8"?>
<p:tagLst xmlns:a="http://schemas.openxmlformats.org/drawingml/2006/main" xmlns:r="http://schemas.openxmlformats.org/officeDocument/2006/relationships" xmlns:p="http://schemas.openxmlformats.org/presentationml/2006/main">
  <p:tag name="DVSHAPEID" val="Sm87TxkPE36kZziHP6Gbo1"/>
</p:tagLst>
</file>

<file path=ppt/tags/tag369.xml><?xml version="1.0" encoding="utf-8"?>
<p:tagLst xmlns:a="http://schemas.openxmlformats.org/drawingml/2006/main" xmlns:r="http://schemas.openxmlformats.org/officeDocument/2006/relationships" xmlns:p="http://schemas.openxmlformats.org/presentationml/2006/main">
  <p:tag name="DVSHAPEID" val="Vs2wepiEd6oJuRZhQB3A3s"/>
</p:tagLst>
</file>

<file path=ppt/tags/tag37.xml><?xml version="1.0" encoding="utf-8"?>
<p:tagLst xmlns:a="http://schemas.openxmlformats.org/drawingml/2006/main" xmlns:r="http://schemas.openxmlformats.org/officeDocument/2006/relationships" xmlns:p="http://schemas.openxmlformats.org/presentationml/2006/main">
  <p:tag name="DVSHAPEID" val="gC7P8TmVEpFLdW0Eh67g3O"/>
</p:tagLst>
</file>

<file path=ppt/tags/tag370.xml><?xml version="1.0" encoding="utf-8"?>
<p:tagLst xmlns:a="http://schemas.openxmlformats.org/drawingml/2006/main" xmlns:r="http://schemas.openxmlformats.org/officeDocument/2006/relationships" xmlns:p="http://schemas.openxmlformats.org/presentationml/2006/main">
  <p:tag name="DVSHAPEID" val="dKMNuFo3JmVeYOHc04pg3u"/>
</p:tagLst>
</file>

<file path=ppt/tags/tag371.xml><?xml version="1.0" encoding="utf-8"?>
<p:tagLst xmlns:a="http://schemas.openxmlformats.org/drawingml/2006/main" xmlns:r="http://schemas.openxmlformats.org/officeDocument/2006/relationships" xmlns:p="http://schemas.openxmlformats.org/presentationml/2006/main">
  <p:tag name="DVSHAPEID" val="fVOcOM08jt5HJuUdxX3wSD"/>
</p:tagLst>
</file>

<file path=ppt/tags/tag372.xml><?xml version="1.0" encoding="utf-8"?>
<p:tagLst xmlns:a="http://schemas.openxmlformats.org/drawingml/2006/main" xmlns:r="http://schemas.openxmlformats.org/officeDocument/2006/relationships" xmlns:p="http://schemas.openxmlformats.org/presentationml/2006/main">
  <p:tag name="DVSHAPEID" val="F7MXU161HE6fMudaICs25r"/>
</p:tagLst>
</file>

<file path=ppt/tags/tag373.xml><?xml version="1.0" encoding="utf-8"?>
<p:tagLst xmlns:a="http://schemas.openxmlformats.org/drawingml/2006/main" xmlns:r="http://schemas.openxmlformats.org/officeDocument/2006/relationships" xmlns:p="http://schemas.openxmlformats.org/presentationml/2006/main">
  <p:tag name="DVSHAPEID" val="9XfH12CrACZQG0lWCjJCmr"/>
</p:tagLst>
</file>

<file path=ppt/tags/tag374.xml><?xml version="1.0" encoding="utf-8"?>
<p:tagLst xmlns:a="http://schemas.openxmlformats.org/drawingml/2006/main" xmlns:r="http://schemas.openxmlformats.org/officeDocument/2006/relationships" xmlns:p="http://schemas.openxmlformats.org/presentationml/2006/main">
  <p:tag name="DVSECTIONID" val="oDwHxoIiSTHA6Dg0NkmDve"/>
</p:tagLst>
</file>

<file path=ppt/tags/tag375.xml><?xml version="1.0" encoding="utf-8"?>
<p:tagLst xmlns:a="http://schemas.openxmlformats.org/drawingml/2006/main" xmlns:r="http://schemas.openxmlformats.org/officeDocument/2006/relationships" xmlns:p="http://schemas.openxmlformats.org/presentationml/2006/main">
  <p:tag name="DVSHAPEID" val="8g4diMwrcwBC0laiyAQEfZ"/>
</p:tagLst>
</file>

<file path=ppt/tags/tag376.xml><?xml version="1.0" encoding="utf-8"?>
<p:tagLst xmlns:a="http://schemas.openxmlformats.org/drawingml/2006/main" xmlns:r="http://schemas.openxmlformats.org/officeDocument/2006/relationships" xmlns:p="http://schemas.openxmlformats.org/presentationml/2006/main">
  <p:tag name="DVSHAPEID" val="i0Z3dg7rtizskLr07w8LTR"/>
</p:tagLst>
</file>

<file path=ppt/tags/tag377.xml><?xml version="1.0" encoding="utf-8"?>
<p:tagLst xmlns:a="http://schemas.openxmlformats.org/drawingml/2006/main" xmlns:r="http://schemas.openxmlformats.org/officeDocument/2006/relationships" xmlns:p="http://schemas.openxmlformats.org/presentationml/2006/main">
  <p:tag name="DVSHAPEID" val="C5iTWrTQZ7jx8hcIPYMGJK"/>
</p:tagLst>
</file>

<file path=ppt/tags/tag378.xml><?xml version="1.0" encoding="utf-8"?>
<p:tagLst xmlns:a="http://schemas.openxmlformats.org/drawingml/2006/main" xmlns:r="http://schemas.openxmlformats.org/officeDocument/2006/relationships" xmlns:p="http://schemas.openxmlformats.org/presentationml/2006/main">
  <p:tag name="DVSHAPEID" val="S5n6VFW7ObGnog6OVLEFmi"/>
</p:tagLst>
</file>

<file path=ppt/tags/tag379.xml><?xml version="1.0" encoding="utf-8"?>
<p:tagLst xmlns:a="http://schemas.openxmlformats.org/drawingml/2006/main" xmlns:r="http://schemas.openxmlformats.org/officeDocument/2006/relationships" xmlns:p="http://schemas.openxmlformats.org/presentationml/2006/main">
  <p:tag name="DVSHAPEID" val="O21qhTlbtuAtSBWa65rJy3"/>
</p:tagLst>
</file>

<file path=ppt/tags/tag38.xml><?xml version="1.0" encoding="utf-8"?>
<p:tagLst xmlns:a="http://schemas.openxmlformats.org/drawingml/2006/main" xmlns:r="http://schemas.openxmlformats.org/officeDocument/2006/relationships" xmlns:p="http://schemas.openxmlformats.org/presentationml/2006/main">
  <p:tag name="DVSHAPEID" val="xwqboWR0dRLmtHJ7angn52"/>
</p:tagLst>
</file>

<file path=ppt/tags/tag380.xml><?xml version="1.0" encoding="utf-8"?>
<p:tagLst xmlns:a="http://schemas.openxmlformats.org/drawingml/2006/main" xmlns:r="http://schemas.openxmlformats.org/officeDocument/2006/relationships" xmlns:p="http://schemas.openxmlformats.org/presentationml/2006/main">
  <p:tag name="DVSHAPEID" val="7RQE6x3tKoc8X4dfyfkL3j"/>
</p:tagLst>
</file>

<file path=ppt/tags/tag381.xml><?xml version="1.0" encoding="utf-8"?>
<p:tagLst xmlns:a="http://schemas.openxmlformats.org/drawingml/2006/main" xmlns:r="http://schemas.openxmlformats.org/officeDocument/2006/relationships" xmlns:p="http://schemas.openxmlformats.org/presentationml/2006/main">
  <p:tag name="DVSHAPEID" val="3x1oRxskwu6qT7cz9znZxb"/>
</p:tagLst>
</file>

<file path=ppt/tags/tag382.xml><?xml version="1.0" encoding="utf-8"?>
<p:tagLst xmlns:a="http://schemas.openxmlformats.org/drawingml/2006/main" xmlns:r="http://schemas.openxmlformats.org/officeDocument/2006/relationships" xmlns:p="http://schemas.openxmlformats.org/presentationml/2006/main">
  <p:tag name="DVSHAPEID" val="fbOnNSXSr7ONOjDIGw0qSI"/>
</p:tagLst>
</file>

<file path=ppt/tags/tag383.xml><?xml version="1.0" encoding="utf-8"?>
<p:tagLst xmlns:a="http://schemas.openxmlformats.org/drawingml/2006/main" xmlns:r="http://schemas.openxmlformats.org/officeDocument/2006/relationships" xmlns:p="http://schemas.openxmlformats.org/presentationml/2006/main">
  <p:tag name="DVSHAPEID" val="2wa52Y5Ko3LRhPAtJAmE3Y"/>
</p:tagLst>
</file>

<file path=ppt/tags/tag384.xml><?xml version="1.0" encoding="utf-8"?>
<p:tagLst xmlns:a="http://schemas.openxmlformats.org/drawingml/2006/main" xmlns:r="http://schemas.openxmlformats.org/officeDocument/2006/relationships" xmlns:p="http://schemas.openxmlformats.org/presentationml/2006/main">
  <p:tag name="DVSHAPEID" val="1X1N8cNp3dF3U5M92ERx4E"/>
</p:tagLst>
</file>

<file path=ppt/tags/tag385.xml><?xml version="1.0" encoding="utf-8"?>
<p:tagLst xmlns:a="http://schemas.openxmlformats.org/drawingml/2006/main" xmlns:r="http://schemas.openxmlformats.org/officeDocument/2006/relationships" xmlns:p="http://schemas.openxmlformats.org/presentationml/2006/main">
  <p:tag name="DVSHAPEID" val="yKGjh1LnRmfR3lS9jG3z35"/>
</p:tagLst>
</file>

<file path=ppt/tags/tag386.xml><?xml version="1.0" encoding="utf-8"?>
<p:tagLst xmlns:a="http://schemas.openxmlformats.org/drawingml/2006/main" xmlns:r="http://schemas.openxmlformats.org/officeDocument/2006/relationships" xmlns:p="http://schemas.openxmlformats.org/presentationml/2006/main">
  <p:tag name="DVSHAPEID" val="bGXB2uLiVoIzgk5un2MDHb"/>
</p:tagLst>
</file>

<file path=ppt/tags/tag387.xml><?xml version="1.0" encoding="utf-8"?>
<p:tagLst xmlns:a="http://schemas.openxmlformats.org/drawingml/2006/main" xmlns:r="http://schemas.openxmlformats.org/officeDocument/2006/relationships" xmlns:p="http://schemas.openxmlformats.org/presentationml/2006/main">
  <p:tag name="DVSHAPEID" val="NUouSLFydCKKRltGQQqbzc"/>
</p:tagLst>
</file>

<file path=ppt/tags/tag388.xml><?xml version="1.0" encoding="utf-8"?>
<p:tagLst xmlns:a="http://schemas.openxmlformats.org/drawingml/2006/main" xmlns:r="http://schemas.openxmlformats.org/officeDocument/2006/relationships" xmlns:p="http://schemas.openxmlformats.org/presentationml/2006/main">
  <p:tag name="DVSHAPEID" val="KjkB4BIpWUlZT2dxB0Cma6"/>
</p:tagLst>
</file>

<file path=ppt/tags/tag389.xml><?xml version="1.0" encoding="utf-8"?>
<p:tagLst xmlns:a="http://schemas.openxmlformats.org/drawingml/2006/main" xmlns:r="http://schemas.openxmlformats.org/officeDocument/2006/relationships" xmlns:p="http://schemas.openxmlformats.org/presentationml/2006/main">
  <p:tag name="DVSHAPEID" val="OwsK1HbVdwBAa5ahG4QOFP"/>
</p:tagLst>
</file>

<file path=ppt/tags/tag39.xml><?xml version="1.0" encoding="utf-8"?>
<p:tagLst xmlns:a="http://schemas.openxmlformats.org/drawingml/2006/main" xmlns:r="http://schemas.openxmlformats.org/officeDocument/2006/relationships" xmlns:p="http://schemas.openxmlformats.org/presentationml/2006/main">
  <p:tag name="DVSHAPEID" val="ZxUqsdnKljir5ApWup3EbN"/>
</p:tagLst>
</file>

<file path=ppt/tags/tag390.xml><?xml version="1.0" encoding="utf-8"?>
<p:tagLst xmlns:a="http://schemas.openxmlformats.org/drawingml/2006/main" xmlns:r="http://schemas.openxmlformats.org/officeDocument/2006/relationships" xmlns:p="http://schemas.openxmlformats.org/presentationml/2006/main">
  <p:tag name="DVSHAPEID" val="oRsqsjfqyd2EuO8kz0d0HP"/>
</p:tagLst>
</file>

<file path=ppt/tags/tag391.xml><?xml version="1.0" encoding="utf-8"?>
<p:tagLst xmlns:a="http://schemas.openxmlformats.org/drawingml/2006/main" xmlns:r="http://schemas.openxmlformats.org/officeDocument/2006/relationships" xmlns:p="http://schemas.openxmlformats.org/presentationml/2006/main">
  <p:tag name="DVSHAPEID" val="niS8nkjywlqZ7BiAeSGNXo"/>
</p:tagLst>
</file>

<file path=ppt/tags/tag392.xml><?xml version="1.0" encoding="utf-8"?>
<p:tagLst xmlns:a="http://schemas.openxmlformats.org/drawingml/2006/main" xmlns:r="http://schemas.openxmlformats.org/officeDocument/2006/relationships" xmlns:p="http://schemas.openxmlformats.org/presentationml/2006/main">
  <p:tag name="DVSHAPEID" val="yvAm8luPBE8zu9ykWV60GG"/>
</p:tagLst>
</file>

<file path=ppt/tags/tag393.xml><?xml version="1.0" encoding="utf-8"?>
<p:tagLst xmlns:a="http://schemas.openxmlformats.org/drawingml/2006/main" xmlns:r="http://schemas.openxmlformats.org/officeDocument/2006/relationships" xmlns:p="http://schemas.openxmlformats.org/presentationml/2006/main">
  <p:tag name="DVSHAPEID" val="dvGx2ZMkkUSYJmx1bY4GJM"/>
</p:tagLst>
</file>

<file path=ppt/tags/tag394.xml><?xml version="1.0" encoding="utf-8"?>
<p:tagLst xmlns:a="http://schemas.openxmlformats.org/drawingml/2006/main" xmlns:r="http://schemas.openxmlformats.org/officeDocument/2006/relationships" xmlns:p="http://schemas.openxmlformats.org/presentationml/2006/main">
  <p:tag name="DVSECTIONID" val="QgvXJ3tmindboNUgMjVvbS"/>
</p:tagLst>
</file>

<file path=ppt/tags/tag395.xml><?xml version="1.0" encoding="utf-8"?>
<p:tagLst xmlns:a="http://schemas.openxmlformats.org/drawingml/2006/main" xmlns:r="http://schemas.openxmlformats.org/officeDocument/2006/relationships" xmlns:p="http://schemas.openxmlformats.org/presentationml/2006/main">
  <p:tag name="DVSHAPEID" val="Qy682TWLHWISi5FAiv3gkd"/>
</p:tagLst>
</file>

<file path=ppt/tags/tag396.xml><?xml version="1.0" encoding="utf-8"?>
<p:tagLst xmlns:a="http://schemas.openxmlformats.org/drawingml/2006/main" xmlns:r="http://schemas.openxmlformats.org/officeDocument/2006/relationships" xmlns:p="http://schemas.openxmlformats.org/presentationml/2006/main">
  <p:tag name="DVSHAPEID" val="GvqbNVJ7WZWrE8qUWSozdV"/>
</p:tagLst>
</file>

<file path=ppt/tags/tag397.xml><?xml version="1.0" encoding="utf-8"?>
<p:tagLst xmlns:a="http://schemas.openxmlformats.org/drawingml/2006/main" xmlns:r="http://schemas.openxmlformats.org/officeDocument/2006/relationships" xmlns:p="http://schemas.openxmlformats.org/presentationml/2006/main">
  <p:tag name="DVSHAPEID" val="VRrw9nybRL0Ley7mz8qnmt"/>
</p:tagLst>
</file>

<file path=ppt/tags/tag398.xml><?xml version="1.0" encoding="utf-8"?>
<p:tagLst xmlns:a="http://schemas.openxmlformats.org/drawingml/2006/main" xmlns:r="http://schemas.openxmlformats.org/officeDocument/2006/relationships" xmlns:p="http://schemas.openxmlformats.org/presentationml/2006/main">
  <p:tag name="DVSHAPEID" val="Z1gOc6MnxDVyWc0Pri0sBG"/>
</p:tagLst>
</file>

<file path=ppt/tags/tag399.xml><?xml version="1.0" encoding="utf-8"?>
<p:tagLst xmlns:a="http://schemas.openxmlformats.org/drawingml/2006/main" xmlns:r="http://schemas.openxmlformats.org/officeDocument/2006/relationships" xmlns:p="http://schemas.openxmlformats.org/presentationml/2006/main">
  <p:tag name="DVSHAPEID" val="C6n9IJrT9DlrRpfkbsoten"/>
</p:tagLst>
</file>

<file path=ppt/tags/tag4.xml><?xml version="1.0" encoding="utf-8"?>
<p:tagLst xmlns:a="http://schemas.openxmlformats.org/drawingml/2006/main" xmlns:r="http://schemas.openxmlformats.org/officeDocument/2006/relationships" xmlns:p="http://schemas.openxmlformats.org/presentationml/2006/main">
  <p:tag name="DVSHAPEID" val="6Yz699Bt9xTpeUoh4K6ApH"/>
</p:tagLst>
</file>

<file path=ppt/tags/tag40.xml><?xml version="1.0" encoding="utf-8"?>
<p:tagLst xmlns:a="http://schemas.openxmlformats.org/drawingml/2006/main" xmlns:r="http://schemas.openxmlformats.org/officeDocument/2006/relationships" xmlns:p="http://schemas.openxmlformats.org/presentationml/2006/main">
  <p:tag name="DVSHAPEID" val="0RtiU9WJZFJuxShYuECtwr"/>
</p:tagLst>
</file>

<file path=ppt/tags/tag400.xml><?xml version="1.0" encoding="utf-8"?>
<p:tagLst xmlns:a="http://schemas.openxmlformats.org/drawingml/2006/main" xmlns:r="http://schemas.openxmlformats.org/officeDocument/2006/relationships" xmlns:p="http://schemas.openxmlformats.org/presentationml/2006/main">
  <p:tag name="DVSHAPEID" val="QGCUmKG7mUSjpar3o2WDuh"/>
</p:tagLst>
</file>

<file path=ppt/tags/tag401.xml><?xml version="1.0" encoding="utf-8"?>
<p:tagLst xmlns:a="http://schemas.openxmlformats.org/drawingml/2006/main" xmlns:r="http://schemas.openxmlformats.org/officeDocument/2006/relationships" xmlns:p="http://schemas.openxmlformats.org/presentationml/2006/main">
  <p:tag name="DVSHAPEID" val="QaUKwAEeqt1KVNAtd0uGAR"/>
</p:tagLst>
</file>

<file path=ppt/tags/tag402.xml><?xml version="1.0" encoding="utf-8"?>
<p:tagLst xmlns:a="http://schemas.openxmlformats.org/drawingml/2006/main" xmlns:r="http://schemas.openxmlformats.org/officeDocument/2006/relationships" xmlns:p="http://schemas.openxmlformats.org/presentationml/2006/main">
  <p:tag name="DVSHAPEID" val="mHdodCwC1rAOHPa9BtIiap"/>
</p:tagLst>
</file>

<file path=ppt/tags/tag403.xml><?xml version="1.0" encoding="utf-8"?>
<p:tagLst xmlns:a="http://schemas.openxmlformats.org/drawingml/2006/main" xmlns:r="http://schemas.openxmlformats.org/officeDocument/2006/relationships" xmlns:p="http://schemas.openxmlformats.org/presentationml/2006/main">
  <p:tag name="DVSHAPEID" val="xJcMbHmZkaaZOcw7m2INrz"/>
</p:tagLst>
</file>

<file path=ppt/tags/tag404.xml><?xml version="1.0" encoding="utf-8"?>
<p:tagLst xmlns:a="http://schemas.openxmlformats.org/drawingml/2006/main" xmlns:r="http://schemas.openxmlformats.org/officeDocument/2006/relationships" xmlns:p="http://schemas.openxmlformats.org/presentationml/2006/main">
  <p:tag name="DVSHAPEID" val="culAz67y37segHwNnHc1gr"/>
</p:tagLst>
</file>

<file path=ppt/tags/tag405.xml><?xml version="1.0" encoding="utf-8"?>
<p:tagLst xmlns:a="http://schemas.openxmlformats.org/drawingml/2006/main" xmlns:r="http://schemas.openxmlformats.org/officeDocument/2006/relationships" xmlns:p="http://schemas.openxmlformats.org/presentationml/2006/main">
  <p:tag name="DVSHAPEID" val="gR3rlBGyDtrCRBIQ601z0I"/>
</p:tagLst>
</file>

<file path=ppt/tags/tag406.xml><?xml version="1.0" encoding="utf-8"?>
<p:tagLst xmlns:a="http://schemas.openxmlformats.org/drawingml/2006/main" xmlns:r="http://schemas.openxmlformats.org/officeDocument/2006/relationships" xmlns:p="http://schemas.openxmlformats.org/presentationml/2006/main">
  <p:tag name="DVSHAPEID" val="965Lj3o1YhHWaucrrPf17q"/>
</p:tagLst>
</file>

<file path=ppt/tags/tag407.xml><?xml version="1.0" encoding="utf-8"?>
<p:tagLst xmlns:a="http://schemas.openxmlformats.org/drawingml/2006/main" xmlns:r="http://schemas.openxmlformats.org/officeDocument/2006/relationships" xmlns:p="http://schemas.openxmlformats.org/presentationml/2006/main">
  <p:tag name="DVSHAPEID" val="zyZ5T73mxASyt7zLbAZOQK"/>
</p:tagLst>
</file>

<file path=ppt/tags/tag408.xml><?xml version="1.0" encoding="utf-8"?>
<p:tagLst xmlns:a="http://schemas.openxmlformats.org/drawingml/2006/main" xmlns:r="http://schemas.openxmlformats.org/officeDocument/2006/relationships" xmlns:p="http://schemas.openxmlformats.org/presentationml/2006/main">
  <p:tag name="DVSECTIONID" val="QrZ0NemY185aNgbzFFPvAj"/>
</p:tagLst>
</file>

<file path=ppt/tags/tag409.xml><?xml version="1.0" encoding="utf-8"?>
<p:tagLst xmlns:a="http://schemas.openxmlformats.org/drawingml/2006/main" xmlns:r="http://schemas.openxmlformats.org/officeDocument/2006/relationships" xmlns:p="http://schemas.openxmlformats.org/presentationml/2006/main">
  <p:tag name="DVSHAPEID" val="EI0XCt6FzmYXz6GpoiBibS"/>
</p:tagLst>
</file>

<file path=ppt/tags/tag41.xml><?xml version="1.0" encoding="utf-8"?>
<p:tagLst xmlns:a="http://schemas.openxmlformats.org/drawingml/2006/main" xmlns:r="http://schemas.openxmlformats.org/officeDocument/2006/relationships" xmlns:p="http://schemas.openxmlformats.org/presentationml/2006/main">
  <p:tag name="DVSHAPEID" val="42C9IdTRkrRbx2W9jeOBkC"/>
</p:tagLst>
</file>

<file path=ppt/tags/tag410.xml><?xml version="1.0" encoding="utf-8"?>
<p:tagLst xmlns:a="http://schemas.openxmlformats.org/drawingml/2006/main" xmlns:r="http://schemas.openxmlformats.org/officeDocument/2006/relationships" xmlns:p="http://schemas.openxmlformats.org/presentationml/2006/main">
  <p:tag name="DVSHAPEID" val="hS22VUBTyprJrnKlrUUiHl"/>
</p:tagLst>
</file>

<file path=ppt/tags/tag411.xml><?xml version="1.0" encoding="utf-8"?>
<p:tagLst xmlns:a="http://schemas.openxmlformats.org/drawingml/2006/main" xmlns:r="http://schemas.openxmlformats.org/officeDocument/2006/relationships" xmlns:p="http://schemas.openxmlformats.org/presentationml/2006/main">
  <p:tag name="DVSHAPEID" val="YcU6L1qWqOeMq8Vzyb4GNy"/>
</p:tagLst>
</file>

<file path=ppt/tags/tag412.xml><?xml version="1.0" encoding="utf-8"?>
<p:tagLst xmlns:a="http://schemas.openxmlformats.org/drawingml/2006/main" xmlns:r="http://schemas.openxmlformats.org/officeDocument/2006/relationships" xmlns:p="http://schemas.openxmlformats.org/presentationml/2006/main">
  <p:tag name="DVSHAPEID" val="ot83mGd4wec94snkqCHJNl"/>
</p:tagLst>
</file>

<file path=ppt/tags/tag413.xml><?xml version="1.0" encoding="utf-8"?>
<p:tagLst xmlns:a="http://schemas.openxmlformats.org/drawingml/2006/main" xmlns:r="http://schemas.openxmlformats.org/officeDocument/2006/relationships" xmlns:p="http://schemas.openxmlformats.org/presentationml/2006/main">
  <p:tag name="DVSHAPEID" val="vQEiE2RGoTaWTP8O9zsBZD"/>
</p:tagLst>
</file>

<file path=ppt/tags/tag414.xml><?xml version="1.0" encoding="utf-8"?>
<p:tagLst xmlns:a="http://schemas.openxmlformats.org/drawingml/2006/main" xmlns:r="http://schemas.openxmlformats.org/officeDocument/2006/relationships" xmlns:p="http://schemas.openxmlformats.org/presentationml/2006/main">
  <p:tag name="DVSHAPEID" val="uFWCqRmJd1xqH4rtmo5Kql"/>
</p:tagLst>
</file>

<file path=ppt/tags/tag415.xml><?xml version="1.0" encoding="utf-8"?>
<p:tagLst xmlns:a="http://schemas.openxmlformats.org/drawingml/2006/main" xmlns:r="http://schemas.openxmlformats.org/officeDocument/2006/relationships" xmlns:p="http://schemas.openxmlformats.org/presentationml/2006/main">
  <p:tag name="DVSHAPEID" val="Bue5rJ2udcySlYl2CZjEF9"/>
</p:tagLst>
</file>

<file path=ppt/tags/tag416.xml><?xml version="1.0" encoding="utf-8"?>
<p:tagLst xmlns:a="http://schemas.openxmlformats.org/drawingml/2006/main" xmlns:r="http://schemas.openxmlformats.org/officeDocument/2006/relationships" xmlns:p="http://schemas.openxmlformats.org/presentationml/2006/main">
  <p:tag name="DVSHAPEID" val="ROJt7kL5qMGr6LXnmlh8Fk"/>
</p:tagLst>
</file>

<file path=ppt/tags/tag417.xml><?xml version="1.0" encoding="utf-8"?>
<p:tagLst xmlns:a="http://schemas.openxmlformats.org/drawingml/2006/main" xmlns:r="http://schemas.openxmlformats.org/officeDocument/2006/relationships" xmlns:p="http://schemas.openxmlformats.org/presentationml/2006/main">
  <p:tag name="DVSHAPEID" val="GbUTEizHXWl2BjkTzSjrOq"/>
</p:tagLst>
</file>

<file path=ppt/tags/tag418.xml><?xml version="1.0" encoding="utf-8"?>
<p:tagLst xmlns:a="http://schemas.openxmlformats.org/drawingml/2006/main" xmlns:r="http://schemas.openxmlformats.org/officeDocument/2006/relationships" xmlns:p="http://schemas.openxmlformats.org/presentationml/2006/main">
  <p:tag name="DVSHAPEID" val="tDlCn2flrEFx8xydFtvJOK"/>
</p:tagLst>
</file>

<file path=ppt/tags/tag419.xml><?xml version="1.0" encoding="utf-8"?>
<p:tagLst xmlns:a="http://schemas.openxmlformats.org/drawingml/2006/main" xmlns:r="http://schemas.openxmlformats.org/officeDocument/2006/relationships" xmlns:p="http://schemas.openxmlformats.org/presentationml/2006/main">
  <p:tag name="DVSHAPEID" val="539D3tMoPevfHhy2VxrCuH"/>
</p:tagLst>
</file>

<file path=ppt/tags/tag42.xml><?xml version="1.0" encoding="utf-8"?>
<p:tagLst xmlns:a="http://schemas.openxmlformats.org/drawingml/2006/main" xmlns:r="http://schemas.openxmlformats.org/officeDocument/2006/relationships" xmlns:p="http://schemas.openxmlformats.org/presentationml/2006/main">
  <p:tag name="DVSHAPEID" val="HB3wFwUo1HhzNrFLqIQ8li"/>
</p:tagLst>
</file>

<file path=ppt/tags/tag420.xml><?xml version="1.0" encoding="utf-8"?>
<p:tagLst xmlns:a="http://schemas.openxmlformats.org/drawingml/2006/main" xmlns:r="http://schemas.openxmlformats.org/officeDocument/2006/relationships" xmlns:p="http://schemas.openxmlformats.org/presentationml/2006/main">
  <p:tag name="DVSHAPEID" val="m4bMkldQV4BJxhsJZMy2Pr"/>
</p:tagLst>
</file>

<file path=ppt/tags/tag421.xml><?xml version="1.0" encoding="utf-8"?>
<p:tagLst xmlns:a="http://schemas.openxmlformats.org/drawingml/2006/main" xmlns:r="http://schemas.openxmlformats.org/officeDocument/2006/relationships" xmlns:p="http://schemas.openxmlformats.org/presentationml/2006/main">
  <p:tag name="DVSHAPEID" val="1SPhFDyYhcfoG5rg8rbYjr"/>
</p:tagLst>
</file>

<file path=ppt/tags/tag422.xml><?xml version="1.0" encoding="utf-8"?>
<p:tagLst xmlns:a="http://schemas.openxmlformats.org/drawingml/2006/main" xmlns:r="http://schemas.openxmlformats.org/officeDocument/2006/relationships" xmlns:p="http://schemas.openxmlformats.org/presentationml/2006/main">
  <p:tag name="DVSECTIONID" val="5e0E4dDgGFix44Ll9OqYq6"/>
</p:tagLst>
</file>

<file path=ppt/tags/tag423.xml><?xml version="1.0" encoding="utf-8"?>
<p:tagLst xmlns:a="http://schemas.openxmlformats.org/drawingml/2006/main" xmlns:r="http://schemas.openxmlformats.org/officeDocument/2006/relationships" xmlns:p="http://schemas.openxmlformats.org/presentationml/2006/main">
  <p:tag name="DVSHAPEID" val="wL18k5KBGmEfvAFcSP1WA1"/>
</p:tagLst>
</file>

<file path=ppt/tags/tag424.xml><?xml version="1.0" encoding="utf-8"?>
<p:tagLst xmlns:a="http://schemas.openxmlformats.org/drawingml/2006/main" xmlns:r="http://schemas.openxmlformats.org/officeDocument/2006/relationships" xmlns:p="http://schemas.openxmlformats.org/presentationml/2006/main">
  <p:tag name="DVSHAPEID" val="Ns45vhxVvagFCPl9nzmf9L"/>
</p:tagLst>
</file>

<file path=ppt/tags/tag425.xml><?xml version="1.0" encoding="utf-8"?>
<p:tagLst xmlns:a="http://schemas.openxmlformats.org/drawingml/2006/main" xmlns:r="http://schemas.openxmlformats.org/officeDocument/2006/relationships" xmlns:p="http://schemas.openxmlformats.org/presentationml/2006/main">
  <p:tag name="DVSECTIONID" val="7QQ8AXpAugXhO0sqtkqrin"/>
</p:tagLst>
</file>

<file path=ppt/tags/tag426.xml><?xml version="1.0" encoding="utf-8"?>
<p:tagLst xmlns:a="http://schemas.openxmlformats.org/drawingml/2006/main" xmlns:r="http://schemas.openxmlformats.org/officeDocument/2006/relationships" xmlns:p="http://schemas.openxmlformats.org/presentationml/2006/main">
  <p:tag name="DVSHAPEID" val="WZmXJPuBBccvXy3fzs4LRt"/>
</p:tagLst>
</file>

<file path=ppt/tags/tag427.xml><?xml version="1.0" encoding="utf-8"?>
<p:tagLst xmlns:a="http://schemas.openxmlformats.org/drawingml/2006/main" xmlns:r="http://schemas.openxmlformats.org/officeDocument/2006/relationships" xmlns:p="http://schemas.openxmlformats.org/presentationml/2006/main">
  <p:tag name="DVSHAPEID" val="YPXPRJrrAlR2w5IxyHrTy3"/>
</p:tagLst>
</file>

<file path=ppt/tags/tag428.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29.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xml><?xml version="1.0" encoding="utf-8"?>
<p:tagLst xmlns:a="http://schemas.openxmlformats.org/drawingml/2006/main" xmlns:r="http://schemas.openxmlformats.org/officeDocument/2006/relationships" xmlns:p="http://schemas.openxmlformats.org/presentationml/2006/main">
  <p:tag name="DVSHAPEID" val="Clle1klnFU6sk15cxmWWp9"/>
</p:tagLst>
</file>

<file path=ppt/tags/tag430.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1.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2.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3.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4.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5.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6.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37.xml><?xml version="1.0" encoding="utf-8"?>
<p:tagLst xmlns:a="http://schemas.openxmlformats.org/drawingml/2006/main" xmlns:r="http://schemas.openxmlformats.org/officeDocument/2006/relationships" xmlns:p="http://schemas.openxmlformats.org/presentationml/2006/main">
  <p:tag name="DVSECTIONID" val="MbdjBSIFarSLdmJzv2HkKd"/>
</p:tagLst>
</file>

<file path=ppt/tags/tag438.xml><?xml version="1.0" encoding="utf-8"?>
<p:tagLst xmlns:a="http://schemas.openxmlformats.org/drawingml/2006/main" xmlns:r="http://schemas.openxmlformats.org/officeDocument/2006/relationships" xmlns:p="http://schemas.openxmlformats.org/presentationml/2006/main">
  <p:tag name="DVSECTIONID" val="FnPYZG9PydG9prKO59Fa5y"/>
</p:tagLst>
</file>

<file path=ppt/tags/tag439.xml><?xml version="1.0" encoding="utf-8"?>
<p:tagLst xmlns:a="http://schemas.openxmlformats.org/drawingml/2006/main" xmlns:r="http://schemas.openxmlformats.org/officeDocument/2006/relationships" xmlns:p="http://schemas.openxmlformats.org/presentationml/2006/main">
  <p:tag name="DVSHAPEID" val="CMbzmegDrO8ZkdKPOlgvU9"/>
</p:tagLst>
</file>

<file path=ppt/tags/tag44.xml><?xml version="1.0" encoding="utf-8"?>
<p:tagLst xmlns:a="http://schemas.openxmlformats.org/drawingml/2006/main" xmlns:r="http://schemas.openxmlformats.org/officeDocument/2006/relationships" xmlns:p="http://schemas.openxmlformats.org/presentationml/2006/main">
  <p:tag name="DVSHAPEID" val="TYfvuxO5KchpYHbruz2E2n"/>
</p:tagLst>
</file>

<file path=ppt/tags/tag440.xml><?xml version="1.0" encoding="utf-8"?>
<p:tagLst xmlns:a="http://schemas.openxmlformats.org/drawingml/2006/main" xmlns:r="http://schemas.openxmlformats.org/officeDocument/2006/relationships" xmlns:p="http://schemas.openxmlformats.org/presentationml/2006/main">
  <p:tag name="DVSECTIONID" val="MbdjBSIFarSLdmJzv2HkKd"/>
</p:tagLst>
</file>

<file path=ppt/tags/tag441.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42.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43.xml><?xml version="1.0" encoding="utf-8"?>
<p:tagLst xmlns:a="http://schemas.openxmlformats.org/drawingml/2006/main" xmlns:r="http://schemas.openxmlformats.org/officeDocument/2006/relationships" xmlns:p="http://schemas.openxmlformats.org/presentationml/2006/main">
  <p:tag name="DVSECTIONID" val="MbdjBSIFarSLdmJzv2HkKd"/>
</p:tagLst>
</file>

<file path=ppt/tags/tag444.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45.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46.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47.xml><?xml version="1.0" encoding="utf-8"?>
<p:tagLst xmlns:a="http://schemas.openxmlformats.org/drawingml/2006/main" xmlns:r="http://schemas.openxmlformats.org/officeDocument/2006/relationships" xmlns:p="http://schemas.openxmlformats.org/presentationml/2006/main">
  <p:tag name="DVSECTIONID" val="MbdjBSIFarSLdmJzv2HkKd"/>
</p:tagLst>
</file>

<file path=ppt/tags/tag448.xml><?xml version="1.0" encoding="utf-8"?>
<p:tagLst xmlns:a="http://schemas.openxmlformats.org/drawingml/2006/main" xmlns:r="http://schemas.openxmlformats.org/officeDocument/2006/relationships" xmlns:p="http://schemas.openxmlformats.org/presentationml/2006/main">
  <p:tag name="DVSECTIONID" val="MbdjBSIFarSLdmJzv2HkKd"/>
</p:tagLst>
</file>

<file path=ppt/tags/tag449.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5.xml><?xml version="1.0" encoding="utf-8"?>
<p:tagLst xmlns:a="http://schemas.openxmlformats.org/drawingml/2006/main" xmlns:r="http://schemas.openxmlformats.org/officeDocument/2006/relationships" xmlns:p="http://schemas.openxmlformats.org/presentationml/2006/main">
  <p:tag name="DVSHAPEID" val="sl6EFeaubpStsmYvQNzz9U"/>
</p:tagLst>
</file>

<file path=ppt/tags/tag450.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51.xml><?xml version="1.0" encoding="utf-8"?>
<p:tagLst xmlns:a="http://schemas.openxmlformats.org/drawingml/2006/main" xmlns:r="http://schemas.openxmlformats.org/officeDocument/2006/relationships" xmlns:p="http://schemas.openxmlformats.org/presentationml/2006/main">
  <p:tag name="DVSECTIONID" val="kTWPzr6TEatCW2qgLpkLHO"/>
</p:tagLst>
</file>

<file path=ppt/tags/tag452.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53.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54.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55.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56.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57.xml><?xml version="1.0" encoding="utf-8"?>
<p:tagLst xmlns:a="http://schemas.openxmlformats.org/drawingml/2006/main" xmlns:r="http://schemas.openxmlformats.org/officeDocument/2006/relationships" xmlns:p="http://schemas.openxmlformats.org/presentationml/2006/main">
  <p:tag name="DVSECTIONID" val="tSgsLKuP6QGweGvPJ8U0Rm"/>
</p:tagLst>
</file>

<file path=ppt/tags/tag458.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59.xml><?xml version="1.0" encoding="utf-8"?>
<p:tagLst xmlns:a="http://schemas.openxmlformats.org/drawingml/2006/main" xmlns:r="http://schemas.openxmlformats.org/officeDocument/2006/relationships" xmlns:p="http://schemas.openxmlformats.org/presentationml/2006/main">
  <p:tag name="DVSHAPEID" val="gBXfDj2hP4mGUipNW6TFoq"/>
</p:tagLst>
</file>

<file path=ppt/tags/tag46.xml><?xml version="1.0" encoding="utf-8"?>
<p:tagLst xmlns:a="http://schemas.openxmlformats.org/drawingml/2006/main" xmlns:r="http://schemas.openxmlformats.org/officeDocument/2006/relationships" xmlns:p="http://schemas.openxmlformats.org/presentationml/2006/main">
  <p:tag name="DVSHAPEID" val="mVQ461UYESUjnx9cDSDEFD"/>
</p:tagLst>
</file>

<file path=ppt/tags/tag460.xml><?xml version="1.0" encoding="utf-8"?>
<p:tagLst xmlns:a="http://schemas.openxmlformats.org/drawingml/2006/main" xmlns:r="http://schemas.openxmlformats.org/officeDocument/2006/relationships" xmlns:p="http://schemas.openxmlformats.org/presentationml/2006/main">
  <p:tag name="DVSHAPEID" val="ZSZUqaYMSTjxPcicQEDmUw"/>
</p:tagLst>
</file>

<file path=ppt/tags/tag461.xml><?xml version="1.0" encoding="utf-8"?>
<p:tagLst xmlns:a="http://schemas.openxmlformats.org/drawingml/2006/main" xmlns:r="http://schemas.openxmlformats.org/officeDocument/2006/relationships" xmlns:p="http://schemas.openxmlformats.org/presentationml/2006/main">
  <p:tag name="DVSHAPEID" val="Az7k1LrOMW05NcF3KeMYPy"/>
</p:tagLst>
</file>

<file path=ppt/tags/tag462.xml><?xml version="1.0" encoding="utf-8"?>
<p:tagLst xmlns:a="http://schemas.openxmlformats.org/drawingml/2006/main" xmlns:r="http://schemas.openxmlformats.org/officeDocument/2006/relationships" xmlns:p="http://schemas.openxmlformats.org/presentationml/2006/main">
  <p:tag name="DVSHAPEID" val="I6hnDXhG5aaP7pW2JyFU1m"/>
</p:tagLst>
</file>

<file path=ppt/tags/tag463.xml><?xml version="1.0" encoding="utf-8"?>
<p:tagLst xmlns:a="http://schemas.openxmlformats.org/drawingml/2006/main" xmlns:r="http://schemas.openxmlformats.org/officeDocument/2006/relationships" xmlns:p="http://schemas.openxmlformats.org/presentationml/2006/main">
  <p:tag name="DVSECTIONID" val="VtGt01DaaDKSMrsfce8t0R"/>
</p:tagLst>
</file>

<file path=ppt/tags/tag464.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65.xml><?xml version="1.0" encoding="utf-8"?>
<p:tagLst xmlns:a="http://schemas.openxmlformats.org/drawingml/2006/main" xmlns:r="http://schemas.openxmlformats.org/officeDocument/2006/relationships" xmlns:p="http://schemas.openxmlformats.org/presentationml/2006/main">
  <p:tag name="DVSHAPEID" val="ZSZUqaYMSTjxPcicQEDmUw"/>
</p:tagLst>
</file>

<file path=ppt/tags/tag466.xml><?xml version="1.0" encoding="utf-8"?>
<p:tagLst xmlns:a="http://schemas.openxmlformats.org/drawingml/2006/main" xmlns:r="http://schemas.openxmlformats.org/officeDocument/2006/relationships" xmlns:p="http://schemas.openxmlformats.org/presentationml/2006/main">
  <p:tag name="DVSHAPEID" val="mxPfrxaUWah4pXiuYzkpu0"/>
</p:tagLst>
</file>

<file path=ppt/tags/tag467.xml><?xml version="1.0" encoding="utf-8"?>
<p:tagLst xmlns:a="http://schemas.openxmlformats.org/drawingml/2006/main" xmlns:r="http://schemas.openxmlformats.org/officeDocument/2006/relationships" xmlns:p="http://schemas.openxmlformats.org/presentationml/2006/main">
  <p:tag name="DVSHAPEID" val="dCydjMHQ0baD42TPMYldh0"/>
</p:tagLst>
</file>

<file path=ppt/tags/tag468.xml><?xml version="1.0" encoding="utf-8"?>
<p:tagLst xmlns:a="http://schemas.openxmlformats.org/drawingml/2006/main" xmlns:r="http://schemas.openxmlformats.org/officeDocument/2006/relationships" xmlns:p="http://schemas.openxmlformats.org/presentationml/2006/main">
  <p:tag name="DVSHAPEID" val="I6hnDXhG5aaP7pW2JyFU1m"/>
</p:tagLst>
</file>

<file path=ppt/tags/tag469.xml><?xml version="1.0" encoding="utf-8"?>
<p:tagLst xmlns:a="http://schemas.openxmlformats.org/drawingml/2006/main" xmlns:r="http://schemas.openxmlformats.org/officeDocument/2006/relationships" xmlns:p="http://schemas.openxmlformats.org/presentationml/2006/main">
  <p:tag name="DVSHAPEID" val="UEnSd4MPVDdpX7EPHBTKZQ"/>
</p:tagLst>
</file>

<file path=ppt/tags/tag47.xml><?xml version="1.0" encoding="utf-8"?>
<p:tagLst xmlns:a="http://schemas.openxmlformats.org/drawingml/2006/main" xmlns:r="http://schemas.openxmlformats.org/officeDocument/2006/relationships" xmlns:p="http://schemas.openxmlformats.org/presentationml/2006/main">
  <p:tag name="DVSHAPEID" val="iYKceCnQEbmp8jXnSHk6Ol"/>
</p:tagLst>
</file>

<file path=ppt/tags/tag470.xml><?xml version="1.0" encoding="utf-8"?>
<p:tagLst xmlns:a="http://schemas.openxmlformats.org/drawingml/2006/main" xmlns:r="http://schemas.openxmlformats.org/officeDocument/2006/relationships" xmlns:p="http://schemas.openxmlformats.org/presentationml/2006/main">
  <p:tag name="DVSHAPEID" val="eqzJ5dvv8dblyqvVT3JOGB"/>
</p:tagLst>
</file>

<file path=ppt/tags/tag471.xml><?xml version="1.0" encoding="utf-8"?>
<p:tagLst xmlns:a="http://schemas.openxmlformats.org/drawingml/2006/main" xmlns:r="http://schemas.openxmlformats.org/officeDocument/2006/relationships" xmlns:p="http://schemas.openxmlformats.org/presentationml/2006/main">
  <p:tag name="DVSECTIONID" val="LlU4mtVGRol3HQKqNIIHtH"/>
</p:tagLst>
</file>

<file path=ppt/tags/tag472.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73.xml><?xml version="1.0" encoding="utf-8"?>
<p:tagLst xmlns:a="http://schemas.openxmlformats.org/drawingml/2006/main" xmlns:r="http://schemas.openxmlformats.org/officeDocument/2006/relationships" xmlns:p="http://schemas.openxmlformats.org/presentationml/2006/main">
  <p:tag name="DVSHAPEID" val="ZSZUqaYMSTjxPcicQEDmUw"/>
</p:tagLst>
</file>

<file path=ppt/tags/tag474.xml><?xml version="1.0" encoding="utf-8"?>
<p:tagLst xmlns:a="http://schemas.openxmlformats.org/drawingml/2006/main" xmlns:r="http://schemas.openxmlformats.org/officeDocument/2006/relationships" xmlns:p="http://schemas.openxmlformats.org/presentationml/2006/main">
  <p:tag name="DVSHAPEID" val="qQV6pJj3ExOiHPrjIs82oN"/>
</p:tagLst>
</file>

<file path=ppt/tags/tag475.xml><?xml version="1.0" encoding="utf-8"?>
<p:tagLst xmlns:a="http://schemas.openxmlformats.org/drawingml/2006/main" xmlns:r="http://schemas.openxmlformats.org/officeDocument/2006/relationships" xmlns:p="http://schemas.openxmlformats.org/presentationml/2006/main">
  <p:tag name="DVSHAPEID" val="hCrORgKpo0KCT0lmZjRNQG"/>
</p:tagLst>
</file>

<file path=ppt/tags/tag476.xml><?xml version="1.0" encoding="utf-8"?>
<p:tagLst xmlns:a="http://schemas.openxmlformats.org/drawingml/2006/main" xmlns:r="http://schemas.openxmlformats.org/officeDocument/2006/relationships" xmlns:p="http://schemas.openxmlformats.org/presentationml/2006/main">
  <p:tag name="DVSHAPEID" val="I6hnDXhG5aaP7pW2JyFU1m"/>
</p:tagLst>
</file>

<file path=ppt/tags/tag477.xml><?xml version="1.0" encoding="utf-8"?>
<p:tagLst xmlns:a="http://schemas.openxmlformats.org/drawingml/2006/main" xmlns:r="http://schemas.openxmlformats.org/officeDocument/2006/relationships" xmlns:p="http://schemas.openxmlformats.org/presentationml/2006/main">
  <p:tag name="DVSHAPEID" val="FX9t8B6M1c4g0HcoiKjyFm"/>
</p:tagLst>
</file>

<file path=ppt/tags/tag478.xml><?xml version="1.0" encoding="utf-8"?>
<p:tagLst xmlns:a="http://schemas.openxmlformats.org/drawingml/2006/main" xmlns:r="http://schemas.openxmlformats.org/officeDocument/2006/relationships" xmlns:p="http://schemas.openxmlformats.org/presentationml/2006/main">
  <p:tag name="DVSHAPEID" val="fj2PTDDYNgj5V9EizsRx39"/>
</p:tagLst>
</file>

<file path=ppt/tags/tag479.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8.xml><?xml version="1.0" encoding="utf-8"?>
<p:tagLst xmlns:a="http://schemas.openxmlformats.org/drawingml/2006/main" xmlns:r="http://schemas.openxmlformats.org/officeDocument/2006/relationships" xmlns:p="http://schemas.openxmlformats.org/presentationml/2006/main">
  <p:tag name="DVSHAPEID" val="DQP37ZqJaRrIDSkTNiBNdI"/>
</p:tagLst>
</file>

<file path=ppt/tags/tag480.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81.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82.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83.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84.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85.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486.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87.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88.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89.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9.xml><?xml version="1.0" encoding="utf-8"?>
<p:tagLst xmlns:a="http://schemas.openxmlformats.org/drawingml/2006/main" xmlns:r="http://schemas.openxmlformats.org/officeDocument/2006/relationships" xmlns:p="http://schemas.openxmlformats.org/presentationml/2006/main">
  <p:tag name="DVSHAPEID" val="WXpQff0WkzPWkTnavnpV0u"/>
</p:tagLst>
</file>

<file path=ppt/tags/tag490.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91.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92.xml><?xml version="1.0" encoding="utf-8"?>
<p:tagLst xmlns:a="http://schemas.openxmlformats.org/drawingml/2006/main" xmlns:r="http://schemas.openxmlformats.org/officeDocument/2006/relationships" xmlns:p="http://schemas.openxmlformats.org/presentationml/2006/main">
  <p:tag name="DVSECTIONID" val="Kwd28dvpMvq1S29yQswtvj"/>
</p:tagLst>
</file>

<file path=ppt/tags/tag493.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94.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495.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496.xml><?xml version="1.0" encoding="utf-8"?>
<p:tagLst xmlns:a="http://schemas.openxmlformats.org/drawingml/2006/main" xmlns:r="http://schemas.openxmlformats.org/officeDocument/2006/relationships" xmlns:p="http://schemas.openxmlformats.org/presentationml/2006/main">
  <p:tag name="DVSHAPEID" val="nS8zLssOdDYvw1axcRlR3s"/>
</p:tagLst>
</file>

<file path=ppt/tags/tag497.xml><?xml version="1.0" encoding="utf-8"?>
<p:tagLst xmlns:a="http://schemas.openxmlformats.org/drawingml/2006/main" xmlns:r="http://schemas.openxmlformats.org/officeDocument/2006/relationships" xmlns:p="http://schemas.openxmlformats.org/presentationml/2006/main">
  <p:tag name="DVSHAPEID" val="nS8zLssOdDYvw1axcRlR3s"/>
</p:tagLst>
</file>

<file path=ppt/tags/tag498.xml><?xml version="1.0" encoding="utf-8"?>
<p:tagLst xmlns:a="http://schemas.openxmlformats.org/drawingml/2006/main" xmlns:r="http://schemas.openxmlformats.org/officeDocument/2006/relationships" xmlns:p="http://schemas.openxmlformats.org/presentationml/2006/main">
  <p:tag name="DVSHAPEID" val="nS8zLssOdDYvw1axcRlR3s"/>
</p:tagLst>
</file>

<file path=ppt/tags/tag499.xml><?xml version="1.0" encoding="utf-8"?>
<p:tagLst xmlns:a="http://schemas.openxmlformats.org/drawingml/2006/main" xmlns:r="http://schemas.openxmlformats.org/officeDocument/2006/relationships" xmlns:p="http://schemas.openxmlformats.org/presentationml/2006/main">
  <p:tag name="DVSHAPEID" val="nS8zLssOdDYvw1axcRlR3s"/>
</p:tagLst>
</file>

<file path=ppt/tags/tag5.xml><?xml version="1.0" encoding="utf-8"?>
<p:tagLst xmlns:a="http://schemas.openxmlformats.org/drawingml/2006/main" xmlns:r="http://schemas.openxmlformats.org/officeDocument/2006/relationships" xmlns:p="http://schemas.openxmlformats.org/presentationml/2006/main">
  <p:tag name="DVSHAPEID" val="ZKZXNcZWX2hpXsGU132TE7"/>
</p:tagLst>
</file>

<file path=ppt/tags/tag50.xml><?xml version="1.0" encoding="utf-8"?>
<p:tagLst xmlns:a="http://schemas.openxmlformats.org/drawingml/2006/main" xmlns:r="http://schemas.openxmlformats.org/officeDocument/2006/relationships" xmlns:p="http://schemas.openxmlformats.org/presentationml/2006/main">
  <p:tag name="DVSHAPEID" val="XpF43YU1v08UUSEgKbJewS"/>
</p:tagLst>
</file>

<file path=ppt/tags/tag500.xml><?xml version="1.0" encoding="utf-8"?>
<p:tagLst xmlns:a="http://schemas.openxmlformats.org/drawingml/2006/main" xmlns:r="http://schemas.openxmlformats.org/officeDocument/2006/relationships" xmlns:p="http://schemas.openxmlformats.org/presentationml/2006/main">
  <p:tag name="DVSHAPEID" val="nS8zLssOdDYvw1axcRlR3s"/>
</p:tagLst>
</file>

<file path=ppt/tags/tag501.xml><?xml version="1.0" encoding="utf-8"?>
<p:tagLst xmlns:a="http://schemas.openxmlformats.org/drawingml/2006/main" xmlns:r="http://schemas.openxmlformats.org/officeDocument/2006/relationships" xmlns:p="http://schemas.openxmlformats.org/presentationml/2006/main">
  <p:tag name="DVSECTIONID" val="CsHTR4ivtjC1UEubVDD2AM"/>
</p:tagLst>
</file>

<file path=ppt/tags/tag502.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03.xml><?xml version="1.0" encoding="utf-8"?>
<p:tagLst xmlns:a="http://schemas.openxmlformats.org/drawingml/2006/main" xmlns:r="http://schemas.openxmlformats.org/officeDocument/2006/relationships" xmlns:p="http://schemas.openxmlformats.org/presentationml/2006/main">
  <p:tag name="DVSECTIONID" val="CsHTR4ivtjC1UEubVDD2AM"/>
</p:tagLst>
</file>

<file path=ppt/tags/tag504.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05.xml><?xml version="1.0" encoding="utf-8"?>
<p:tagLst xmlns:a="http://schemas.openxmlformats.org/drawingml/2006/main" xmlns:r="http://schemas.openxmlformats.org/officeDocument/2006/relationships" xmlns:p="http://schemas.openxmlformats.org/presentationml/2006/main">
  <p:tag name="DVSECTIONID" val="CsHTR4ivtjC1UEubVDD2AM"/>
</p:tagLst>
</file>

<file path=ppt/tags/tag506.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07.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508.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09.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51.xml><?xml version="1.0" encoding="utf-8"?>
<p:tagLst xmlns:a="http://schemas.openxmlformats.org/drawingml/2006/main" xmlns:r="http://schemas.openxmlformats.org/officeDocument/2006/relationships" xmlns:p="http://schemas.openxmlformats.org/presentationml/2006/main">
  <p:tag name="DVSHAPEID" val="THyqwCNdohIrZZabb11i3O"/>
</p:tagLst>
</file>

<file path=ppt/tags/tag510.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11.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512.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13.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514.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15.xml><?xml version="1.0" encoding="utf-8"?>
<p:tagLst xmlns:a="http://schemas.openxmlformats.org/drawingml/2006/main" xmlns:r="http://schemas.openxmlformats.org/officeDocument/2006/relationships" xmlns:p="http://schemas.openxmlformats.org/presentationml/2006/main">
  <p:tag name="DVSECTIONID" val="EfkJIYYDi7HtmXgJLaB33M"/>
</p:tagLst>
</file>

<file path=ppt/tags/tag516.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17.xml><?xml version="1.0" encoding="utf-8"?>
<p:tagLst xmlns:a="http://schemas.openxmlformats.org/drawingml/2006/main" xmlns:r="http://schemas.openxmlformats.org/officeDocument/2006/relationships" xmlns:p="http://schemas.openxmlformats.org/presentationml/2006/main">
  <p:tag name="DVSECTIONID" val="6J2CunzIbZAISmfvqSpzVZ"/>
</p:tagLst>
</file>

<file path=ppt/tags/tag518.xml><?xml version="1.0" encoding="utf-8"?>
<p:tagLst xmlns:a="http://schemas.openxmlformats.org/drawingml/2006/main" xmlns:r="http://schemas.openxmlformats.org/officeDocument/2006/relationships" xmlns:p="http://schemas.openxmlformats.org/presentationml/2006/main">
  <p:tag name="DVSHAPEID" val="p37tN6flthRkceUnb1pqVU"/>
</p:tagLst>
</file>

<file path=ppt/tags/tag52.xml><?xml version="1.0" encoding="utf-8"?>
<p:tagLst xmlns:a="http://schemas.openxmlformats.org/drawingml/2006/main" xmlns:r="http://schemas.openxmlformats.org/officeDocument/2006/relationships" xmlns:p="http://schemas.openxmlformats.org/presentationml/2006/main">
  <p:tag name="DVSHAPEID" val="OpZuweDecLX5vYwDrhdhCQ"/>
</p:tagLst>
</file>

<file path=ppt/tags/tag53.xml><?xml version="1.0" encoding="utf-8"?>
<p:tagLst xmlns:a="http://schemas.openxmlformats.org/drawingml/2006/main" xmlns:r="http://schemas.openxmlformats.org/officeDocument/2006/relationships" xmlns:p="http://schemas.openxmlformats.org/presentationml/2006/main">
  <p:tag name="DVSHAPEID" val="csSE6zZHcdO5T8r26zA95W"/>
</p:tagLst>
</file>

<file path=ppt/tags/tag54.xml><?xml version="1.0" encoding="utf-8"?>
<p:tagLst xmlns:a="http://schemas.openxmlformats.org/drawingml/2006/main" xmlns:r="http://schemas.openxmlformats.org/officeDocument/2006/relationships" xmlns:p="http://schemas.openxmlformats.org/presentationml/2006/main">
  <p:tag name="DVSHAPEID" val="tUucEyzJ5MbYdxBS84fuyJ"/>
</p:tagLst>
</file>

<file path=ppt/tags/tag55.xml><?xml version="1.0" encoding="utf-8"?>
<p:tagLst xmlns:a="http://schemas.openxmlformats.org/drawingml/2006/main" xmlns:r="http://schemas.openxmlformats.org/officeDocument/2006/relationships" xmlns:p="http://schemas.openxmlformats.org/presentationml/2006/main">
  <p:tag name="DVSHAPEID" val="gq5nbpbEHtKfYY9TUq8t82"/>
</p:tagLst>
</file>

<file path=ppt/tags/tag56.xml><?xml version="1.0" encoding="utf-8"?>
<p:tagLst xmlns:a="http://schemas.openxmlformats.org/drawingml/2006/main" xmlns:r="http://schemas.openxmlformats.org/officeDocument/2006/relationships" xmlns:p="http://schemas.openxmlformats.org/presentationml/2006/main">
  <p:tag name="DVSHAPEID" val="TUVUqdrvUBnJE37hm9xq5I"/>
</p:tagLst>
</file>

<file path=ppt/tags/tag57.xml><?xml version="1.0" encoding="utf-8"?>
<p:tagLst xmlns:a="http://schemas.openxmlformats.org/drawingml/2006/main" xmlns:r="http://schemas.openxmlformats.org/officeDocument/2006/relationships" xmlns:p="http://schemas.openxmlformats.org/presentationml/2006/main">
  <p:tag name="DVSHAPEID" val="dXyDIe9Pl5BdwashZYdbz9"/>
</p:tagLst>
</file>

<file path=ppt/tags/tag58.xml><?xml version="1.0" encoding="utf-8"?>
<p:tagLst xmlns:a="http://schemas.openxmlformats.org/drawingml/2006/main" xmlns:r="http://schemas.openxmlformats.org/officeDocument/2006/relationships" xmlns:p="http://schemas.openxmlformats.org/presentationml/2006/main">
  <p:tag name="DVSHAPEID" val="Sek6LD3ZVIXaHXlMvcm4fi"/>
</p:tagLst>
</file>

<file path=ppt/tags/tag59.xml><?xml version="1.0" encoding="utf-8"?>
<p:tagLst xmlns:a="http://schemas.openxmlformats.org/drawingml/2006/main" xmlns:r="http://schemas.openxmlformats.org/officeDocument/2006/relationships" xmlns:p="http://schemas.openxmlformats.org/presentationml/2006/main">
  <p:tag name="DVSHAPEID" val="8qwXO59zdT935kiCswLmaT"/>
</p:tagLst>
</file>

<file path=ppt/tags/tag6.xml><?xml version="1.0" encoding="utf-8"?>
<p:tagLst xmlns:a="http://schemas.openxmlformats.org/drawingml/2006/main" xmlns:r="http://schemas.openxmlformats.org/officeDocument/2006/relationships" xmlns:p="http://schemas.openxmlformats.org/presentationml/2006/main">
  <p:tag name="DVSHAPEID" val="tHsgDreWzVkpYO6cmoudAR"/>
</p:tagLst>
</file>

<file path=ppt/tags/tag60.xml><?xml version="1.0" encoding="utf-8"?>
<p:tagLst xmlns:a="http://schemas.openxmlformats.org/drawingml/2006/main" xmlns:r="http://schemas.openxmlformats.org/officeDocument/2006/relationships" xmlns:p="http://schemas.openxmlformats.org/presentationml/2006/main">
  <p:tag name="DVSHAPEID" val="gmsvWcs0PuUA5TzOPYPlu3"/>
</p:tagLst>
</file>

<file path=ppt/tags/tag61.xml><?xml version="1.0" encoding="utf-8"?>
<p:tagLst xmlns:a="http://schemas.openxmlformats.org/drawingml/2006/main" xmlns:r="http://schemas.openxmlformats.org/officeDocument/2006/relationships" xmlns:p="http://schemas.openxmlformats.org/presentationml/2006/main">
  <p:tag name="DVSHAPEID" val="0ES1tTJPjS7faavj8W7d4F"/>
</p:tagLst>
</file>

<file path=ppt/tags/tag62.xml><?xml version="1.0" encoding="utf-8"?>
<p:tagLst xmlns:a="http://schemas.openxmlformats.org/drawingml/2006/main" xmlns:r="http://schemas.openxmlformats.org/officeDocument/2006/relationships" xmlns:p="http://schemas.openxmlformats.org/presentationml/2006/main">
  <p:tag name="DVSHAPEID" val="9vep3EHMxOoclODVIzgZa2"/>
</p:tagLst>
</file>

<file path=ppt/tags/tag63.xml><?xml version="1.0" encoding="utf-8"?>
<p:tagLst xmlns:a="http://schemas.openxmlformats.org/drawingml/2006/main" xmlns:r="http://schemas.openxmlformats.org/officeDocument/2006/relationships" xmlns:p="http://schemas.openxmlformats.org/presentationml/2006/main">
  <p:tag name="DVSHAPEID" val="sQJojvPSehZkvmM4Q48xlj"/>
</p:tagLst>
</file>

<file path=ppt/tags/tag64.xml><?xml version="1.0" encoding="utf-8"?>
<p:tagLst xmlns:a="http://schemas.openxmlformats.org/drawingml/2006/main" xmlns:r="http://schemas.openxmlformats.org/officeDocument/2006/relationships" xmlns:p="http://schemas.openxmlformats.org/presentationml/2006/main">
  <p:tag name="DVSHAPEID" val="QXPGGddxW4v63oFElbWEA7"/>
</p:tagLst>
</file>

<file path=ppt/tags/tag65.xml><?xml version="1.0" encoding="utf-8"?>
<p:tagLst xmlns:a="http://schemas.openxmlformats.org/drawingml/2006/main" xmlns:r="http://schemas.openxmlformats.org/officeDocument/2006/relationships" xmlns:p="http://schemas.openxmlformats.org/presentationml/2006/main">
  <p:tag name="DVSHAPEID" val="d0jg8EJbRDG8ZMzCPCEGkU"/>
</p:tagLst>
</file>

<file path=ppt/tags/tag66.xml><?xml version="1.0" encoding="utf-8"?>
<p:tagLst xmlns:a="http://schemas.openxmlformats.org/drawingml/2006/main" xmlns:r="http://schemas.openxmlformats.org/officeDocument/2006/relationships" xmlns:p="http://schemas.openxmlformats.org/presentationml/2006/main">
  <p:tag name="DVSHAPEID" val="PojopbIWAGIJJOnp5zOKdS"/>
</p:tagLst>
</file>

<file path=ppt/tags/tag67.xml><?xml version="1.0" encoding="utf-8"?>
<p:tagLst xmlns:a="http://schemas.openxmlformats.org/drawingml/2006/main" xmlns:r="http://schemas.openxmlformats.org/officeDocument/2006/relationships" xmlns:p="http://schemas.openxmlformats.org/presentationml/2006/main">
  <p:tag name="DVSHAPEID" val="qUpS4Jlk0TMjbVXKextU20"/>
</p:tagLst>
</file>

<file path=ppt/tags/tag68.xml><?xml version="1.0" encoding="utf-8"?>
<p:tagLst xmlns:a="http://schemas.openxmlformats.org/drawingml/2006/main" xmlns:r="http://schemas.openxmlformats.org/officeDocument/2006/relationships" xmlns:p="http://schemas.openxmlformats.org/presentationml/2006/main">
  <p:tag name="DVSHAPEID" val="qf3Lfpw4SAGXXoYx7ZBfGP"/>
</p:tagLst>
</file>

<file path=ppt/tags/tag69.xml><?xml version="1.0" encoding="utf-8"?>
<p:tagLst xmlns:a="http://schemas.openxmlformats.org/drawingml/2006/main" xmlns:r="http://schemas.openxmlformats.org/officeDocument/2006/relationships" xmlns:p="http://schemas.openxmlformats.org/presentationml/2006/main">
  <p:tag name="DVSHAPEID" val="XpDrsklghjPpuaPjuVNV0c"/>
</p:tagLst>
</file>

<file path=ppt/tags/tag7.xml><?xml version="1.0" encoding="utf-8"?>
<p:tagLst xmlns:a="http://schemas.openxmlformats.org/drawingml/2006/main" xmlns:r="http://schemas.openxmlformats.org/officeDocument/2006/relationships" xmlns:p="http://schemas.openxmlformats.org/presentationml/2006/main">
  <p:tag name="DVSHAPEID" val="6Yz699Bt9xTpeUoh4K6ApH"/>
</p:tagLst>
</file>

<file path=ppt/tags/tag70.xml><?xml version="1.0" encoding="utf-8"?>
<p:tagLst xmlns:a="http://schemas.openxmlformats.org/drawingml/2006/main" xmlns:r="http://schemas.openxmlformats.org/officeDocument/2006/relationships" xmlns:p="http://schemas.openxmlformats.org/presentationml/2006/main">
  <p:tag name="DVSHAPEID" val="DeXyLHqtjNkAiD7NXbJCjn"/>
</p:tagLst>
</file>

<file path=ppt/tags/tag71.xml><?xml version="1.0" encoding="utf-8"?>
<p:tagLst xmlns:a="http://schemas.openxmlformats.org/drawingml/2006/main" xmlns:r="http://schemas.openxmlformats.org/officeDocument/2006/relationships" xmlns:p="http://schemas.openxmlformats.org/presentationml/2006/main">
  <p:tag name="DVSHAPEID" val="7yUOHNvFrKOKMpuUzEPN02"/>
</p:tagLst>
</file>

<file path=ppt/tags/tag72.xml><?xml version="1.0" encoding="utf-8"?>
<p:tagLst xmlns:a="http://schemas.openxmlformats.org/drawingml/2006/main" xmlns:r="http://schemas.openxmlformats.org/officeDocument/2006/relationships" xmlns:p="http://schemas.openxmlformats.org/presentationml/2006/main">
  <p:tag name="DVSHAPEID" val="5TRbbGYCboTg6pDXZDYDlz"/>
</p:tagLst>
</file>

<file path=ppt/tags/tag73.xml><?xml version="1.0" encoding="utf-8"?>
<p:tagLst xmlns:a="http://schemas.openxmlformats.org/drawingml/2006/main" xmlns:r="http://schemas.openxmlformats.org/officeDocument/2006/relationships" xmlns:p="http://schemas.openxmlformats.org/presentationml/2006/main">
  <p:tag name="DVSHAPEID" val="MxRIj2C5Mvm5s1WvBOGPyp"/>
</p:tagLst>
</file>

<file path=ppt/tags/tag74.xml><?xml version="1.0" encoding="utf-8"?>
<p:tagLst xmlns:a="http://schemas.openxmlformats.org/drawingml/2006/main" xmlns:r="http://schemas.openxmlformats.org/officeDocument/2006/relationships" xmlns:p="http://schemas.openxmlformats.org/presentationml/2006/main">
  <p:tag name="DVSHAPEID" val="Rwi4gBEcPmHw7kktnVZ6Bn"/>
</p:tagLst>
</file>

<file path=ppt/tags/tag75.xml><?xml version="1.0" encoding="utf-8"?>
<p:tagLst xmlns:a="http://schemas.openxmlformats.org/drawingml/2006/main" xmlns:r="http://schemas.openxmlformats.org/officeDocument/2006/relationships" xmlns:p="http://schemas.openxmlformats.org/presentationml/2006/main">
  <p:tag name="DVSHAPEID" val="T1WC0t19Wv0mFkpeL1qAF0"/>
</p:tagLst>
</file>

<file path=ppt/tags/tag76.xml><?xml version="1.0" encoding="utf-8"?>
<p:tagLst xmlns:a="http://schemas.openxmlformats.org/drawingml/2006/main" xmlns:r="http://schemas.openxmlformats.org/officeDocument/2006/relationships" xmlns:p="http://schemas.openxmlformats.org/presentationml/2006/main">
  <p:tag name="DVSHAPEID" val="nWUCa8rLQsOtDh7EAabGpb"/>
</p:tagLst>
</file>

<file path=ppt/tags/tag77.xml><?xml version="1.0" encoding="utf-8"?>
<p:tagLst xmlns:a="http://schemas.openxmlformats.org/drawingml/2006/main" xmlns:r="http://schemas.openxmlformats.org/officeDocument/2006/relationships" xmlns:p="http://schemas.openxmlformats.org/presentationml/2006/main">
  <p:tag name="DVSHAPEID" val="vKE0389YF0ISD0IojSHbFy"/>
</p:tagLst>
</file>

<file path=ppt/tags/tag78.xml><?xml version="1.0" encoding="utf-8"?>
<p:tagLst xmlns:a="http://schemas.openxmlformats.org/drawingml/2006/main" xmlns:r="http://schemas.openxmlformats.org/officeDocument/2006/relationships" xmlns:p="http://schemas.openxmlformats.org/presentationml/2006/main">
  <p:tag name="DVSHAPEID" val="xcH867qgpYBbq9Ya5iBRMN"/>
</p:tagLst>
</file>

<file path=ppt/tags/tag79.xml><?xml version="1.0" encoding="utf-8"?>
<p:tagLst xmlns:a="http://schemas.openxmlformats.org/drawingml/2006/main" xmlns:r="http://schemas.openxmlformats.org/officeDocument/2006/relationships" xmlns:p="http://schemas.openxmlformats.org/presentationml/2006/main">
  <p:tag name="DVSHAPEID" val="LKD7WcRiZdwXcsiV22xpBJ"/>
</p:tagLst>
</file>

<file path=ppt/tags/tag8.xml><?xml version="1.0" encoding="utf-8"?>
<p:tagLst xmlns:a="http://schemas.openxmlformats.org/drawingml/2006/main" xmlns:r="http://schemas.openxmlformats.org/officeDocument/2006/relationships" xmlns:p="http://schemas.openxmlformats.org/presentationml/2006/main">
  <p:tag name="DVSHAPEID" val="ZKZXNcZWX2hpXsGU132TE7"/>
</p:tagLst>
</file>

<file path=ppt/tags/tag80.xml><?xml version="1.0" encoding="utf-8"?>
<p:tagLst xmlns:a="http://schemas.openxmlformats.org/drawingml/2006/main" xmlns:r="http://schemas.openxmlformats.org/officeDocument/2006/relationships" xmlns:p="http://schemas.openxmlformats.org/presentationml/2006/main">
  <p:tag name="DVSHAPEID" val="hsAyp8NoANLKqWuZadp6Zn"/>
</p:tagLst>
</file>

<file path=ppt/tags/tag81.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82.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83.xml><?xml version="1.0" encoding="utf-8"?>
<p:tagLst xmlns:a="http://schemas.openxmlformats.org/drawingml/2006/main" xmlns:r="http://schemas.openxmlformats.org/officeDocument/2006/relationships" xmlns:p="http://schemas.openxmlformats.org/presentationml/2006/main">
  <p:tag name="DVSHAPEID" val="5BSqA9nJ3MoTNmz81AEhle"/>
</p:tagLst>
</file>

<file path=ppt/tags/tag84.xml><?xml version="1.0" encoding="utf-8"?>
<p:tagLst xmlns:a="http://schemas.openxmlformats.org/drawingml/2006/main" xmlns:r="http://schemas.openxmlformats.org/officeDocument/2006/relationships" xmlns:p="http://schemas.openxmlformats.org/presentationml/2006/main">
  <p:tag name="DVSECTIONID" val="bk5qcn186xWzS9uk0s3Xv9"/>
</p:tagLst>
</file>

<file path=ppt/tags/tag85.xml><?xml version="1.0" encoding="utf-8"?>
<p:tagLst xmlns:a="http://schemas.openxmlformats.org/drawingml/2006/main" xmlns:r="http://schemas.openxmlformats.org/officeDocument/2006/relationships" xmlns:p="http://schemas.openxmlformats.org/presentationml/2006/main">
  <p:tag name="DVSHAPEID" val="fu7dAC0VHaHJOBOMgpcTQD"/>
</p:tagLst>
</file>

<file path=ppt/tags/tag86.xml><?xml version="1.0" encoding="utf-8"?>
<p:tagLst xmlns:a="http://schemas.openxmlformats.org/drawingml/2006/main" xmlns:r="http://schemas.openxmlformats.org/officeDocument/2006/relationships" xmlns:p="http://schemas.openxmlformats.org/presentationml/2006/main">
  <p:tag name="DVSHAPEID" val="ynqKCi7x7T1xQ6dSEOeRjv"/>
</p:tagLst>
</file>

<file path=ppt/tags/tag87.xml><?xml version="1.0" encoding="utf-8"?>
<p:tagLst xmlns:a="http://schemas.openxmlformats.org/drawingml/2006/main" xmlns:r="http://schemas.openxmlformats.org/officeDocument/2006/relationships" xmlns:p="http://schemas.openxmlformats.org/presentationml/2006/main">
  <p:tag name="DVSECTIONID" val="FOKsFrH6zNlMlc3IhMBBAD"/>
</p:tagLst>
</file>

<file path=ppt/tags/tag88.xml><?xml version="1.0" encoding="utf-8"?>
<p:tagLst xmlns:a="http://schemas.openxmlformats.org/drawingml/2006/main" xmlns:r="http://schemas.openxmlformats.org/officeDocument/2006/relationships" xmlns:p="http://schemas.openxmlformats.org/presentationml/2006/main">
  <p:tag name="DVSHAPEID" val="VLg5bdM7OclBVKMP0IN92O"/>
</p:tagLst>
</file>

<file path=ppt/tags/tag89.xml><?xml version="1.0" encoding="utf-8"?>
<p:tagLst xmlns:a="http://schemas.openxmlformats.org/drawingml/2006/main" xmlns:r="http://schemas.openxmlformats.org/officeDocument/2006/relationships" xmlns:p="http://schemas.openxmlformats.org/presentationml/2006/main">
  <p:tag name="DVSHAPEID" val="HgKIyoLoFYk2sEtw7ULZ5P"/>
</p:tagLst>
</file>

<file path=ppt/tags/tag9.xml><?xml version="1.0" encoding="utf-8"?>
<p:tagLst xmlns:a="http://schemas.openxmlformats.org/drawingml/2006/main" xmlns:r="http://schemas.openxmlformats.org/officeDocument/2006/relationships" xmlns:p="http://schemas.openxmlformats.org/presentationml/2006/main">
  <p:tag name="DVSHAPEID" val="tHsgDreWzVkpYO6cmoudAR"/>
</p:tagLst>
</file>

<file path=ppt/tags/tag90.xml><?xml version="1.0" encoding="utf-8"?>
<p:tagLst xmlns:a="http://schemas.openxmlformats.org/drawingml/2006/main" xmlns:r="http://schemas.openxmlformats.org/officeDocument/2006/relationships" xmlns:p="http://schemas.openxmlformats.org/presentationml/2006/main">
  <p:tag name="DVSECTIONID" val="nJZBnElgLdH2EgFJIzrZY9"/>
</p:tagLst>
</file>

<file path=ppt/tags/tag91.xml><?xml version="1.0" encoding="utf-8"?>
<p:tagLst xmlns:a="http://schemas.openxmlformats.org/drawingml/2006/main" xmlns:r="http://schemas.openxmlformats.org/officeDocument/2006/relationships" xmlns:p="http://schemas.openxmlformats.org/presentationml/2006/main">
  <p:tag name="DVSHAPEID" val="cfbt5PNw49t740lsEompxm"/>
</p:tagLst>
</file>

<file path=ppt/tags/tag92.xml><?xml version="1.0" encoding="utf-8"?>
<p:tagLst xmlns:a="http://schemas.openxmlformats.org/drawingml/2006/main" xmlns:r="http://schemas.openxmlformats.org/officeDocument/2006/relationships" xmlns:p="http://schemas.openxmlformats.org/presentationml/2006/main">
  <p:tag name="DVSHAPEID" val="hTh8luASo3IS4vx5jVB8Ua"/>
</p:tagLst>
</file>

<file path=ppt/tags/tag93.xml><?xml version="1.0" encoding="utf-8"?>
<p:tagLst xmlns:a="http://schemas.openxmlformats.org/drawingml/2006/main" xmlns:r="http://schemas.openxmlformats.org/officeDocument/2006/relationships" xmlns:p="http://schemas.openxmlformats.org/presentationml/2006/main">
  <p:tag name="DVSECTIONID" val="d5NihhbgmTy2q1t332Kj17"/>
</p:tagLst>
</file>

<file path=ppt/tags/tag94.xml><?xml version="1.0" encoding="utf-8"?>
<p:tagLst xmlns:a="http://schemas.openxmlformats.org/drawingml/2006/main" xmlns:r="http://schemas.openxmlformats.org/officeDocument/2006/relationships" xmlns:p="http://schemas.openxmlformats.org/presentationml/2006/main">
  <p:tag name="DVSHAPEID" val="zlAtbEgmCFhPYibWtjVbLp"/>
</p:tagLst>
</file>

<file path=ppt/tags/tag95.xml><?xml version="1.0" encoding="utf-8"?>
<p:tagLst xmlns:a="http://schemas.openxmlformats.org/drawingml/2006/main" xmlns:r="http://schemas.openxmlformats.org/officeDocument/2006/relationships" xmlns:p="http://schemas.openxmlformats.org/presentationml/2006/main">
  <p:tag name="DVSHAPEID" val="obWPVy4qOos6jWySiVC1q2"/>
</p:tagLst>
</file>

<file path=ppt/tags/tag96.xml><?xml version="1.0" encoding="utf-8"?>
<p:tagLst xmlns:a="http://schemas.openxmlformats.org/drawingml/2006/main" xmlns:r="http://schemas.openxmlformats.org/officeDocument/2006/relationships" xmlns:p="http://schemas.openxmlformats.org/presentationml/2006/main">
  <p:tag name="DVSECTIONID" val="5jxM2x41aBEewTO4n45vRO"/>
</p:tagLst>
</file>

<file path=ppt/tags/tag97.xml><?xml version="1.0" encoding="utf-8"?>
<p:tagLst xmlns:a="http://schemas.openxmlformats.org/drawingml/2006/main" xmlns:r="http://schemas.openxmlformats.org/officeDocument/2006/relationships" xmlns:p="http://schemas.openxmlformats.org/presentationml/2006/main">
  <p:tag name="DVSHAPEID" val="AexeTmshcJo9XowlJHibRT"/>
</p:tagLst>
</file>

<file path=ppt/tags/tag98.xml><?xml version="1.0" encoding="utf-8"?>
<p:tagLst xmlns:a="http://schemas.openxmlformats.org/drawingml/2006/main" xmlns:r="http://schemas.openxmlformats.org/officeDocument/2006/relationships" xmlns:p="http://schemas.openxmlformats.org/presentationml/2006/main">
  <p:tag name="DVSHAPEID" val="nRYfoB00yKZlAHhGEHYwbI"/>
</p:tagLst>
</file>

<file path=ppt/tags/tag99.xml><?xml version="1.0" encoding="utf-8"?>
<p:tagLst xmlns:a="http://schemas.openxmlformats.org/drawingml/2006/main" xmlns:r="http://schemas.openxmlformats.org/officeDocument/2006/relationships" xmlns:p="http://schemas.openxmlformats.org/presentationml/2006/main">
  <p:tag name="DVSHAPEID" val="H9ZalWcUJebHRFgEYRgca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nline">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online" id="{538F679F-3343-4CD9-8B4E-A786A367B314}" vid="{6A56B884-8118-4AE5-9A55-501E87345B4A}"/>
    </a:ext>
  </a:extLst>
</a:theme>
</file>

<file path=ppt/theme/theme3.xml><?xml version="1.0" encoding="utf-8"?>
<a:theme xmlns:a="http://schemas.openxmlformats.org/drawingml/2006/main" name="1_online">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online" id="{538F679F-3343-4CD9-8B4E-A786A367B314}" vid="{6A56B884-8118-4AE5-9A55-501E87345B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TotalTime>
  <Words>11083</Words>
  <Application>Microsoft Office PowerPoint</Application>
  <PresentationFormat>Widescreen</PresentationFormat>
  <Paragraphs>1487</Paragraphs>
  <Slides>164</Slides>
  <Notes>96</Notes>
  <HiddenSlides>10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2</vt:i4>
      </vt:variant>
      <vt:variant>
        <vt:lpstr>Slide Titles</vt:lpstr>
      </vt:variant>
      <vt:variant>
        <vt:i4>164</vt:i4>
      </vt:variant>
    </vt:vector>
  </HeadingPairs>
  <TitlesOfParts>
    <vt:vector size="181" baseType="lpstr">
      <vt:lpstr>Arial</vt:lpstr>
      <vt:lpstr>Calibri</vt:lpstr>
      <vt:lpstr>Calibri Light</vt:lpstr>
      <vt:lpstr>Cambria</vt:lpstr>
      <vt:lpstr>Cambria Math</vt:lpstr>
      <vt:lpstr>Courier New</vt:lpstr>
      <vt:lpstr>Garamond</vt:lpstr>
      <vt:lpstr>Lato</vt:lpstr>
      <vt:lpstr>sans-serif</vt:lpstr>
      <vt:lpstr>Tahoma</vt:lpstr>
      <vt:lpstr>Times New Roman</vt:lpstr>
      <vt:lpstr>Wingdings</vt:lpstr>
      <vt:lpstr>Office Theme</vt:lpstr>
      <vt:lpstr>online</vt:lpstr>
      <vt:lpstr>1_online</vt:lpstr>
      <vt:lpstr>Equation</vt:lpstr>
      <vt:lpstr>数式</vt:lpstr>
      <vt:lpstr>An introduction to distance sampling</vt:lpstr>
      <vt:lpstr>An introduction to distance sampling</vt:lpstr>
      <vt:lpstr>Usually here would be a show of hands!</vt:lpstr>
      <vt:lpstr>The plan for the day</vt:lpstr>
      <vt:lpstr>Hands-on R Exercises</vt:lpstr>
      <vt:lpstr>Welcome to  introductory distance sampling</vt:lpstr>
      <vt:lpstr>An introduction to distance sampling </vt:lpstr>
      <vt:lpstr>Careful understanding of assumptions</vt:lpstr>
      <vt:lpstr>Understanding proper survey design</vt:lpstr>
      <vt:lpstr>Fitting models to detection distances and model critique </vt:lpstr>
      <vt:lpstr>Quantifying uncertainty</vt:lpstr>
      <vt:lpstr>Distance sampling resources</vt:lpstr>
      <vt:lpstr>Ask questions!</vt:lpstr>
      <vt:lpstr>https://distancesampling.org/</vt:lpstr>
      <vt:lpstr>PowerPoint Presentation</vt:lpstr>
      <vt:lpstr>PowerPoint Presentation</vt:lpstr>
      <vt:lpstr>PowerPoint Presentation</vt:lpstr>
      <vt:lpstr>PowerPoint Presentation</vt:lpstr>
      <vt:lpstr>Introduction to Distance Sampling</vt:lpstr>
      <vt:lpstr>Wildlife Population Assessment</vt:lpstr>
      <vt:lpstr>Rapid assessment methods and indices</vt:lpstr>
      <vt:lpstr>Methods of estimating abundance</vt:lpstr>
      <vt:lpstr>Complete census</vt:lpstr>
      <vt:lpstr>Plot sampling (or strip transect)</vt:lpstr>
      <vt:lpstr>Intuitive estimator of abundance</vt:lpstr>
      <vt:lpstr>Concept – Plot sampling</vt:lpstr>
      <vt:lpstr>Distance (line transect) sampling</vt:lpstr>
      <vt:lpstr>Intuitive estimator of abundance</vt:lpstr>
      <vt:lpstr>Concept – Distance sampling</vt:lpstr>
      <vt:lpstr>Estimating Pa</vt:lpstr>
      <vt:lpstr>Estimating Pa</vt:lpstr>
      <vt:lpstr>Estimating Pa</vt:lpstr>
      <vt:lpstr>PowerPoint Presentation</vt:lpstr>
      <vt:lpstr>PowerPoint Presentation</vt:lpstr>
      <vt:lpstr>Types of distance sampling</vt:lpstr>
      <vt:lpstr>Type of sample   Line vs. Point</vt:lpstr>
      <vt:lpstr>Type of distance measurement  1. Radial vs perpendicular</vt:lpstr>
      <vt:lpstr>Type of distance measurement 2. Exact vs Grouped</vt:lpstr>
      <vt:lpstr>Type of object 1. Individuals vs Clusters</vt:lpstr>
      <vt:lpstr>Type of Object 2. Direct vs Indirect</vt:lpstr>
      <vt:lpstr>Method of detection Active vs Passive</vt:lpstr>
      <vt:lpstr>Recap of main ideas so far</vt:lpstr>
      <vt:lpstr>Which method when?</vt:lpstr>
      <vt:lpstr>Three ways to think about detectability in distance sampling</vt:lpstr>
      <vt:lpstr>1. The detection function, g(x)</vt:lpstr>
      <vt:lpstr>2. Effective strip (half) width, μ</vt:lpstr>
      <vt:lpstr>3. The probability density function, f(x)</vt:lpstr>
      <vt:lpstr>Why is f(x) useful?</vt:lpstr>
      <vt:lpstr>Why is f(x) useful?</vt:lpstr>
      <vt:lpstr>Formulae – line transects</vt:lpstr>
      <vt:lpstr>Notation – line transects</vt:lpstr>
      <vt:lpstr>Notation – line transects</vt:lpstr>
      <vt:lpstr>5 min break 1 around here</vt:lpstr>
      <vt:lpstr>Choosing a Detection function</vt:lpstr>
      <vt:lpstr>Overview</vt:lpstr>
      <vt:lpstr>Formal definition</vt:lpstr>
      <vt:lpstr>The detection function, g(x)</vt:lpstr>
      <vt:lpstr>Modelling g(x)</vt:lpstr>
      <vt:lpstr>Criteria for robust estimation</vt:lpstr>
      <vt:lpstr>Key functions</vt:lpstr>
      <vt:lpstr>Key functions (cont.)</vt:lpstr>
      <vt:lpstr>Key functions (cont.)</vt:lpstr>
      <vt:lpstr>Key functions (cont.)</vt:lpstr>
      <vt:lpstr>Key functions in Distance</vt:lpstr>
      <vt:lpstr>Adjustment terms</vt:lpstr>
      <vt:lpstr>Adjustment terms</vt:lpstr>
      <vt:lpstr>How adjustment terms work</vt:lpstr>
      <vt:lpstr>How adjustment terms work</vt:lpstr>
      <vt:lpstr>How adjustment terms work</vt:lpstr>
      <vt:lpstr>PowerPoint Presentation</vt:lpstr>
      <vt:lpstr>PowerPoint Presentation</vt:lpstr>
      <vt:lpstr>How many parameters?</vt:lpstr>
      <vt:lpstr>How many parameters?</vt:lpstr>
      <vt:lpstr>How many parameters?</vt:lpstr>
      <vt:lpstr>Truncation</vt:lpstr>
      <vt:lpstr>Making Distance Sampling Work</vt:lpstr>
      <vt:lpstr>Recap of distance sampling</vt:lpstr>
      <vt:lpstr>Assumptions for estimating Na (stage 1)</vt:lpstr>
      <vt:lpstr>Assumptions for estimating Na (stage 1)</vt:lpstr>
      <vt:lpstr>Assumptions for estimating Na (stage 1)</vt:lpstr>
      <vt:lpstr>Assumptions for estimating Na (stage 1)</vt:lpstr>
      <vt:lpstr>Assumptions for estimating Na (stage 1)</vt:lpstr>
      <vt:lpstr>Assumptions for estimating N given Na (stage 2)</vt:lpstr>
      <vt:lpstr>Reliable distance sampling (1)</vt:lpstr>
      <vt:lpstr>(1) Reliable estimation of Pa</vt:lpstr>
      <vt:lpstr>(1) Reliable estimation of Pa (cont.)</vt:lpstr>
      <vt:lpstr>Reliable distance sampling (2)</vt:lpstr>
      <vt:lpstr>Pooling robustness</vt:lpstr>
      <vt:lpstr>Non-ideal data</vt:lpstr>
      <vt:lpstr>Measures of Precision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Encounter rate variance</vt:lpstr>
      <vt:lpstr>Controlling variance</vt:lpstr>
      <vt:lpstr>Controlling variance</vt:lpstr>
      <vt:lpstr>Controlling variance</vt:lpstr>
      <vt:lpstr>Controlling variance</vt:lpstr>
      <vt:lpstr>Recap</vt:lpstr>
      <vt:lpstr>Estimating variance</vt:lpstr>
      <vt:lpstr>Estimating variance – Analytic</vt:lpstr>
      <vt:lpstr>Estimating variance – Analytic</vt:lpstr>
      <vt:lpstr>Estimating variance – Analytic</vt:lpstr>
      <vt:lpstr>Estimating variance – Analytic</vt:lpstr>
      <vt:lpstr>Estimating variance – Analytic</vt:lpstr>
      <vt:lpstr>Estimating variance – Analytic</vt:lpstr>
      <vt:lpstr>Estimating variance – Analytic</vt:lpstr>
      <vt:lpstr>Estimating variance – Analytic</vt:lpstr>
      <vt:lpstr>Estimating variance – Analytic</vt:lpstr>
      <vt:lpstr>Estimating variance – Bootstrap</vt:lpstr>
      <vt:lpstr>Estimating variance – Bootstrap</vt:lpstr>
      <vt:lpstr>Estimating variance – Bootstrap</vt:lpstr>
      <vt:lpstr>Estimating variance – Bootstrap</vt:lpstr>
      <vt:lpstr>Confidence Intervals</vt:lpstr>
      <vt:lpstr>Confidence Intervals - Analytic</vt:lpstr>
      <vt:lpstr>Confidence Intervals - Analytic</vt:lpstr>
      <vt:lpstr>Confidence Intervals – Bootstrap</vt:lpstr>
      <vt:lpstr>Confidence Intervals – Bootstrap</vt:lpstr>
      <vt:lpstr>Other advantages of the bootstrap</vt:lpstr>
      <vt:lpstr>Further reading</vt:lpstr>
      <vt:lpstr>5 min break 1 around here</vt:lpstr>
      <vt:lpstr>Multiple covariate distance sampling (MCDS)</vt:lpstr>
      <vt:lpstr>Contents</vt:lpstr>
      <vt:lpstr>PowerPoint Presentation</vt:lpstr>
      <vt:lpstr>PowerPoint Presentation</vt:lpstr>
      <vt:lpstr>PowerPoint Presentation</vt:lpstr>
      <vt:lpstr>PowerPoint Presentation</vt:lpstr>
      <vt:lpstr>Why worry about heterogeneity?</vt:lpstr>
      <vt:lpstr>Dealing with heterogeneity</vt:lpstr>
      <vt:lpstr>PowerPoint Presentation</vt:lpstr>
      <vt:lpstr>CDS models continued</vt:lpstr>
      <vt:lpstr>Modelling with covariates  </vt:lpstr>
      <vt:lpstr>Modelling with covariates</vt:lpstr>
      <vt:lpstr>Estimating abundance without covariates using Horvitz-Thompson estimator</vt:lpstr>
      <vt:lpstr>Estimating abundance with covariates</vt:lpstr>
      <vt:lpstr>MCDS in Distance</vt:lpstr>
      <vt:lpstr>PowerPoint Presentation</vt:lpstr>
      <vt:lpstr>PowerPoint Presentation</vt:lpstr>
      <vt:lpstr>PowerPoint Presentation</vt:lpstr>
      <vt:lpstr>PowerPoint Presentation</vt:lpstr>
      <vt:lpstr>Mark Recapture Distance Sampling (MRDS)</vt:lpstr>
      <vt:lpstr>Mark Recapture Distance Sampling  </vt:lpstr>
      <vt:lpstr>PowerPoint Presentation</vt:lpstr>
      <vt:lpstr>PowerPoint Presentation</vt:lpstr>
      <vt:lpstr>PowerPoint Presentation</vt:lpstr>
      <vt:lpstr>Spatial Density Models(SDM)</vt:lpstr>
      <vt:lpstr>Spatial Density Models</vt:lpstr>
      <vt:lpstr>PowerPoint Presentation</vt:lpstr>
      <vt:lpstr>What if we can model density over space ?</vt:lpstr>
      <vt:lpstr>PowerPoint Presentation</vt:lpstr>
      <vt:lpstr>Combining it all</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distance sampling</dc:title>
  <dc:creator>Tiago Marques</dc:creator>
  <cp:lastModifiedBy>Tiago Marques</cp:lastModifiedBy>
  <cp:revision>49</cp:revision>
  <dcterms:created xsi:type="dcterms:W3CDTF">2019-07-23T18:16:43Z</dcterms:created>
  <dcterms:modified xsi:type="dcterms:W3CDTF">2021-09-11T11:40:18Z</dcterms:modified>
</cp:coreProperties>
</file>